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70" r:id="rId3"/>
    <p:sldId id="257" r:id="rId4"/>
    <p:sldId id="271" r:id="rId5"/>
    <p:sldId id="272" r:id="rId6"/>
    <p:sldId id="273" r:id="rId7"/>
    <p:sldId id="294" r:id="rId8"/>
    <p:sldId id="274" r:id="rId9"/>
    <p:sldId id="276" r:id="rId10"/>
    <p:sldId id="275" r:id="rId11"/>
    <p:sldId id="277" r:id="rId12"/>
    <p:sldId id="278" r:id="rId13"/>
    <p:sldId id="295" r:id="rId14"/>
    <p:sldId id="279" r:id="rId15"/>
    <p:sldId id="280" r:id="rId16"/>
    <p:sldId id="281" r:id="rId17"/>
    <p:sldId id="282" r:id="rId18"/>
    <p:sldId id="284" r:id="rId19"/>
    <p:sldId id="285" r:id="rId20"/>
    <p:sldId id="286" r:id="rId21"/>
    <p:sldId id="296" r:id="rId22"/>
    <p:sldId id="291" r:id="rId23"/>
    <p:sldId id="290" r:id="rId24"/>
    <p:sldId id="289" r:id="rId25"/>
    <p:sldId id="283" r:id="rId26"/>
    <p:sldId id="293" r:id="rId27"/>
    <p:sldId id="292"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86" d="100"/>
          <a:sy n="86" d="100"/>
        </p:scale>
        <p:origin x="562" y="5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2/7/2021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2/7/2021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2/7/2021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2/7/2021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2/7/2021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2/7/2021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2/7/2021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2/7/2021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2/7/2021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2/7/2021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2/7/2021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2/7/2021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2/7/2021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uru99.com/difference-encryption-decryption.html" TargetMode="External"/><Relationship Id="rId2" Type="http://schemas.openxmlformats.org/officeDocument/2006/relationships/hyperlink" Target="https://ebrary.net/26701/computer_science/advantages_public_cryptography" TargetMode="External"/><Relationship Id="rId1" Type="http://schemas.openxmlformats.org/officeDocument/2006/relationships/slideLayout" Target="../slideLayouts/slideLayout2.xml"/><Relationship Id="rId6" Type="http://schemas.openxmlformats.org/officeDocument/2006/relationships/hyperlink" Target="https://slideplayer.com/slide/8016260" TargetMode="External"/><Relationship Id="rId5" Type="http://schemas.openxmlformats.org/officeDocument/2006/relationships/hyperlink" Target="https://cheapsslsecurity.com/p/what-is-public-key-and-private-key-cryptography-and-how-does-it-work/" TargetMode="External"/><Relationship Id="rId4" Type="http://schemas.openxmlformats.org/officeDocument/2006/relationships/hyperlink" Target="https://www.thesslstore.com/blog/difference-encryption-hashing-salt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4441" y="1600200"/>
            <a:ext cx="9143999" cy="2743200"/>
          </a:xfrm>
        </p:spPr>
        <p:txBody>
          <a:bodyPr/>
          <a:lstStyle/>
          <a:p>
            <a:r>
              <a:rPr lang="en-US" sz="8800" dirty="0">
                <a:latin typeface="Freestyle Script" panose="030804020302050B0404" pitchFamily="66" charset="0"/>
              </a:rPr>
              <a:t>Public and Private Key Encryption</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69CD-52D6-44F0-ACAE-AAE6C4E7F6F3}"/>
              </a:ext>
            </a:extLst>
          </p:cNvPr>
          <p:cNvSpPr>
            <a:spLocks noGrp="1"/>
          </p:cNvSpPr>
          <p:nvPr>
            <p:ph type="title"/>
          </p:nvPr>
        </p:nvSpPr>
        <p:spPr>
          <a:xfrm>
            <a:off x="1522413" y="175281"/>
            <a:ext cx="9143998" cy="1020762"/>
          </a:xfrm>
        </p:spPr>
        <p:txBody>
          <a:bodyPr anchor="b">
            <a:normAutofit/>
          </a:bodyPr>
          <a:lstStyle/>
          <a:p>
            <a:r>
              <a:rPr lang="en-US" sz="4400" b="1" dirty="0">
                <a:latin typeface="Calibri" panose="020F0502020204030204" pitchFamily="34" charset="0"/>
                <a:cs typeface="Calibri" panose="020F0502020204030204" pitchFamily="34" charset="0"/>
              </a:rPr>
              <a:t>Private Key Encryption Types</a:t>
            </a:r>
          </a:p>
        </p:txBody>
      </p:sp>
      <p:sp>
        <p:nvSpPr>
          <p:cNvPr id="3" name="Content Placeholder 2">
            <a:extLst>
              <a:ext uri="{FF2B5EF4-FFF2-40B4-BE49-F238E27FC236}">
                <a16:creationId xmlns:a16="http://schemas.microsoft.com/office/drawing/2014/main" id="{62A37762-F0E3-49E7-B67F-3E6FB9F41CA7}"/>
              </a:ext>
            </a:extLst>
          </p:cNvPr>
          <p:cNvSpPr>
            <a:spLocks noGrp="1"/>
          </p:cNvSpPr>
          <p:nvPr>
            <p:ph sz="half" idx="1"/>
          </p:nvPr>
        </p:nvSpPr>
        <p:spPr>
          <a:xfrm>
            <a:off x="836612" y="1766073"/>
            <a:ext cx="6629400" cy="4391025"/>
          </a:xfrm>
        </p:spPr>
        <p:txBody>
          <a:bodyPr>
            <a:noAutofit/>
          </a:bodyPr>
          <a:lstStyle/>
          <a:p>
            <a:pPr marL="1100138" lvl="1" indent="-533400">
              <a:buFontTx/>
              <a:buAutoNum type="arabicPeriod"/>
            </a:pPr>
            <a:r>
              <a:rPr lang="en-US" altLang="en-US" sz="2700" b="1" dirty="0">
                <a:solidFill>
                  <a:schemeClr val="accent1">
                    <a:lumMod val="75000"/>
                  </a:schemeClr>
                </a:solidFill>
                <a:latin typeface="Calibri" panose="020F0502020204030204" pitchFamily="34" charset="0"/>
                <a:cs typeface="Calibri" panose="020F0502020204030204" pitchFamily="34" charset="0"/>
              </a:rPr>
              <a:t>Block Ciphers</a:t>
            </a:r>
          </a:p>
          <a:p>
            <a:pPr marL="1366838" lvl="2" indent="-457200">
              <a:buFont typeface="Wingdings" panose="05000000000000000000" pitchFamily="2" charset="2"/>
              <a:buChar char="§"/>
            </a:pPr>
            <a:r>
              <a:rPr lang="en-US" altLang="en-US" sz="2700" dirty="0">
                <a:latin typeface="Calibri" panose="020F0502020204030204" pitchFamily="34" charset="0"/>
                <a:cs typeface="Calibri" panose="020F0502020204030204" pitchFamily="34" charset="0"/>
              </a:rPr>
              <a:t>Encrypt  one data block at a time (typically 64 bits, 128 bits, or 256 bits)</a:t>
            </a:r>
          </a:p>
          <a:p>
            <a:pPr marL="1366838" lvl="2" indent="-457200">
              <a:buFont typeface="Wingdings" panose="05000000000000000000" pitchFamily="2" charset="2"/>
              <a:buChar char="§"/>
            </a:pPr>
            <a:r>
              <a:rPr lang="en-US" altLang="en-US" sz="2700" dirty="0">
                <a:latin typeface="Calibri" panose="020F0502020204030204" pitchFamily="34" charset="0"/>
                <a:cs typeface="Calibri" panose="020F0502020204030204" pitchFamily="34" charset="0"/>
              </a:rPr>
              <a:t>Used for a single message </a:t>
            </a:r>
          </a:p>
          <a:p>
            <a:pPr marL="1366838" lvl="2" indent="-457200">
              <a:buFont typeface="Wingdings" panose="05000000000000000000" pitchFamily="2" charset="2"/>
              <a:buChar char="§"/>
            </a:pPr>
            <a:r>
              <a:rPr lang="en-US" sz="2700" dirty="0">
                <a:latin typeface="Calibri" panose="020F0502020204030204" pitchFamily="34" charset="0"/>
                <a:cs typeface="Calibri" panose="020F0502020204030204" pitchFamily="34" charset="0"/>
              </a:rPr>
              <a:t>Some common block ciphers are: </a:t>
            </a:r>
          </a:p>
          <a:p>
            <a:pPr marL="1691640" lvl="5" indent="-457200">
              <a:buFont typeface="+mj-lt"/>
              <a:buAutoNum type="alphaLcPeriod"/>
            </a:pPr>
            <a:r>
              <a:rPr lang="en-US" sz="2700" dirty="0">
                <a:latin typeface="Calibri" panose="020F0502020204030204" pitchFamily="34" charset="0"/>
                <a:cs typeface="Calibri" panose="020F0502020204030204" pitchFamily="34" charset="0"/>
              </a:rPr>
              <a:t>DES (Data Encryption Standard),</a:t>
            </a:r>
          </a:p>
          <a:p>
            <a:pPr marL="1691640" lvl="5" indent="-457200">
              <a:buFont typeface="+mj-lt"/>
              <a:buAutoNum type="alphaLcPeriod"/>
            </a:pPr>
            <a:r>
              <a:rPr lang="en-US" sz="2700" dirty="0">
                <a:latin typeface="Calibri" panose="020F0502020204030204" pitchFamily="34" charset="0"/>
                <a:cs typeface="Calibri" panose="020F0502020204030204" pitchFamily="34" charset="0"/>
              </a:rPr>
              <a:t>Triple DES</a:t>
            </a:r>
          </a:p>
          <a:p>
            <a:pPr marL="1691640" lvl="5" indent="-457200">
              <a:buFont typeface="+mj-lt"/>
              <a:buAutoNum type="alphaLcPeriod"/>
            </a:pPr>
            <a:r>
              <a:rPr lang="en-US" sz="2700" dirty="0">
                <a:latin typeface="Calibri" panose="020F0502020204030204" pitchFamily="34" charset="0"/>
                <a:cs typeface="Calibri" panose="020F0502020204030204" pitchFamily="34" charset="0"/>
              </a:rPr>
              <a:t>IDEA (International Data 	Encryption)</a:t>
            </a:r>
          </a:p>
          <a:p>
            <a:pPr marL="1691640" lvl="5" indent="-457200">
              <a:buFont typeface="+mj-lt"/>
              <a:buAutoNum type="alphaLcPeriod"/>
            </a:pPr>
            <a:r>
              <a:rPr lang="en-US" sz="2700" dirty="0">
                <a:latin typeface="Calibri" panose="020F0502020204030204" pitchFamily="34" charset="0"/>
                <a:cs typeface="Calibri" panose="020F0502020204030204" pitchFamily="34" charset="0"/>
              </a:rPr>
              <a:t>RC5 (</a:t>
            </a:r>
            <a:r>
              <a:rPr lang="en-US" sz="2700" dirty="0" err="1">
                <a:latin typeface="Calibri" panose="020F0502020204030204" pitchFamily="34" charset="0"/>
                <a:cs typeface="Calibri" panose="020F0502020204030204" pitchFamily="34" charset="0"/>
              </a:rPr>
              <a:t>Rivest</a:t>
            </a:r>
            <a:r>
              <a:rPr lang="en-US" sz="2700" dirty="0">
                <a:latin typeface="Calibri" panose="020F0502020204030204" pitchFamily="34" charset="0"/>
                <a:cs typeface="Calibri" panose="020F0502020204030204" pitchFamily="34" charset="0"/>
              </a:rPr>
              <a:t> Cipher 5)</a:t>
            </a:r>
          </a:p>
        </p:txBody>
      </p:sp>
      <p:pic>
        <p:nvPicPr>
          <p:cNvPr id="19" name="Picture 18" descr="Diagram&#10;&#10;Description automatically generated">
            <a:extLst>
              <a:ext uri="{FF2B5EF4-FFF2-40B4-BE49-F238E27FC236}">
                <a16:creationId xmlns:a16="http://schemas.microsoft.com/office/drawing/2014/main" id="{75EBCDD1-E3DE-4EB2-AD27-6D9EB74BB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8413" y="1766073"/>
            <a:ext cx="3962400" cy="4391025"/>
          </a:xfrm>
          <a:prstGeom prst="rect">
            <a:avLst/>
          </a:prstGeom>
        </p:spPr>
      </p:pic>
    </p:spTree>
    <p:extLst>
      <p:ext uri="{BB962C8B-B14F-4D97-AF65-F5344CB8AC3E}">
        <p14:creationId xmlns:p14="http://schemas.microsoft.com/office/powerpoint/2010/main" val="383339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69CD-52D6-44F0-ACAE-AAE6C4E7F6F3}"/>
              </a:ext>
            </a:extLst>
          </p:cNvPr>
          <p:cNvSpPr>
            <a:spLocks noGrp="1"/>
          </p:cNvSpPr>
          <p:nvPr>
            <p:ph type="title"/>
          </p:nvPr>
        </p:nvSpPr>
        <p:spPr>
          <a:xfrm>
            <a:off x="1217612" y="228600"/>
            <a:ext cx="10363200" cy="914262"/>
          </a:xfrm>
        </p:spPr>
        <p:txBody>
          <a:bodyPr anchor="b">
            <a:normAutofit/>
          </a:bodyPr>
          <a:lstStyle/>
          <a:p>
            <a:r>
              <a:rPr lang="en-US" sz="4400" b="1" dirty="0">
                <a:latin typeface="Calibri" panose="020F0502020204030204" pitchFamily="34" charset="0"/>
                <a:cs typeface="Calibri" panose="020F0502020204030204" pitchFamily="34" charset="0"/>
              </a:rPr>
              <a:t>Private Key Encryption: Types continued…</a:t>
            </a:r>
          </a:p>
        </p:txBody>
      </p:sp>
      <p:sp>
        <p:nvSpPr>
          <p:cNvPr id="3" name="Content Placeholder 2">
            <a:extLst>
              <a:ext uri="{FF2B5EF4-FFF2-40B4-BE49-F238E27FC236}">
                <a16:creationId xmlns:a16="http://schemas.microsoft.com/office/drawing/2014/main" id="{62A37762-F0E3-49E7-B67F-3E6FB9F41CA7}"/>
              </a:ext>
            </a:extLst>
          </p:cNvPr>
          <p:cNvSpPr>
            <a:spLocks noGrp="1"/>
          </p:cNvSpPr>
          <p:nvPr>
            <p:ph sz="half" idx="1"/>
          </p:nvPr>
        </p:nvSpPr>
        <p:spPr>
          <a:xfrm>
            <a:off x="608012" y="1881326"/>
            <a:ext cx="6400800" cy="4291012"/>
          </a:xfrm>
        </p:spPr>
        <p:txBody>
          <a:bodyPr>
            <a:normAutofit/>
          </a:bodyPr>
          <a:lstStyle/>
          <a:p>
            <a:pPr marL="566738" lvl="1" indent="0">
              <a:buNone/>
            </a:pPr>
            <a:r>
              <a:rPr lang="en-US" altLang="en-US" sz="2800" b="1" dirty="0">
                <a:solidFill>
                  <a:schemeClr val="accent1">
                    <a:lumMod val="75000"/>
                  </a:schemeClr>
                </a:solidFill>
                <a:latin typeface="Calibri" panose="020F0502020204030204" pitchFamily="34" charset="0"/>
                <a:cs typeface="Calibri" panose="020F0502020204030204" pitchFamily="34" charset="0"/>
              </a:rPr>
              <a:t>2 . Stream</a:t>
            </a:r>
            <a:r>
              <a:rPr lang="en-US" altLang="en-US" sz="2800" b="1" dirty="0">
                <a:latin typeface="Calibri" panose="020F0502020204030204" pitchFamily="34" charset="0"/>
                <a:cs typeface="Calibri" panose="020F0502020204030204" pitchFamily="34" charset="0"/>
              </a:rPr>
              <a:t> </a:t>
            </a:r>
            <a:r>
              <a:rPr lang="en-US" altLang="en-US" sz="2800" b="1" dirty="0">
                <a:solidFill>
                  <a:schemeClr val="accent1">
                    <a:lumMod val="75000"/>
                  </a:schemeClr>
                </a:solidFill>
                <a:latin typeface="Calibri" panose="020F0502020204030204" pitchFamily="34" charset="0"/>
                <a:cs typeface="Calibri" panose="020F0502020204030204" pitchFamily="34" charset="0"/>
              </a:rPr>
              <a:t>Ciphers</a:t>
            </a:r>
          </a:p>
          <a:p>
            <a:pPr marL="1366838" lvl="2" indent="-457200">
              <a:buFont typeface="Wingdings" panose="05000000000000000000" pitchFamily="2" charset="2"/>
              <a:buChar char="§"/>
            </a:pPr>
            <a:r>
              <a:rPr lang="en-US" altLang="en-US" sz="2800" dirty="0">
                <a:latin typeface="Calibri" panose="020F0502020204030204" pitchFamily="34" charset="0"/>
                <a:cs typeface="Calibri" panose="020F0502020204030204" pitchFamily="34" charset="0"/>
              </a:rPr>
              <a:t>Encrypt one bit of data at a time </a:t>
            </a:r>
          </a:p>
          <a:p>
            <a:pPr marL="1366838" lvl="2" indent="-457200">
              <a:buFont typeface="Wingdings" panose="05000000000000000000" pitchFamily="2" charset="2"/>
              <a:buChar char="§"/>
            </a:pPr>
            <a:r>
              <a:rPr lang="en-US" altLang="en-US" sz="2800" dirty="0">
                <a:latin typeface="Calibri" panose="020F0502020204030204" pitchFamily="34" charset="0"/>
                <a:cs typeface="Calibri" panose="020F0502020204030204" pitchFamily="34" charset="0"/>
              </a:rPr>
              <a:t>Used when data is stream of information.</a:t>
            </a:r>
          </a:p>
          <a:p>
            <a:pPr marL="1366838" lvl="2"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Example: RC4</a:t>
            </a:r>
            <a:endParaRPr lang="en-US" altLang="en-US" sz="2800" dirty="0">
              <a:latin typeface="Calibri" panose="020F0502020204030204" pitchFamily="34" charset="0"/>
              <a:cs typeface="Calibri" panose="020F0502020204030204" pitchFamily="34" charset="0"/>
            </a:endParaRPr>
          </a:p>
        </p:txBody>
      </p:sp>
      <p:pic>
        <p:nvPicPr>
          <p:cNvPr id="5" name="Picture 4" descr="Diagram&#10;&#10;Description automatically generated">
            <a:extLst>
              <a:ext uri="{FF2B5EF4-FFF2-40B4-BE49-F238E27FC236}">
                <a16:creationId xmlns:a16="http://schemas.microsoft.com/office/drawing/2014/main" id="{BA08CD1B-A31A-42AA-9797-5A0AD5912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812" y="1981200"/>
            <a:ext cx="3714749" cy="4399428"/>
          </a:xfrm>
          <a:prstGeom prst="rect">
            <a:avLst/>
          </a:prstGeom>
        </p:spPr>
      </p:pic>
    </p:spTree>
    <p:extLst>
      <p:ext uri="{BB962C8B-B14F-4D97-AF65-F5344CB8AC3E}">
        <p14:creationId xmlns:p14="http://schemas.microsoft.com/office/powerpoint/2010/main" val="260747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B753-A5A5-4119-8948-A7C2B9221F27}"/>
              </a:ext>
            </a:extLst>
          </p:cNvPr>
          <p:cNvSpPr>
            <a:spLocks noGrp="1"/>
          </p:cNvSpPr>
          <p:nvPr>
            <p:ph type="title"/>
          </p:nvPr>
        </p:nvSpPr>
        <p:spPr>
          <a:xfrm>
            <a:off x="989012" y="228600"/>
            <a:ext cx="10744200" cy="1935381"/>
          </a:xfrm>
        </p:spPr>
        <p:txBody>
          <a:bodyPr>
            <a:noAutofit/>
          </a:bodyPr>
          <a:lstStyle/>
          <a:p>
            <a:r>
              <a:rPr lang="en-US" sz="4400" b="1" dirty="0">
                <a:latin typeface="Calibri" panose="020F0502020204030204" pitchFamily="34" charset="0"/>
                <a:cs typeface="Calibri" panose="020F0502020204030204" pitchFamily="34" charset="0"/>
              </a:rPr>
              <a:t>Advantages and Disadvantages of Private Key Encryption</a:t>
            </a:r>
            <a:br>
              <a:rPr lang="en-US" sz="4400" dirty="0">
                <a:latin typeface="Calibri" panose="020F0502020204030204" pitchFamily="34" charset="0"/>
                <a:cs typeface="Calibri" panose="020F0502020204030204" pitchFamily="34" charset="0"/>
              </a:rPr>
            </a:b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EADC0C8-529C-46A8-81DE-477F51AB501B}"/>
              </a:ext>
            </a:extLst>
          </p:cNvPr>
          <p:cNvSpPr>
            <a:spLocks noGrp="1"/>
          </p:cNvSpPr>
          <p:nvPr>
            <p:ph idx="1"/>
          </p:nvPr>
        </p:nvSpPr>
        <p:spPr>
          <a:xfrm>
            <a:off x="989012" y="1828800"/>
            <a:ext cx="10744200" cy="4343400"/>
          </a:xfrm>
        </p:spPr>
        <p:txBody>
          <a:bodyPr>
            <a:normAutofit lnSpcReduction="10000"/>
          </a:bodyPr>
          <a:lstStyle/>
          <a:p>
            <a:pPr marL="0" indent="0">
              <a:buNone/>
            </a:pPr>
            <a:r>
              <a:rPr lang="en-US" sz="2800" b="1" dirty="0">
                <a:solidFill>
                  <a:schemeClr val="accent1">
                    <a:lumMod val="75000"/>
                  </a:schemeClr>
                </a:solidFill>
                <a:latin typeface="Calibri" panose="020F0502020204030204" pitchFamily="34" charset="0"/>
                <a:cs typeface="Calibri" panose="020F0502020204030204" pitchFamily="34" charset="0"/>
              </a:rPr>
              <a:t>Advantages</a:t>
            </a:r>
            <a:r>
              <a:rPr lang="en-US" sz="2800" dirty="0">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User must remember only one key to encrypt and decrypt data.</a:t>
            </a:r>
          </a:p>
          <a:p>
            <a:r>
              <a:rPr lang="en-US" sz="2800" dirty="0">
                <a:latin typeface="Calibri" panose="020F0502020204030204" pitchFamily="34" charset="0"/>
                <a:cs typeface="Calibri" panose="020F0502020204030204" pitchFamily="34" charset="0"/>
              </a:rPr>
              <a:t>Performance is faster compared to public key encryption.</a:t>
            </a: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b="1" dirty="0">
                <a:solidFill>
                  <a:schemeClr val="accent1">
                    <a:lumMod val="75000"/>
                  </a:schemeClr>
                </a:solidFill>
                <a:latin typeface="Calibri" panose="020F0502020204030204" pitchFamily="34" charset="0"/>
                <a:cs typeface="Calibri" panose="020F0502020204030204" pitchFamily="34" charset="0"/>
              </a:rPr>
              <a:t>Disadvantages</a:t>
            </a:r>
            <a:r>
              <a:rPr lang="en-US" sz="2800" dirty="0">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Key must be stored securely. If an attacker gets access to this key, then he can decrypt any data.</a:t>
            </a:r>
          </a:p>
          <a:p>
            <a:pPr lvl="0"/>
            <a:r>
              <a:rPr lang="en-US" sz="2800" dirty="0">
                <a:latin typeface="Calibri" panose="020F0502020204030204" pitchFamily="34" charset="0"/>
                <a:cs typeface="Calibri" panose="020F0502020204030204" pitchFamily="34" charset="0"/>
              </a:rPr>
              <a:t>A secured channel is required to transfer the key.</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17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Public Key Encryption (Asymmetric Key Encryption)</a:t>
            </a:r>
            <a:endParaRPr lang="en-US" b="1" dirty="0"/>
          </a:p>
        </p:txBody>
      </p:sp>
    </p:spTree>
    <p:extLst>
      <p:ext uri="{BB962C8B-B14F-4D97-AF65-F5344CB8AC3E}">
        <p14:creationId xmlns:p14="http://schemas.microsoft.com/office/powerpoint/2010/main" val="305446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E9BE-A9D4-44AC-AD89-641CDFC2B43B}"/>
              </a:ext>
            </a:extLst>
          </p:cNvPr>
          <p:cNvSpPr>
            <a:spLocks noGrp="1"/>
          </p:cNvSpPr>
          <p:nvPr>
            <p:ph type="title"/>
          </p:nvPr>
        </p:nvSpPr>
        <p:spPr>
          <a:xfrm>
            <a:off x="1513206" y="274638"/>
            <a:ext cx="9153206" cy="1325562"/>
          </a:xfrm>
        </p:spPr>
        <p:txBody>
          <a:bodyPr>
            <a:normAutofit/>
          </a:bodyPr>
          <a:lstStyle/>
          <a:p>
            <a:r>
              <a:rPr lang="en-US" sz="4400" b="1" dirty="0">
                <a:latin typeface="Calibri" panose="020F0502020204030204" pitchFamily="34" charset="0"/>
                <a:cs typeface="Calibri" panose="020F0502020204030204" pitchFamily="34" charset="0"/>
              </a:rPr>
              <a:t>Public Key Encryption (Asymmetric Key Encryption)</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774A7C8-B6E0-49A7-8433-E12B6EDA9187}"/>
              </a:ext>
            </a:extLst>
          </p:cNvPr>
          <p:cNvSpPr>
            <a:spLocks noGrp="1"/>
          </p:cNvSpPr>
          <p:nvPr>
            <p:ph idx="1"/>
          </p:nvPr>
        </p:nvSpPr>
        <p:spPr>
          <a:xfrm>
            <a:off x="1370012" y="1828800"/>
            <a:ext cx="10201592" cy="4648200"/>
          </a:xfrm>
        </p:spPr>
        <p:txBody>
          <a:bodyPr>
            <a:normAutofit/>
          </a:bodyPr>
          <a:lstStyle/>
          <a:p>
            <a:pPr algn="just"/>
            <a:r>
              <a:rPr lang="en-US" sz="2800" dirty="0">
                <a:solidFill>
                  <a:schemeClr val="accent1">
                    <a:lumMod val="75000"/>
                  </a:schemeClr>
                </a:solidFill>
                <a:latin typeface="Calibri" panose="020F0502020204030204" pitchFamily="34" charset="0"/>
                <a:cs typeface="Calibri" panose="020F0502020204030204" pitchFamily="34" charset="0"/>
              </a:rPr>
              <a:t>Whitfield Diffie and Martin E. Hellman’s </a:t>
            </a:r>
            <a:r>
              <a:rPr lang="en-US" sz="2800" dirty="0">
                <a:latin typeface="Calibri" panose="020F0502020204030204" pitchFamily="34" charset="0"/>
                <a:cs typeface="Calibri" panose="020F0502020204030204" pitchFamily="34" charset="0"/>
              </a:rPr>
              <a:t>1976 paper ‘</a:t>
            </a:r>
            <a:r>
              <a:rPr lang="en-US" sz="2800" i="1" dirty="0">
                <a:latin typeface="Calibri" panose="020F0502020204030204" pitchFamily="34" charset="0"/>
                <a:cs typeface="Calibri" panose="020F0502020204030204" pitchFamily="34" charset="0"/>
              </a:rPr>
              <a:t>New Directions in Cryptography’ </a:t>
            </a:r>
            <a:r>
              <a:rPr lang="en-US" sz="2800" dirty="0">
                <a:latin typeface="Calibri" panose="020F0502020204030204" pitchFamily="34" charset="0"/>
                <a:cs typeface="Calibri" panose="020F0502020204030204" pitchFamily="34" charset="0"/>
              </a:rPr>
              <a:t>introduced the idea of public and private key cryptography. </a:t>
            </a:r>
          </a:p>
          <a:p>
            <a:pPr algn="just"/>
            <a:r>
              <a:rPr lang="en-US" sz="2800" b="1" dirty="0">
                <a:solidFill>
                  <a:schemeClr val="accent1">
                    <a:lumMod val="75000"/>
                  </a:schemeClr>
                </a:solidFill>
                <a:latin typeface="Calibri" panose="020F0502020204030204" pitchFamily="34" charset="0"/>
                <a:cs typeface="Calibri" panose="020F0502020204030204" pitchFamily="34" charset="0"/>
              </a:rPr>
              <a:t>Public key encryption </a:t>
            </a:r>
            <a:r>
              <a:rPr lang="en-US" sz="2800" dirty="0">
                <a:latin typeface="Calibri" panose="020F0502020204030204" pitchFamily="34" charset="0"/>
                <a:cs typeface="Calibri" panose="020F0502020204030204" pitchFamily="34" charset="0"/>
              </a:rPr>
              <a:t>is an encryption technique that uses public and private keys to encrypt  and decrypt the data.</a:t>
            </a:r>
          </a:p>
          <a:p>
            <a:pPr algn="just"/>
            <a:r>
              <a:rPr lang="en-US" sz="2800" b="1" dirty="0">
                <a:solidFill>
                  <a:schemeClr val="accent1">
                    <a:lumMod val="75000"/>
                  </a:schemeClr>
                </a:solidFill>
                <a:latin typeface="Calibri" panose="020F0502020204030204" pitchFamily="34" charset="0"/>
                <a:cs typeface="Calibri" panose="020F0502020204030204" pitchFamily="34" charset="0"/>
              </a:rPr>
              <a:t>Public Key </a:t>
            </a:r>
            <a:r>
              <a:rPr lang="en-US" sz="2800" dirty="0">
                <a:latin typeface="Calibri" panose="020F0502020204030204" pitchFamily="34" charset="0"/>
                <a:cs typeface="Calibri" panose="020F0502020204030204" pitchFamily="34" charset="0"/>
              </a:rPr>
              <a:t>is public and known to everyone. The message sender uses the recipient's public to encrypt a message. </a:t>
            </a:r>
          </a:p>
          <a:p>
            <a:pPr algn="just"/>
            <a:r>
              <a:rPr lang="en-US" sz="2800" b="1" dirty="0">
                <a:solidFill>
                  <a:schemeClr val="accent1">
                    <a:lumMod val="75000"/>
                  </a:schemeClr>
                </a:solidFill>
                <a:latin typeface="Calibri" panose="020F0502020204030204" pitchFamily="34" charset="0"/>
                <a:cs typeface="Calibri" panose="020F0502020204030204" pitchFamily="34" charset="0"/>
              </a:rPr>
              <a:t>Private key </a:t>
            </a:r>
            <a:r>
              <a:rPr lang="en-US" sz="2800" dirty="0">
                <a:latin typeface="Calibri" panose="020F0502020204030204" pitchFamily="34" charset="0"/>
                <a:cs typeface="Calibri" panose="020F0502020204030204" pitchFamily="34" charset="0"/>
              </a:rPr>
              <a:t>belongs only to the owner.  It is used to decrypt messages encrypted by the matching public key.</a:t>
            </a:r>
          </a:p>
          <a:p>
            <a:pPr algn="just"/>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23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D66F-6BA2-4016-AF62-27C2448B49BF}"/>
              </a:ext>
            </a:extLst>
          </p:cNvPr>
          <p:cNvSpPr>
            <a:spLocks noGrp="1"/>
          </p:cNvSpPr>
          <p:nvPr>
            <p:ph type="title"/>
          </p:nvPr>
        </p:nvSpPr>
        <p:spPr>
          <a:xfrm>
            <a:off x="1065212" y="228600"/>
            <a:ext cx="9143998" cy="1020762"/>
          </a:xfrm>
        </p:spPr>
        <p:txBody>
          <a:bodyPr>
            <a:normAutofit/>
          </a:bodyPr>
          <a:lstStyle/>
          <a:p>
            <a:r>
              <a:rPr lang="en-US" sz="4400" b="1" dirty="0">
                <a:latin typeface="Calibri" panose="020F0502020204030204" pitchFamily="34" charset="0"/>
                <a:cs typeface="Calibri" panose="020F0502020204030204" pitchFamily="34" charset="0"/>
              </a:rPr>
              <a:t>Example</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E582EB9-261C-4921-9D4C-9426AAE0110A}"/>
              </a:ext>
            </a:extLst>
          </p:cNvPr>
          <p:cNvSpPr>
            <a:spLocks noGrp="1"/>
          </p:cNvSpPr>
          <p:nvPr>
            <p:ph idx="1"/>
          </p:nvPr>
        </p:nvSpPr>
        <p:spPr>
          <a:xfrm>
            <a:off x="836613" y="1676400"/>
            <a:ext cx="10896600" cy="2971800"/>
          </a:xfrm>
        </p:spPr>
        <p:txBody>
          <a:bodyPr>
            <a:noAutofit/>
          </a:bodyPr>
          <a:lstStyle/>
          <a:p>
            <a:r>
              <a:rPr lang="en-US" sz="2600" dirty="0">
                <a:latin typeface="Calibri" panose="020F0502020204030204" pitchFamily="34" charset="0"/>
                <a:cs typeface="Calibri" panose="020F0502020204030204" pitchFamily="34" charset="0"/>
              </a:rPr>
              <a:t>Tom wants to send has a sensitive data to Mary.</a:t>
            </a:r>
          </a:p>
          <a:p>
            <a:r>
              <a:rPr lang="en-US" sz="2600" dirty="0">
                <a:latin typeface="Calibri" panose="020F0502020204030204" pitchFamily="34" charset="0"/>
                <a:cs typeface="Calibri" panose="020F0502020204030204" pitchFamily="34" charset="0"/>
              </a:rPr>
              <a:t>Mary creates a private and public key. She keeps the private key to herself and gives the private key to Tom. </a:t>
            </a:r>
          </a:p>
          <a:p>
            <a:r>
              <a:rPr lang="en-US" sz="2600" dirty="0">
                <a:latin typeface="Calibri" panose="020F0502020204030204" pitchFamily="34" charset="0"/>
                <a:cs typeface="Calibri" panose="020F0502020204030204" pitchFamily="34" charset="0"/>
              </a:rPr>
              <a:t>Tom uses the public key provided by Mary to encrypt the data.</a:t>
            </a:r>
          </a:p>
          <a:p>
            <a:r>
              <a:rPr lang="en-US" sz="2600" dirty="0">
                <a:latin typeface="Calibri" panose="020F0502020204030204" pitchFamily="34" charset="0"/>
                <a:cs typeface="Calibri" panose="020F0502020204030204" pitchFamily="34" charset="0"/>
              </a:rPr>
              <a:t> When Mary gets the encrypted data, she uses her private key to decrypt that data. </a:t>
            </a:r>
          </a:p>
          <a:p>
            <a:endParaRPr lang="en-US" sz="2600" dirty="0">
              <a:latin typeface="Calibri" panose="020F0502020204030204" pitchFamily="34" charset="0"/>
              <a:cs typeface="Calibri" panose="020F0502020204030204" pitchFamily="34" charset="0"/>
            </a:endParaRPr>
          </a:p>
        </p:txBody>
      </p:sp>
      <p:pic>
        <p:nvPicPr>
          <p:cNvPr id="5" name="Picture 4" descr="Diagram&#10;&#10;Description automatically generated">
            <a:extLst>
              <a:ext uri="{FF2B5EF4-FFF2-40B4-BE49-F238E27FC236}">
                <a16:creationId xmlns:a16="http://schemas.microsoft.com/office/drawing/2014/main" id="{43F225F4-98F0-4788-BB17-45CF4F8D9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4495800"/>
            <a:ext cx="10908183" cy="2250037"/>
          </a:xfrm>
          <a:prstGeom prst="rect">
            <a:avLst/>
          </a:prstGeom>
        </p:spPr>
      </p:pic>
    </p:spTree>
    <p:extLst>
      <p:ext uri="{BB962C8B-B14F-4D97-AF65-F5344CB8AC3E}">
        <p14:creationId xmlns:p14="http://schemas.microsoft.com/office/powerpoint/2010/main" val="181698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38CF-48B3-45B2-882D-7EA5FD8F405E}"/>
              </a:ext>
            </a:extLst>
          </p:cNvPr>
          <p:cNvSpPr>
            <a:spLocks noGrp="1"/>
          </p:cNvSpPr>
          <p:nvPr>
            <p:ph type="title"/>
          </p:nvPr>
        </p:nvSpPr>
        <p:spPr/>
        <p:txBody>
          <a:bodyPr>
            <a:normAutofit/>
          </a:bodyPr>
          <a:lstStyle/>
          <a:p>
            <a:r>
              <a:rPr lang="en-US" sz="4400" b="1" dirty="0">
                <a:latin typeface="Calibri" panose="020F0502020204030204" pitchFamily="34" charset="0"/>
                <a:cs typeface="Calibri" panose="020F0502020204030204" pitchFamily="34" charset="0"/>
              </a:rPr>
              <a:t>Why Public Key Encryption works?</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96584CA-634B-43F2-806E-03791CCCC78E}"/>
              </a:ext>
            </a:extLst>
          </p:cNvPr>
          <p:cNvSpPr>
            <a:spLocks noGrp="1"/>
          </p:cNvSpPr>
          <p:nvPr>
            <p:ph idx="1"/>
          </p:nvPr>
        </p:nvSpPr>
        <p:spPr>
          <a:xfrm>
            <a:off x="1217612" y="1752600"/>
            <a:ext cx="10591800" cy="4724400"/>
          </a:xfrm>
        </p:spPr>
        <p:txBody>
          <a:bodyPr>
            <a:normAutofit/>
          </a:bodyPr>
          <a:lstStyle/>
          <a:p>
            <a:r>
              <a:rPr lang="en-US" sz="2600" b="1"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Data is encrypted using the public key in a way that there is a large number of possible solutions available. </a:t>
            </a:r>
          </a:p>
          <a:p>
            <a:r>
              <a:rPr lang="en-US" sz="2600" dirty="0">
                <a:latin typeface="Calibri" panose="020F0502020204030204" pitchFamily="34" charset="0"/>
                <a:cs typeface="Calibri" panose="020F0502020204030204" pitchFamily="34" charset="0"/>
              </a:rPr>
              <a:t>To decrypt data, one would need to test every single solution until the right solution is not found out. This process can take 100 years.</a:t>
            </a:r>
          </a:p>
          <a:p>
            <a:pPr marL="0" indent="0">
              <a:buNone/>
            </a:pPr>
            <a:endParaRPr lang="en-US" sz="2600" dirty="0">
              <a:latin typeface="Calibri" panose="020F0502020204030204" pitchFamily="34" charset="0"/>
              <a:cs typeface="Calibri" panose="020F0502020204030204" pitchFamily="34" charset="0"/>
            </a:endParaRPr>
          </a:p>
          <a:p>
            <a:pPr marL="0" indent="0">
              <a:buNone/>
            </a:pPr>
            <a:r>
              <a:rPr lang="en-US" sz="2600" b="1" dirty="0">
                <a:latin typeface="Calibri" panose="020F0502020204030204" pitchFamily="34" charset="0"/>
                <a:cs typeface="Calibri" panose="020F0502020204030204" pitchFamily="34" charset="0"/>
              </a:rPr>
              <a:t>So common public key encryption algorithms are:</a:t>
            </a:r>
          </a:p>
          <a:p>
            <a:pPr lvl="0"/>
            <a:r>
              <a:rPr lang="en-US" sz="2600" dirty="0">
                <a:latin typeface="Calibri" panose="020F0502020204030204" pitchFamily="34" charset="0"/>
                <a:cs typeface="Calibri" panose="020F0502020204030204" pitchFamily="34" charset="0"/>
              </a:rPr>
              <a:t>RSA(</a:t>
            </a:r>
            <a:r>
              <a:rPr lang="en-US" sz="2600" dirty="0" err="1">
                <a:latin typeface="Calibri" panose="020F0502020204030204" pitchFamily="34" charset="0"/>
                <a:cs typeface="Calibri" panose="020F0502020204030204" pitchFamily="34" charset="0"/>
              </a:rPr>
              <a:t>Rivest</a:t>
            </a:r>
            <a:r>
              <a:rPr lang="en-US" sz="2600" dirty="0">
                <a:latin typeface="Calibri" panose="020F0502020204030204" pitchFamily="34" charset="0"/>
                <a:cs typeface="Calibri" panose="020F0502020204030204" pitchFamily="34" charset="0"/>
              </a:rPr>
              <a:t>–Shamir–</a:t>
            </a:r>
            <a:r>
              <a:rPr lang="en-US" sz="2600" dirty="0" err="1">
                <a:latin typeface="Calibri" panose="020F0502020204030204" pitchFamily="34" charset="0"/>
                <a:cs typeface="Calibri" panose="020F0502020204030204" pitchFamily="34" charset="0"/>
              </a:rPr>
              <a:t>Adleman</a:t>
            </a:r>
            <a:r>
              <a:rPr lang="en-US" sz="2600" dirty="0">
                <a:latin typeface="Calibri" panose="020F0502020204030204" pitchFamily="34" charset="0"/>
                <a:cs typeface="Calibri" panose="020F0502020204030204" pitchFamily="34" charset="0"/>
              </a:rPr>
              <a:t>)</a:t>
            </a:r>
          </a:p>
          <a:p>
            <a:pPr lvl="0"/>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EIGamal</a:t>
            </a:r>
            <a:r>
              <a:rPr lang="en-US" sz="2600" dirty="0">
                <a:latin typeface="Calibri" panose="020F0502020204030204" pitchFamily="34" charset="0"/>
                <a:cs typeface="Calibri" panose="020F0502020204030204" pitchFamily="34" charset="0"/>
              </a:rPr>
              <a:t> Encryption</a:t>
            </a:r>
          </a:p>
          <a:p>
            <a:pPr lvl="0"/>
            <a:r>
              <a:rPr lang="en-US" sz="2600" dirty="0">
                <a:latin typeface="Calibri" panose="020F0502020204030204" pitchFamily="34" charset="0"/>
                <a:cs typeface="Calibri" panose="020F0502020204030204" pitchFamily="34" charset="0"/>
              </a:rPr>
              <a:t> ECC (Elliptic curve cryptography)</a:t>
            </a: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020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A233-C73F-4B84-A109-5E4BE3B08992}"/>
              </a:ext>
            </a:extLst>
          </p:cNvPr>
          <p:cNvSpPr>
            <a:spLocks noGrp="1"/>
          </p:cNvSpPr>
          <p:nvPr>
            <p:ph type="title"/>
          </p:nvPr>
        </p:nvSpPr>
        <p:spPr/>
        <p:txBody>
          <a:bodyPr>
            <a:normAutofit/>
          </a:bodyPr>
          <a:lstStyle/>
          <a:p>
            <a:r>
              <a:rPr lang="en-US" sz="4400" b="1" dirty="0">
                <a:latin typeface="Calibri" panose="020F0502020204030204" pitchFamily="34" charset="0"/>
                <a:cs typeface="Calibri" panose="020F0502020204030204" pitchFamily="34" charset="0"/>
              </a:rPr>
              <a:t>Advantages of Public Key Encryption</a:t>
            </a:r>
          </a:p>
        </p:txBody>
      </p:sp>
      <p:sp>
        <p:nvSpPr>
          <p:cNvPr id="3" name="Content Placeholder 2">
            <a:extLst>
              <a:ext uri="{FF2B5EF4-FFF2-40B4-BE49-F238E27FC236}">
                <a16:creationId xmlns:a16="http://schemas.microsoft.com/office/drawing/2014/main" id="{F0F5DCF1-AF31-4AC5-8752-91033F3D346B}"/>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No need to exchange keys</a:t>
            </a:r>
          </a:p>
          <a:p>
            <a:r>
              <a:rPr lang="en-US" sz="2800" dirty="0">
                <a:latin typeface="Calibri" panose="020F0502020204030204" pitchFamily="34" charset="0"/>
                <a:cs typeface="Calibri" panose="020F0502020204030204" pitchFamily="34" charset="0"/>
              </a:rPr>
              <a:t>Private key can not be derived from public key.</a:t>
            </a:r>
          </a:p>
          <a:p>
            <a:r>
              <a:rPr lang="en-US" sz="2800" dirty="0">
                <a:latin typeface="Calibri" panose="020F0502020204030204" pitchFamily="34" charset="0"/>
                <a:cs typeface="Calibri" panose="020F0502020204030204" pitchFamily="34" charset="0"/>
              </a:rPr>
              <a:t>The confidentiality of the message can be ensured by using the public key cryptography</a:t>
            </a:r>
          </a:p>
          <a:p>
            <a:r>
              <a:rPr lang="en-US" sz="2800" dirty="0">
                <a:latin typeface="Calibri" panose="020F0502020204030204" pitchFamily="34" charset="0"/>
                <a:cs typeface="Calibri" panose="020F0502020204030204" pitchFamily="34" charset="0"/>
              </a:rPr>
              <a:t>It is possible to establish authentication of the sender by using public key cryptography (digital signature)</a:t>
            </a:r>
          </a:p>
        </p:txBody>
      </p:sp>
    </p:spTree>
    <p:extLst>
      <p:ext uri="{BB962C8B-B14F-4D97-AF65-F5344CB8AC3E}">
        <p14:creationId xmlns:p14="http://schemas.microsoft.com/office/powerpoint/2010/main" val="259716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E0FD-35AB-4213-8EF6-2A6304AF3D33}"/>
              </a:ext>
            </a:extLst>
          </p:cNvPr>
          <p:cNvSpPr>
            <a:spLocks noGrp="1"/>
          </p:cNvSpPr>
          <p:nvPr>
            <p:ph type="title"/>
          </p:nvPr>
        </p:nvSpPr>
        <p:spPr>
          <a:xfrm>
            <a:off x="1522414" y="274638"/>
            <a:ext cx="9524998" cy="1020762"/>
          </a:xfrm>
        </p:spPr>
        <p:txBody>
          <a:bodyPr>
            <a:noAutofit/>
          </a:bodyPr>
          <a:lstStyle/>
          <a:p>
            <a:r>
              <a:rPr lang="en-US" sz="4400" b="1" dirty="0">
                <a:latin typeface="Calibri" panose="020F0502020204030204" pitchFamily="34" charset="0"/>
                <a:cs typeface="Calibri" panose="020F0502020204030204" pitchFamily="34" charset="0"/>
              </a:rPr>
              <a:t>Disadvantages of Public Key Encryption</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780A8E-BC49-42C9-B4EC-BD3CAB1671A3}"/>
              </a:ext>
            </a:extLst>
          </p:cNvPr>
          <p:cNvSpPr>
            <a:spLocks noGrp="1"/>
          </p:cNvSpPr>
          <p:nvPr>
            <p:ph idx="1"/>
          </p:nvPr>
        </p:nvSpPr>
        <p:spPr>
          <a:xfrm>
            <a:off x="1522414" y="1905000"/>
            <a:ext cx="10058398" cy="4678362"/>
          </a:xfrm>
        </p:spPr>
        <p:txBody>
          <a:bodyPr>
            <a:normAutofit lnSpcReduction="10000"/>
          </a:bodyPr>
          <a:lstStyle/>
          <a:p>
            <a:pPr lvl="0"/>
            <a:r>
              <a:rPr lang="en-US" sz="2800" dirty="0">
                <a:latin typeface="Calibri" panose="020F0502020204030204" pitchFamily="34" charset="0"/>
                <a:cs typeface="Calibri" panose="020F0502020204030204" pitchFamily="34" charset="0"/>
              </a:rPr>
              <a:t>Slower compared to symmetric key encryption.</a:t>
            </a:r>
          </a:p>
          <a:p>
            <a:pPr lvl="0"/>
            <a:r>
              <a:rPr lang="en-US" sz="2800" dirty="0">
                <a:latin typeface="Calibri" panose="020F0502020204030204" pitchFamily="34" charset="0"/>
                <a:cs typeface="Calibri" panose="020F0502020204030204" pitchFamily="34" charset="0"/>
              </a:rPr>
              <a:t>As the public key is  public to everyone. There is now way to validate who the sender is.</a:t>
            </a:r>
          </a:p>
          <a:p>
            <a:pPr lvl="0"/>
            <a:r>
              <a:rPr lang="en-US" sz="2800" dirty="0">
                <a:latin typeface="Calibri" panose="020F0502020204030204" pitchFamily="34" charset="0"/>
                <a:cs typeface="Calibri" panose="020F0502020204030204" pitchFamily="34" charset="0"/>
              </a:rPr>
              <a:t>Public key Encryption is vulnerable to Brute-force attack.</a:t>
            </a:r>
          </a:p>
          <a:p>
            <a:pPr lvl="0"/>
            <a:r>
              <a:rPr lang="en-US" sz="2800" dirty="0">
                <a:latin typeface="Calibri" panose="020F0502020204030204" pitchFamily="34" charset="0"/>
                <a:cs typeface="Calibri" panose="020F0502020204030204" pitchFamily="34" charset="0"/>
              </a:rPr>
              <a:t>This encryption becomes highly vulnerable if the user loses his private key.</a:t>
            </a:r>
          </a:p>
          <a:p>
            <a:pPr lvl="0"/>
            <a:r>
              <a:rPr lang="en-US" sz="2800" dirty="0">
                <a:latin typeface="Calibri" panose="020F0502020204030204" pitchFamily="34" charset="0"/>
                <a:cs typeface="Calibri" panose="020F0502020204030204" pitchFamily="34" charset="0"/>
              </a:rPr>
              <a:t>It is also weak towards man in the middle attack. A third party can disrupt the public key communication and modify the public keys. Now, when the sender encodes it with the modified public key, the receiver cannot decode it. </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873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515-AF00-41F8-A3C0-2C630E72C684}"/>
              </a:ext>
            </a:extLst>
          </p:cNvPr>
          <p:cNvSpPr>
            <a:spLocks noGrp="1"/>
          </p:cNvSpPr>
          <p:nvPr>
            <p:ph type="title"/>
          </p:nvPr>
        </p:nvSpPr>
        <p:spPr>
          <a:xfrm>
            <a:off x="1065212" y="314960"/>
            <a:ext cx="9143998" cy="1020762"/>
          </a:xfrm>
        </p:spPr>
        <p:txBody>
          <a:bodyPr>
            <a:normAutofit/>
          </a:bodyPr>
          <a:lstStyle/>
          <a:p>
            <a:r>
              <a:rPr lang="en-US" sz="4400" b="1" dirty="0">
                <a:latin typeface="Calibri" panose="020F0502020204030204" pitchFamily="34" charset="0"/>
                <a:cs typeface="Calibri" panose="020F0502020204030204" pitchFamily="34" charset="0"/>
              </a:rPr>
              <a:t>Applications</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4BF7196-9CC1-416E-853E-F63865CCAE96}"/>
              </a:ext>
            </a:extLst>
          </p:cNvPr>
          <p:cNvSpPr>
            <a:spLocks noGrp="1"/>
          </p:cNvSpPr>
          <p:nvPr>
            <p:ph idx="1"/>
          </p:nvPr>
        </p:nvSpPr>
        <p:spPr>
          <a:xfrm>
            <a:off x="684212" y="1676400"/>
            <a:ext cx="11201400" cy="4861560"/>
          </a:xfrm>
        </p:spPr>
        <p:txBody>
          <a:bodyPr>
            <a:noAutofit/>
          </a:bodyPr>
          <a:lstStyle/>
          <a:p>
            <a:pPr lvl="0"/>
            <a:r>
              <a:rPr lang="en-US" dirty="0">
                <a:solidFill>
                  <a:schemeClr val="accent1">
                    <a:lumMod val="75000"/>
                  </a:schemeClr>
                </a:solidFill>
                <a:latin typeface="Calibri" panose="020F0502020204030204" pitchFamily="34" charset="0"/>
                <a:cs typeface="Calibri" panose="020F0502020204030204" pitchFamily="34" charset="0"/>
              </a:rPr>
              <a:t>Message Encryption and Decryption</a:t>
            </a:r>
            <a:r>
              <a:rPr lang="en-US" dirty="0">
                <a:latin typeface="Calibri" panose="020F0502020204030204" pitchFamily="34" charset="0"/>
                <a:cs typeface="Calibri" panose="020F0502020204030204" pitchFamily="34" charset="0"/>
              </a:rPr>
              <a:t>:  Sender encrypts a message with receiver’s public key and receiver decrypts the data using his/her private key.</a:t>
            </a:r>
          </a:p>
          <a:p>
            <a:pPr lvl="0"/>
            <a:r>
              <a:rPr lang="en-US" dirty="0">
                <a:solidFill>
                  <a:schemeClr val="accent1">
                    <a:lumMod val="75000"/>
                  </a:schemeClr>
                </a:solidFill>
                <a:latin typeface="Calibri" panose="020F0502020204030204" pitchFamily="34" charset="0"/>
                <a:cs typeface="Calibri" panose="020F0502020204030204" pitchFamily="34" charset="0"/>
              </a:rPr>
              <a:t>Digital Signatures</a:t>
            </a:r>
            <a:r>
              <a:rPr lang="en-US" dirty="0">
                <a:latin typeface="Calibri" panose="020F0502020204030204" pitchFamily="34" charset="0"/>
                <a:cs typeface="Calibri" panose="020F0502020204030204" pitchFamily="34" charset="0"/>
              </a:rPr>
              <a:t>: Sender “signs” a message with its private key and sends to receiver. This will ensure the authenticity of the sender because receiver can decrypt the cipher using sender’s private key.</a:t>
            </a:r>
          </a:p>
          <a:p>
            <a:pPr lvl="0"/>
            <a:r>
              <a:rPr lang="en-US" dirty="0">
                <a:solidFill>
                  <a:schemeClr val="accent1">
                    <a:lumMod val="75000"/>
                  </a:schemeClr>
                </a:solidFill>
                <a:latin typeface="Calibri" panose="020F0502020204030204" pitchFamily="34" charset="0"/>
                <a:cs typeface="Calibri" panose="020F0502020204030204" pitchFamily="34" charset="0"/>
              </a:rPr>
              <a:t>Key exchange</a:t>
            </a:r>
            <a:r>
              <a:rPr lang="en-US" dirty="0">
                <a:latin typeface="Calibri" panose="020F0502020204030204" pitchFamily="34" charset="0"/>
                <a:cs typeface="Calibri" panose="020F0502020204030204" pitchFamily="34" charset="0"/>
              </a:rPr>
              <a:t>: Share a symmetric session key using asymmetric encryption. </a:t>
            </a:r>
          </a:p>
          <a:p>
            <a:pPr lvl="1"/>
            <a:r>
              <a:rPr lang="en-US" sz="2400" dirty="0">
                <a:latin typeface="Calibri" panose="020F0502020204030204" pitchFamily="34" charset="0"/>
                <a:cs typeface="Calibri" panose="020F0502020204030204" pitchFamily="34" charset="0"/>
              </a:rPr>
              <a:t>The client encrypts a random (symmetric) key with a server’s public key. The server decrypts this shared key and uses it to encrypt data.  This symmetric key is also called session key.</a:t>
            </a:r>
          </a:p>
          <a:p>
            <a:pPr lvl="1"/>
            <a:r>
              <a:rPr lang="en-US" sz="2400" dirty="0">
                <a:latin typeface="Calibri" panose="020F0502020204030204" pitchFamily="34" charset="0"/>
                <a:cs typeface="Calibri" panose="020F0502020204030204" pitchFamily="34" charset="0"/>
              </a:rPr>
              <a:t>This session key will be used to encrypt and decrypt data that will be transferred from both sides. </a:t>
            </a:r>
          </a:p>
          <a:p>
            <a:pPr lvl="1"/>
            <a:r>
              <a:rPr lang="en-US" sz="2400" dirty="0">
                <a:latin typeface="Calibri" panose="020F0502020204030204" pitchFamily="34" charset="0"/>
                <a:cs typeface="Calibri" panose="020F0502020204030204" pitchFamily="34" charset="0"/>
              </a:rPr>
              <a:t>Once the session is over the session key is discarded and a new session key is created for each session</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598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C188-92EE-4427-A20F-596F521B2FA2}"/>
              </a:ext>
            </a:extLst>
          </p:cNvPr>
          <p:cNvSpPr>
            <a:spLocks noGrp="1"/>
          </p:cNvSpPr>
          <p:nvPr>
            <p:ph type="title"/>
          </p:nvPr>
        </p:nvSpPr>
        <p:spPr>
          <a:xfrm>
            <a:off x="1522413" y="304800"/>
            <a:ext cx="9143998" cy="1020762"/>
          </a:xfrm>
        </p:spPr>
        <p:txBody>
          <a:bodyPr>
            <a:normAutofit/>
          </a:bodyPr>
          <a:lstStyle/>
          <a:p>
            <a:pPr algn="ctr"/>
            <a:r>
              <a:rPr lang="en-US" sz="4400" b="1" dirty="0">
                <a:latin typeface="Calibri" panose="020F0502020204030204" pitchFamily="34" charset="0"/>
                <a:cs typeface="Calibri" panose="020F0502020204030204" pitchFamily="34" charset="0"/>
              </a:rPr>
              <a:t>Encryption</a:t>
            </a:r>
          </a:p>
        </p:txBody>
      </p:sp>
      <p:sp>
        <p:nvSpPr>
          <p:cNvPr id="3" name="Content Placeholder 2">
            <a:extLst>
              <a:ext uri="{FF2B5EF4-FFF2-40B4-BE49-F238E27FC236}">
                <a16:creationId xmlns:a16="http://schemas.microsoft.com/office/drawing/2014/main" id="{1F711F91-177E-42CB-999B-AC6DAC010216}"/>
              </a:ext>
            </a:extLst>
          </p:cNvPr>
          <p:cNvSpPr>
            <a:spLocks noGrp="1"/>
          </p:cNvSpPr>
          <p:nvPr>
            <p:ph idx="1"/>
          </p:nvPr>
        </p:nvSpPr>
        <p:spPr/>
        <p:txBody>
          <a:bodyPr>
            <a:normAutofit/>
          </a:bodyPr>
          <a:lstStyle/>
          <a:p>
            <a:r>
              <a:rPr lang="en-US" sz="2800" b="1" dirty="0">
                <a:solidFill>
                  <a:srgbClr val="00B0F0"/>
                </a:solidFill>
                <a:latin typeface="Calibri" panose="020F0502020204030204" pitchFamily="34" charset="0"/>
                <a:cs typeface="Calibri" panose="020F0502020204030204" pitchFamily="34" charset="0"/>
              </a:rPr>
              <a:t>Encryption</a:t>
            </a:r>
            <a:r>
              <a:rPr lang="en-US" sz="2800" dirty="0">
                <a:latin typeface="Calibri" panose="020F0502020204030204" pitchFamily="34" charset="0"/>
                <a:cs typeface="Calibri" panose="020F0502020204030204" pitchFamily="34" charset="0"/>
              </a:rPr>
              <a:t> is the process of taking data and encoding it into a form that cannot be read by unauthorized people</a:t>
            </a:r>
          </a:p>
          <a:p>
            <a:r>
              <a:rPr lang="en-US" sz="2800" dirty="0">
                <a:latin typeface="Calibri" panose="020F0502020204030204" pitchFamily="34" charset="0"/>
                <a:cs typeface="Calibri" panose="020F0502020204030204" pitchFamily="34" charset="0"/>
              </a:rPr>
              <a:t>In technical terms, it is the process of converting a human-readable text and converting it into an incomprehensible text(ciphertext) using a cryptographic key.</a:t>
            </a:r>
          </a:p>
        </p:txBody>
      </p:sp>
      <p:pic>
        <p:nvPicPr>
          <p:cNvPr id="9" name="Picture 8">
            <a:extLst>
              <a:ext uri="{FF2B5EF4-FFF2-40B4-BE49-F238E27FC236}">
                <a16:creationId xmlns:a16="http://schemas.microsoft.com/office/drawing/2014/main" id="{32AE3661-4786-4B44-900B-E93A8BFE0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2" y="4800600"/>
            <a:ext cx="7724775" cy="609600"/>
          </a:xfrm>
          <a:prstGeom prst="rect">
            <a:avLst/>
          </a:prstGeom>
        </p:spPr>
      </p:pic>
    </p:spTree>
    <p:extLst>
      <p:ext uri="{BB962C8B-B14F-4D97-AF65-F5344CB8AC3E}">
        <p14:creationId xmlns:p14="http://schemas.microsoft.com/office/powerpoint/2010/main" val="173717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14EF-79AA-43CC-8190-1F7449135D80}"/>
              </a:ext>
            </a:extLst>
          </p:cNvPr>
          <p:cNvSpPr>
            <a:spLocks noGrp="1"/>
          </p:cNvSpPr>
          <p:nvPr>
            <p:ph type="title"/>
          </p:nvPr>
        </p:nvSpPr>
        <p:spPr>
          <a:xfrm>
            <a:off x="1674812" y="457200"/>
            <a:ext cx="9829800" cy="990600"/>
          </a:xfrm>
        </p:spPr>
        <p:txBody>
          <a:bodyPr>
            <a:noAutofit/>
          </a:bodyPr>
          <a:lstStyle/>
          <a:p>
            <a:r>
              <a:rPr lang="en-US" sz="4400" b="1" dirty="0">
                <a:latin typeface="Calibri" panose="020F0502020204030204" pitchFamily="34" charset="0"/>
                <a:cs typeface="Calibri" panose="020F0502020204030204" pitchFamily="34" charset="0"/>
              </a:rPr>
              <a:t>Combining the merits of Public and Private Key Encryption</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737E8DE-620F-4929-896A-71B9AD83CB47}"/>
              </a:ext>
            </a:extLst>
          </p:cNvPr>
          <p:cNvSpPr>
            <a:spLocks noGrp="1"/>
          </p:cNvSpPr>
          <p:nvPr>
            <p:ph idx="1"/>
          </p:nvPr>
        </p:nvSpPr>
        <p:spPr>
          <a:xfrm>
            <a:off x="1522412" y="1905000"/>
            <a:ext cx="9144002" cy="3810000"/>
          </a:xfrm>
        </p:spPr>
        <p:txBody>
          <a:bodyPr>
            <a:normAutofit lnSpcReduction="10000"/>
          </a:bodyPr>
          <a:lstStyle/>
          <a:p>
            <a:r>
              <a:rPr lang="en-US" sz="2800" dirty="0">
                <a:latin typeface="Calibri" panose="020F0502020204030204" pitchFamily="34" charset="0"/>
                <a:cs typeface="Calibri" panose="020F0502020204030204" pitchFamily="34" charset="0"/>
              </a:rPr>
              <a:t>Public key encryption is more secure because it uses two keys to encrypt and decrypt the data. However, it is slow.</a:t>
            </a:r>
          </a:p>
          <a:p>
            <a:r>
              <a:rPr lang="en-US" sz="2800" dirty="0">
                <a:latin typeface="Calibri" panose="020F0502020204030204" pitchFamily="34" charset="0"/>
                <a:cs typeface="Calibri" panose="020F0502020204030204" pitchFamily="34" charset="0"/>
              </a:rPr>
              <a:t> Whereas private key encryption is good with performance because only one key is used to encrypt and decrypt the data.</a:t>
            </a:r>
          </a:p>
          <a:p>
            <a:r>
              <a:rPr lang="en-US" sz="2800" dirty="0">
                <a:latin typeface="Calibri" panose="020F0502020204030204" pitchFamily="34" charset="0"/>
                <a:cs typeface="Calibri" panose="020F0502020204030204" pitchFamily="34" charset="0"/>
              </a:rPr>
              <a:t> So, we can use public key encryption to exchange a private encryption key and once both sender and receiver have the private encryption key, they can use it to communicate and transfer data to each other. </a:t>
            </a:r>
          </a:p>
        </p:txBody>
      </p:sp>
    </p:spTree>
    <p:extLst>
      <p:ext uri="{BB962C8B-B14F-4D97-AF65-F5344CB8AC3E}">
        <p14:creationId xmlns:p14="http://schemas.microsoft.com/office/powerpoint/2010/main" val="136374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RSA Algorithm</a:t>
            </a:r>
          </a:p>
        </p:txBody>
      </p:sp>
    </p:spTree>
    <p:extLst>
      <p:ext uri="{BB962C8B-B14F-4D97-AF65-F5344CB8AC3E}">
        <p14:creationId xmlns:p14="http://schemas.microsoft.com/office/powerpoint/2010/main" val="212109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14EF-79AA-43CC-8190-1F7449135D80}"/>
              </a:ext>
            </a:extLst>
          </p:cNvPr>
          <p:cNvSpPr>
            <a:spLocks noGrp="1"/>
          </p:cNvSpPr>
          <p:nvPr>
            <p:ph type="title"/>
          </p:nvPr>
        </p:nvSpPr>
        <p:spPr/>
        <p:txBody>
          <a:bodyPr>
            <a:normAutofit/>
          </a:bodyPr>
          <a:lstStyle/>
          <a:p>
            <a:r>
              <a:rPr lang="en-US" sz="4400" b="1">
                <a:latin typeface="Calibri" panose="020F0502020204030204" pitchFamily="34" charset="0"/>
                <a:cs typeface="Calibri" panose="020F0502020204030204" pitchFamily="34" charset="0"/>
              </a:rPr>
              <a:t>RSA Algorithm:</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737E8DE-620F-4929-896A-71B9AD83CB47}"/>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Developed by </a:t>
            </a:r>
            <a:r>
              <a:rPr lang="en-US" sz="2800" dirty="0" err="1">
                <a:latin typeface="Calibri" panose="020F0502020204030204" pitchFamily="34" charset="0"/>
                <a:cs typeface="Calibri" panose="020F0502020204030204" pitchFamily="34" charset="0"/>
              </a:rPr>
              <a:t>Rivest</a:t>
            </a:r>
            <a:r>
              <a:rPr lang="en-US" sz="2800" dirty="0">
                <a:latin typeface="Calibri" panose="020F0502020204030204" pitchFamily="34" charset="0"/>
                <a:cs typeface="Calibri" panose="020F0502020204030204" pitchFamily="34" charset="0"/>
              </a:rPr>
              <a:t>–Shamir–</a:t>
            </a:r>
            <a:r>
              <a:rPr lang="en-US" sz="2800" dirty="0" err="1">
                <a:latin typeface="Calibri" panose="020F0502020204030204" pitchFamily="34" charset="0"/>
                <a:cs typeface="Calibri" panose="020F0502020204030204" pitchFamily="34" charset="0"/>
              </a:rPr>
              <a:t>Adleman</a:t>
            </a:r>
            <a:r>
              <a:rPr lang="en-US" sz="2800" dirty="0">
                <a:latin typeface="Calibri" panose="020F0502020204030204" pitchFamily="34" charset="0"/>
                <a:cs typeface="Calibri" panose="020F0502020204030204" pitchFamily="34" charset="0"/>
              </a:rPr>
              <a:t> of MIT in 1976</a:t>
            </a:r>
          </a:p>
          <a:p>
            <a:r>
              <a:rPr lang="en-US" sz="2800" dirty="0">
                <a:latin typeface="Calibri" panose="020F0502020204030204" pitchFamily="34" charset="0"/>
                <a:cs typeface="Calibri" panose="020F0502020204030204" pitchFamily="34" charset="0"/>
              </a:rPr>
              <a:t>RSA is the most popular public key encryption algorithm used  for encryption and decryption.</a:t>
            </a:r>
          </a:p>
          <a:p>
            <a:r>
              <a:rPr lang="en-US" sz="2800" dirty="0">
                <a:latin typeface="Calibri" panose="020F0502020204030204" pitchFamily="34" charset="0"/>
                <a:cs typeface="Calibri" panose="020F0502020204030204" pitchFamily="34" charset="0"/>
              </a:rPr>
              <a:t>Relies on the fact that finding prime factors of large prime numbers is very difficult.</a:t>
            </a:r>
          </a:p>
          <a:p>
            <a:endParaRPr lang="en-US" sz="2800" dirty="0">
              <a:latin typeface="Calibri" panose="020F0502020204030204" pitchFamily="34" charset="0"/>
              <a:cs typeface="Calibri" panose="020F0502020204030204" pitchFamily="34" charset="0"/>
            </a:endParaRPr>
          </a:p>
        </p:txBody>
      </p:sp>
      <p:pic>
        <p:nvPicPr>
          <p:cNvPr id="7" name="Picture 6" descr="Graphical user interface, website&#10;&#10;Description automatically generated">
            <a:extLst>
              <a:ext uri="{FF2B5EF4-FFF2-40B4-BE49-F238E27FC236}">
                <a16:creationId xmlns:a16="http://schemas.microsoft.com/office/drawing/2014/main" id="{9CC0D91D-1757-404C-8322-9840CDA026DF}"/>
              </a:ext>
            </a:extLst>
          </p:cNvPr>
          <p:cNvPicPr>
            <a:picLocks noChangeAspect="1"/>
          </p:cNvPicPr>
          <p:nvPr/>
        </p:nvPicPr>
        <p:blipFill rotWithShape="1">
          <a:blip r:embed="rId2">
            <a:extLst>
              <a:ext uri="{28A0092B-C50C-407E-A947-70E740481C1C}">
                <a14:useLocalDpi xmlns:a14="http://schemas.microsoft.com/office/drawing/2010/main" val="0"/>
              </a:ext>
            </a:extLst>
          </a:blip>
          <a:srcRect b="15389"/>
          <a:stretch/>
        </p:blipFill>
        <p:spPr>
          <a:xfrm>
            <a:off x="6018212" y="4191000"/>
            <a:ext cx="5398899" cy="2260601"/>
          </a:xfrm>
          <a:prstGeom prst="rect">
            <a:avLst/>
          </a:prstGeom>
        </p:spPr>
      </p:pic>
    </p:spTree>
    <p:extLst>
      <p:ext uri="{BB962C8B-B14F-4D97-AF65-F5344CB8AC3E}">
        <p14:creationId xmlns:p14="http://schemas.microsoft.com/office/powerpoint/2010/main" val="22416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C8F3-B737-4ACF-9004-61BE774CEF1C}"/>
              </a:ext>
            </a:extLst>
          </p:cNvPr>
          <p:cNvSpPr>
            <a:spLocks noGrp="1"/>
          </p:cNvSpPr>
          <p:nvPr>
            <p:ph type="title"/>
          </p:nvPr>
        </p:nvSpPr>
        <p:spPr/>
        <p:txBody>
          <a:bodyPr/>
          <a:lstStyle/>
          <a:p>
            <a:r>
              <a:rPr lang="en-US" b="1" dirty="0"/>
              <a:t>Key Generation</a:t>
            </a:r>
            <a:endParaRPr lang="en-US" dirty="0"/>
          </a:p>
        </p:txBody>
      </p:sp>
      <p:pic>
        <p:nvPicPr>
          <p:cNvPr id="11" name="Picture 10" descr="A picture containing graphical user interface&#10;&#10;Description automatically generated">
            <a:extLst>
              <a:ext uri="{FF2B5EF4-FFF2-40B4-BE49-F238E27FC236}">
                <a16:creationId xmlns:a16="http://schemas.microsoft.com/office/drawing/2014/main" id="{00209712-4ED4-4E37-A833-90D1EE177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412" y="1828800"/>
            <a:ext cx="8001000" cy="4546960"/>
          </a:xfrm>
          <a:prstGeom prst="rect">
            <a:avLst/>
          </a:prstGeom>
        </p:spPr>
      </p:pic>
    </p:spTree>
    <p:extLst>
      <p:ext uri="{BB962C8B-B14F-4D97-AF65-F5344CB8AC3E}">
        <p14:creationId xmlns:p14="http://schemas.microsoft.com/office/powerpoint/2010/main" val="423736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7671-59E9-4072-AB5D-3231D9FB1BDB}"/>
              </a:ext>
            </a:extLst>
          </p:cNvPr>
          <p:cNvSpPr>
            <a:spLocks noGrp="1"/>
          </p:cNvSpPr>
          <p:nvPr>
            <p:ph type="title"/>
          </p:nvPr>
        </p:nvSpPr>
        <p:spPr/>
        <p:txBody>
          <a:bodyPr/>
          <a:lstStyle/>
          <a:p>
            <a:r>
              <a:rPr lang="en-US" dirty="0"/>
              <a:t>RSA Example</a:t>
            </a:r>
          </a:p>
        </p:txBody>
      </p:sp>
      <p:pic>
        <p:nvPicPr>
          <p:cNvPr id="8" name="Content Placeholder 7" descr="Table&#10;&#10;Description automatically generated">
            <a:extLst>
              <a:ext uri="{FF2B5EF4-FFF2-40B4-BE49-F238E27FC236}">
                <a16:creationId xmlns:a16="http://schemas.microsoft.com/office/drawing/2014/main" id="{681C5AD2-9FF4-4DF2-8D3F-009A744297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6956" y="1828800"/>
            <a:ext cx="8694911" cy="4426024"/>
          </a:xfrm>
        </p:spPr>
      </p:pic>
    </p:spTree>
    <p:extLst>
      <p:ext uri="{BB962C8B-B14F-4D97-AF65-F5344CB8AC3E}">
        <p14:creationId xmlns:p14="http://schemas.microsoft.com/office/powerpoint/2010/main" val="346322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549D-6ECB-4863-B197-23846512B6DD}"/>
              </a:ext>
            </a:extLst>
          </p:cNvPr>
          <p:cNvSpPr>
            <a:spLocks noGrp="1"/>
          </p:cNvSpPr>
          <p:nvPr>
            <p:ph type="title"/>
          </p:nvPr>
        </p:nvSpPr>
        <p:spPr/>
        <p:txBody>
          <a:bodyPr>
            <a:normAutofit/>
          </a:bodyPr>
          <a:lstStyle/>
          <a:p>
            <a:r>
              <a:rPr lang="en-US" sz="4400" b="1" dirty="0">
                <a:latin typeface="Calibri" panose="020F0502020204030204" pitchFamily="34" charset="0"/>
                <a:cs typeface="Calibri" panose="020F0502020204030204" pitchFamily="34" charset="0"/>
              </a:rPr>
              <a:t>Message Encryption</a:t>
            </a:r>
          </a:p>
        </p:txBody>
      </p:sp>
      <p:sp>
        <p:nvSpPr>
          <p:cNvPr id="3" name="Content Placeholder 2">
            <a:extLst>
              <a:ext uri="{FF2B5EF4-FFF2-40B4-BE49-F238E27FC236}">
                <a16:creationId xmlns:a16="http://schemas.microsoft.com/office/drawing/2014/main" id="{9746F033-70C4-4D81-BFDF-959900BB5C68}"/>
              </a:ext>
            </a:extLst>
          </p:cNvPr>
          <p:cNvSpPr>
            <a:spLocks noGrp="1"/>
          </p:cNvSpPr>
          <p:nvPr>
            <p:ph idx="1"/>
          </p:nvPr>
        </p:nvSpPr>
        <p:spPr>
          <a:xfrm>
            <a:off x="1370012" y="1905000"/>
            <a:ext cx="10058400" cy="4678362"/>
          </a:xfrm>
        </p:spPr>
        <p:txBody>
          <a:bodyPr>
            <a:noAutofit/>
          </a:bodyPr>
          <a:lstStyle/>
          <a:p>
            <a:r>
              <a:rPr lang="en-US" sz="2800" dirty="0">
                <a:latin typeface="Calibri" panose="020F0502020204030204" pitchFamily="34" charset="0"/>
                <a:cs typeface="Calibri" panose="020F0502020204030204" pitchFamily="34" charset="0"/>
              </a:rPr>
              <a:t>The public key is (5, 14) (see </a:t>
            </a:r>
            <a:r>
              <a:rPr lang="en-US" sz="2800" i="1" dirty="0">
                <a:latin typeface="Calibri" panose="020F0502020204030204" pitchFamily="34" charset="0"/>
                <a:cs typeface="Calibri" panose="020F0502020204030204" pitchFamily="34" charset="0"/>
              </a:rPr>
              <a:t>above image). </a:t>
            </a:r>
          </a:p>
          <a:p>
            <a:r>
              <a:rPr lang="en-US" sz="2800" dirty="0">
                <a:latin typeface="Calibri" panose="020F0502020204030204" pitchFamily="34" charset="0"/>
                <a:cs typeface="Calibri" panose="020F0502020204030204" pitchFamily="34" charset="0"/>
              </a:rPr>
              <a:t>Let’s send a one-letter secret message ‘B’. Consider ‘B’ is represented by number 2. Like A =1, B=2, C=3 ….so on.</a:t>
            </a:r>
          </a:p>
          <a:p>
            <a:r>
              <a:rPr lang="en-US" sz="2800" dirty="0">
                <a:latin typeface="Calibri" panose="020F0502020204030204" pitchFamily="34" charset="0"/>
                <a:cs typeface="Calibri" panose="020F0502020204030204" pitchFamily="34" charset="0"/>
              </a:rPr>
              <a:t>Encryption value = </a:t>
            </a:r>
            <a:r>
              <a:rPr lang="en-US" sz="2800" dirty="0" err="1">
                <a:latin typeface="Calibri" panose="020F0502020204030204" pitchFamily="34" charset="0"/>
                <a:cs typeface="Calibri" panose="020F0502020204030204" pitchFamily="34" charset="0"/>
              </a:rPr>
              <a:t>Message</a:t>
            </a:r>
            <a:r>
              <a:rPr lang="en-US" sz="2800" baseline="30000" dirty="0" err="1">
                <a:latin typeface="Calibri" panose="020F0502020204030204" pitchFamily="34" charset="0"/>
                <a:cs typeface="Calibri" panose="020F0502020204030204" pitchFamily="34" charset="0"/>
              </a:rPr>
              <a:t>e</a:t>
            </a:r>
            <a:r>
              <a:rPr lang="en-US" sz="2800" dirty="0" err="1">
                <a:latin typeface="Calibri" panose="020F0502020204030204" pitchFamily="34" charset="0"/>
                <a:cs typeface="Calibri" panose="020F0502020204030204" pitchFamily="34" charset="0"/>
              </a:rPr>
              <a:t>mod</a:t>
            </a:r>
            <a:r>
              <a:rPr lang="en-US" sz="2800" dirty="0">
                <a:latin typeface="Calibri" panose="020F0502020204030204" pitchFamily="34" charset="0"/>
                <a:cs typeface="Calibri" panose="020F0502020204030204" pitchFamily="34" charset="0"/>
              </a:rPr>
              <a:t> N  </a:t>
            </a:r>
          </a:p>
          <a:p>
            <a:pPr marL="274320" lvl="1" indent="0">
              <a:buNone/>
            </a:pPr>
            <a:r>
              <a:rPr lang="en-US" sz="2800" dirty="0">
                <a:latin typeface="Calibri" panose="020F0502020204030204" pitchFamily="34" charset="0"/>
                <a:cs typeface="Calibri" panose="020F0502020204030204" pitchFamily="34" charset="0"/>
              </a:rPr>
              <a:t>			= 2</a:t>
            </a:r>
            <a:r>
              <a:rPr lang="en-US" sz="2800" baseline="30000" dirty="0">
                <a:latin typeface="Calibri" panose="020F0502020204030204" pitchFamily="34" charset="0"/>
                <a:cs typeface="Calibri" panose="020F0502020204030204" pitchFamily="34" charset="0"/>
              </a:rPr>
              <a:t>5</a:t>
            </a:r>
            <a:r>
              <a:rPr lang="en-US" sz="2800" dirty="0">
                <a:latin typeface="Calibri" panose="020F0502020204030204" pitchFamily="34" charset="0"/>
                <a:cs typeface="Calibri" panose="020F0502020204030204" pitchFamily="34" charset="0"/>
              </a:rPr>
              <a:t> mode 14</a:t>
            </a:r>
          </a:p>
          <a:p>
            <a:pPr marL="0" indent="0">
              <a:buNone/>
            </a:pPr>
            <a:r>
              <a:rPr lang="en-US" sz="2800" dirty="0">
                <a:latin typeface="Calibri" panose="020F0502020204030204" pitchFamily="34" charset="0"/>
                <a:cs typeface="Calibri" panose="020F0502020204030204" pitchFamily="34" charset="0"/>
              </a:rPr>
              <a:t>			= 32 mod 14 </a:t>
            </a:r>
          </a:p>
          <a:p>
            <a:pPr marL="0" indent="0">
              <a:buNone/>
            </a:pPr>
            <a:r>
              <a:rPr lang="en-US" sz="2800" dirty="0">
                <a:latin typeface="Calibri" panose="020F0502020204030204" pitchFamily="34" charset="0"/>
                <a:cs typeface="Calibri" panose="020F0502020204030204" pitchFamily="34" charset="0"/>
              </a:rPr>
              <a:t>			= 4</a:t>
            </a:r>
          </a:p>
          <a:p>
            <a:r>
              <a:rPr lang="en-US" sz="2800" dirty="0">
                <a:latin typeface="Calibri" panose="020F0502020204030204" pitchFamily="34" charset="0"/>
                <a:cs typeface="Calibri" panose="020F0502020204030204" pitchFamily="34" charset="0"/>
              </a:rPr>
              <a:t>Thus, 4 is the encrypted message, which translates to letter “D”.</a:t>
            </a:r>
          </a:p>
        </p:txBody>
      </p:sp>
    </p:spTree>
    <p:extLst>
      <p:ext uri="{BB962C8B-B14F-4D97-AF65-F5344CB8AC3E}">
        <p14:creationId xmlns:p14="http://schemas.microsoft.com/office/powerpoint/2010/main" val="402991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549D-6ECB-4863-B197-23846512B6DD}"/>
              </a:ext>
            </a:extLst>
          </p:cNvPr>
          <p:cNvSpPr>
            <a:spLocks noGrp="1"/>
          </p:cNvSpPr>
          <p:nvPr>
            <p:ph type="title"/>
          </p:nvPr>
        </p:nvSpPr>
        <p:spPr/>
        <p:txBody>
          <a:bodyPr>
            <a:normAutofit/>
          </a:bodyPr>
          <a:lstStyle/>
          <a:p>
            <a:r>
              <a:rPr lang="en-US" sz="4400" b="1" dirty="0">
                <a:latin typeface="Calibri" panose="020F0502020204030204" pitchFamily="34" charset="0"/>
                <a:cs typeface="Calibri" panose="020F0502020204030204" pitchFamily="34" charset="0"/>
              </a:rPr>
              <a:t>Message Decryption</a:t>
            </a:r>
          </a:p>
        </p:txBody>
      </p:sp>
      <p:sp>
        <p:nvSpPr>
          <p:cNvPr id="3" name="Content Placeholder 2">
            <a:extLst>
              <a:ext uri="{FF2B5EF4-FFF2-40B4-BE49-F238E27FC236}">
                <a16:creationId xmlns:a16="http://schemas.microsoft.com/office/drawing/2014/main" id="{9746F033-70C4-4D81-BFDF-959900BB5C68}"/>
              </a:ext>
            </a:extLst>
          </p:cNvPr>
          <p:cNvSpPr>
            <a:spLocks noGrp="1"/>
          </p:cNvSpPr>
          <p:nvPr>
            <p:ph idx="1"/>
          </p:nvPr>
        </p:nvSpPr>
        <p:spPr>
          <a:xfrm>
            <a:off x="1408111" y="1752600"/>
            <a:ext cx="9372602" cy="4678362"/>
          </a:xfrm>
        </p:spPr>
        <p:txBody>
          <a:bodyPr>
            <a:normAutofit lnSpcReduction="10000"/>
          </a:bodyPr>
          <a:lstStyle/>
          <a:p>
            <a:r>
              <a:rPr lang="en-US" sz="2800" dirty="0">
                <a:latin typeface="Calibri" panose="020F0502020204030204" pitchFamily="34" charset="0"/>
                <a:cs typeface="Calibri" panose="020F0502020204030204" pitchFamily="34" charset="0"/>
              </a:rPr>
              <a:t>The public key is (5, 14). </a:t>
            </a:r>
          </a:p>
          <a:p>
            <a:r>
              <a:rPr lang="en-US" sz="2800" dirty="0">
                <a:latin typeface="Calibri" panose="020F0502020204030204" pitchFamily="34" charset="0"/>
                <a:cs typeface="Calibri" panose="020F0502020204030204" pitchFamily="34" charset="0"/>
              </a:rPr>
              <a:t>The private key is (11, 14). </a:t>
            </a:r>
          </a:p>
          <a:p>
            <a:r>
              <a:rPr lang="en-US" sz="2800" dirty="0">
                <a:latin typeface="Calibri" panose="020F0502020204030204" pitchFamily="34" charset="0"/>
                <a:cs typeface="Calibri" panose="020F0502020204030204" pitchFamily="34" charset="0"/>
              </a:rPr>
              <a:t>Let’s translate “D” (encoded message) to number 4. Like A =1, B=2, C=3 ….so on.</a:t>
            </a:r>
          </a:p>
          <a:p>
            <a:r>
              <a:rPr lang="en-US" sz="2800" dirty="0">
                <a:latin typeface="Calibri" panose="020F0502020204030204" pitchFamily="34" charset="0"/>
                <a:cs typeface="Calibri" panose="020F0502020204030204" pitchFamily="34" charset="0"/>
              </a:rPr>
              <a:t>Decrypted value = </a:t>
            </a:r>
            <a:r>
              <a:rPr lang="en-US" sz="2800" dirty="0" err="1">
                <a:latin typeface="Calibri" panose="020F0502020204030204" pitchFamily="34" charset="0"/>
                <a:cs typeface="Calibri" panose="020F0502020204030204" pitchFamily="34" charset="0"/>
              </a:rPr>
              <a:t>encyptedMessage</a:t>
            </a:r>
            <a:r>
              <a:rPr lang="en-US" sz="2800" baseline="30000" dirty="0" err="1">
                <a:latin typeface="Calibri" panose="020F0502020204030204" pitchFamily="34" charset="0"/>
                <a:cs typeface="Calibri" panose="020F0502020204030204" pitchFamily="34" charset="0"/>
              </a:rPr>
              <a:t>d</a:t>
            </a:r>
            <a:r>
              <a:rPr lang="en-US" sz="2800" b="1"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mode N </a:t>
            </a:r>
          </a:p>
          <a:p>
            <a:pPr marL="0" indent="0">
              <a:buNone/>
            </a:pPr>
            <a:r>
              <a:rPr lang="en-US" sz="2800" dirty="0">
                <a:latin typeface="Calibri" panose="020F0502020204030204" pitchFamily="34" charset="0"/>
                <a:cs typeface="Calibri" panose="020F0502020204030204" pitchFamily="34" charset="0"/>
              </a:rPr>
              <a:t>	 		=  4</a:t>
            </a:r>
            <a:r>
              <a:rPr lang="en-US" sz="2800" baseline="30000" dirty="0">
                <a:latin typeface="Calibri" panose="020F0502020204030204" pitchFamily="34" charset="0"/>
                <a:cs typeface="Calibri" panose="020F0502020204030204" pitchFamily="34" charset="0"/>
              </a:rPr>
              <a:t>11</a:t>
            </a:r>
            <a:r>
              <a:rPr lang="en-US" sz="2800" dirty="0">
                <a:latin typeface="Calibri" panose="020F0502020204030204" pitchFamily="34" charset="0"/>
                <a:cs typeface="Calibri" panose="020F0502020204030204" pitchFamily="34" charset="0"/>
              </a:rPr>
              <a:t>mode 14 </a:t>
            </a:r>
          </a:p>
          <a:p>
            <a:pPr marL="0" indent="0">
              <a:buNone/>
            </a:pPr>
            <a:r>
              <a:rPr lang="en-US" sz="2800" dirty="0">
                <a:latin typeface="Calibri" panose="020F0502020204030204" pitchFamily="34" charset="0"/>
                <a:cs typeface="Calibri" panose="020F0502020204030204" pitchFamily="34" charset="0"/>
              </a:rPr>
              <a:t>			= 2  </a:t>
            </a:r>
          </a:p>
          <a:p>
            <a:r>
              <a:rPr lang="en-US" sz="2800" dirty="0">
                <a:latin typeface="Calibri" panose="020F0502020204030204" pitchFamily="34" charset="0"/>
                <a:cs typeface="Calibri" panose="020F0502020204030204" pitchFamily="34" charset="0"/>
              </a:rPr>
              <a:t>Thus, 2 is the encrypted message, which is translated to letter ‘B’.</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482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549D-6ECB-4863-B197-23846512B6D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746F033-70C4-4D81-BFDF-959900BB5C68}"/>
              </a:ext>
            </a:extLst>
          </p:cNvPr>
          <p:cNvSpPr>
            <a:spLocks noGrp="1"/>
          </p:cNvSpPr>
          <p:nvPr>
            <p:ph idx="1"/>
          </p:nvPr>
        </p:nvSpPr>
        <p:spPr/>
        <p:txBody>
          <a:bodyPr/>
          <a:lstStyle/>
          <a:p>
            <a:r>
              <a:rPr lang="en-US" dirty="0">
                <a:hlinkClick r:id="rId2"/>
              </a:rPr>
              <a:t>https://ebrary.net/26701/computer_science/advantages_public_cryptography</a:t>
            </a:r>
            <a:endParaRPr lang="en-US" dirty="0"/>
          </a:p>
          <a:p>
            <a:r>
              <a:rPr lang="en-US" dirty="0">
                <a:hlinkClick r:id="rId3"/>
              </a:rPr>
              <a:t>https://www.guru99.com/difference-encryption-decryption.html</a:t>
            </a:r>
            <a:endParaRPr lang="en-US" dirty="0"/>
          </a:p>
          <a:p>
            <a:r>
              <a:rPr lang="en-US" dirty="0">
                <a:hlinkClick r:id="rId4"/>
              </a:rPr>
              <a:t>https://www.thesslstore.com/blog/difference-encryption-hashing-salting/</a:t>
            </a:r>
            <a:endParaRPr lang="en-US" dirty="0"/>
          </a:p>
          <a:p>
            <a:r>
              <a:rPr lang="en-US" dirty="0">
                <a:hlinkClick r:id="rId5"/>
              </a:rPr>
              <a:t>https://cheapsslsecurity.com/p/what-is-public-key-and-private-key-cryptography-and-how-does-it-work/</a:t>
            </a:r>
            <a:endParaRPr lang="en-US" dirty="0"/>
          </a:p>
          <a:p>
            <a:r>
              <a:rPr lang="en-US" dirty="0">
                <a:hlinkClick r:id="rId6"/>
              </a:rPr>
              <a:t>https://slideplayer.com/slide/8016260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614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143998" cy="1020762"/>
          </a:xfrm>
        </p:spPr>
        <p:txBody>
          <a:bodyPr anchor="b">
            <a:normAutofit/>
          </a:bodyPr>
          <a:lstStyle/>
          <a:p>
            <a:r>
              <a:rPr lang="en-US" sz="4400" b="1" dirty="0">
                <a:latin typeface="Calibri" panose="020F0502020204030204" pitchFamily="34" charset="0"/>
                <a:cs typeface="Calibri" panose="020F0502020204030204" pitchFamily="34" charset="0"/>
              </a:rPr>
              <a:t>What is a Key?</a:t>
            </a:r>
            <a:endParaRPr lang="en-US" sz="4400" dirty="0">
              <a:latin typeface="Calibri" panose="020F0502020204030204" pitchFamily="34" charset="0"/>
              <a:cs typeface="Calibri" panose="020F0502020204030204" pitchFamily="34" charset="0"/>
            </a:endParaRPr>
          </a:p>
        </p:txBody>
      </p:sp>
      <p:sp>
        <p:nvSpPr>
          <p:cNvPr id="14" name="Content Placeholder 13"/>
          <p:cNvSpPr>
            <a:spLocks noGrp="1"/>
          </p:cNvSpPr>
          <p:nvPr>
            <p:ph type="body" sz="half" idx="2"/>
          </p:nvPr>
        </p:nvSpPr>
        <p:spPr>
          <a:xfrm>
            <a:off x="1522413" y="1143000"/>
            <a:ext cx="5974080" cy="4038600"/>
          </a:xfrm>
        </p:spPr>
        <p:txBody>
          <a:bodyPr anchor="b">
            <a:normAutofit/>
          </a:bodyPr>
          <a:lstStyle/>
          <a:p>
            <a:pPr marL="457200" indent="-4572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A </a:t>
            </a:r>
            <a:r>
              <a:rPr lang="en-US" sz="2800" b="1" dirty="0">
                <a:solidFill>
                  <a:schemeClr val="accent1">
                    <a:lumMod val="75000"/>
                  </a:schemeClr>
                </a:solidFill>
                <a:latin typeface="Calibri" panose="020F0502020204030204" pitchFamily="34" charset="0"/>
                <a:cs typeface="Calibri" panose="020F0502020204030204" pitchFamily="34" charset="0"/>
              </a:rPr>
              <a:t>key</a:t>
            </a:r>
            <a:r>
              <a:rPr lang="en-US" sz="2800" dirty="0">
                <a:latin typeface="Calibri" panose="020F0502020204030204" pitchFamily="34" charset="0"/>
                <a:cs typeface="Calibri" panose="020F0502020204030204" pitchFamily="34" charset="0"/>
              </a:rPr>
              <a:t> is a string of random characters, specifically used within an encryption algorithm to scramble the data and to unscramble the data in the decryption algorithm.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Every key should be unique</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19" name="Picture 18" descr="Graphical user interface, text, application, chat or text message&#10;&#10;Description automatically generated">
            <a:extLst>
              <a:ext uri="{FF2B5EF4-FFF2-40B4-BE49-F238E27FC236}">
                <a16:creationId xmlns:a16="http://schemas.microsoft.com/office/drawing/2014/main" id="{65E20096-087F-40D0-A02B-5FC9991CB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412" y="1397786"/>
            <a:ext cx="3578148" cy="4807752"/>
          </a:xfrm>
          <a:prstGeom prst="rect">
            <a:avLst/>
          </a:prstGeo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2669-474D-4891-ACB0-8AF4FE987D39}"/>
              </a:ext>
            </a:extLst>
          </p:cNvPr>
          <p:cNvSpPr>
            <a:spLocks noGrp="1"/>
          </p:cNvSpPr>
          <p:nvPr>
            <p:ph type="title"/>
          </p:nvPr>
        </p:nvSpPr>
        <p:spPr/>
        <p:txBody>
          <a:bodyPr>
            <a:normAutofit/>
          </a:bodyPr>
          <a:lstStyle/>
          <a:p>
            <a:r>
              <a:rPr lang="en-US" sz="4400" b="1" dirty="0">
                <a:latin typeface="Calibri" panose="020F0502020204030204" pitchFamily="34" charset="0"/>
                <a:cs typeface="Calibri" panose="020F0502020204030204" pitchFamily="34" charset="0"/>
              </a:rPr>
              <a:t>History of Encryption</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731AFF2-CAA2-4BE4-984A-73AD221E6DD4}"/>
              </a:ext>
            </a:extLst>
          </p:cNvPr>
          <p:cNvSpPr>
            <a:spLocks noGrp="1"/>
          </p:cNvSpPr>
          <p:nvPr>
            <p:ph idx="1"/>
          </p:nvPr>
        </p:nvSpPr>
        <p:spPr>
          <a:xfrm>
            <a:off x="1217612" y="1677826"/>
            <a:ext cx="10629900" cy="3231237"/>
          </a:xfrm>
        </p:spPr>
        <p:txBody>
          <a:bodyPr>
            <a:noAutofit/>
          </a:bodyPr>
          <a:lstStyle/>
          <a:p>
            <a:pPr lvl="0" algn="just"/>
            <a:r>
              <a:rPr lang="en-US" sz="2800" dirty="0">
                <a:latin typeface="Calibri" panose="020F0502020204030204" pitchFamily="34" charset="0"/>
                <a:cs typeface="Calibri" panose="020F0502020204030204" pitchFamily="34" charset="0"/>
              </a:rPr>
              <a:t>600 BC: Spartans used scytale to send secrete messages during battles.</a:t>
            </a:r>
          </a:p>
          <a:p>
            <a:pPr lvl="0" algn="just"/>
            <a:r>
              <a:rPr lang="en-US" sz="2800" dirty="0">
                <a:latin typeface="Calibri" panose="020F0502020204030204" pitchFamily="34" charset="0"/>
                <a:cs typeface="Calibri" panose="020F0502020204030204" pitchFamily="34" charset="0"/>
              </a:rPr>
              <a:t>60 BC: Julius Caesar invented a substitution cipher that shifted charterers by three places</a:t>
            </a:r>
          </a:p>
          <a:p>
            <a:pPr algn="just"/>
            <a:r>
              <a:rPr lang="en-US" sz="2800" dirty="0">
                <a:latin typeface="Calibri" panose="020F0502020204030204" pitchFamily="34" charset="0"/>
                <a:cs typeface="Calibri" panose="020F0502020204030204" pitchFamily="34" charset="0"/>
              </a:rPr>
              <a:t>1917: Edward Hebern invented the electro-mechanical encryption machine using a typewriter and a rotating disc. It encoded a substitution table that changed every time a new character was typed.</a:t>
            </a:r>
          </a:p>
          <a:p>
            <a:pPr lvl="0" algn="just"/>
            <a:endParaRPr lang="en-US" sz="2800" dirty="0">
              <a:latin typeface="Calibri" panose="020F0502020204030204" pitchFamily="34" charset="0"/>
              <a:cs typeface="Calibri" panose="020F0502020204030204" pitchFamily="34" charset="0"/>
            </a:endParaRPr>
          </a:p>
          <a:p>
            <a:pPr algn="just"/>
            <a:endParaRPr lang="en-US" sz="2800" dirty="0">
              <a:latin typeface="Calibri" panose="020F0502020204030204" pitchFamily="34" charset="0"/>
              <a:cs typeface="Calibri" panose="020F0502020204030204" pitchFamily="34" charset="0"/>
            </a:endParaRPr>
          </a:p>
        </p:txBody>
      </p:sp>
      <p:pic>
        <p:nvPicPr>
          <p:cNvPr id="5" name="Picture 2" descr="Image result for scytale">
            <a:extLst>
              <a:ext uri="{FF2B5EF4-FFF2-40B4-BE49-F238E27FC236}">
                <a16:creationId xmlns:a16="http://schemas.microsoft.com/office/drawing/2014/main" id="{5ECCF4F2-3195-4C1C-AEEE-0F2F819260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413" y="5069656"/>
            <a:ext cx="2590800" cy="14806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ubstitution cipher">
            <a:extLst>
              <a:ext uri="{FF2B5EF4-FFF2-40B4-BE49-F238E27FC236}">
                <a16:creationId xmlns:a16="http://schemas.microsoft.com/office/drawing/2014/main" id="{ECC20921-AAC5-4FA7-BC6A-D8BF0264C5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25" t="14243"/>
          <a:stretch/>
        </p:blipFill>
        <p:spPr bwMode="auto">
          <a:xfrm>
            <a:off x="4741862" y="4975205"/>
            <a:ext cx="2705100" cy="16695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 Edward Hebern invented electro-mechanical machine in rotating disc">
            <a:extLst>
              <a:ext uri="{FF2B5EF4-FFF2-40B4-BE49-F238E27FC236}">
                <a16:creationId xmlns:a16="http://schemas.microsoft.com/office/drawing/2014/main" id="{F8047159-27A7-44B7-8F43-2FC244CBF3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38414" y="4939543"/>
            <a:ext cx="2057399" cy="174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8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15FD-E6E9-493C-BB0A-F762D87CDDF7}"/>
              </a:ext>
            </a:extLst>
          </p:cNvPr>
          <p:cNvSpPr>
            <a:spLocks noGrp="1"/>
          </p:cNvSpPr>
          <p:nvPr>
            <p:ph type="title"/>
          </p:nvPr>
        </p:nvSpPr>
        <p:spPr>
          <a:xfrm>
            <a:off x="1522414" y="274638"/>
            <a:ext cx="9143998" cy="1020762"/>
          </a:xfrm>
        </p:spPr>
        <p:txBody>
          <a:bodyPr anchor="b">
            <a:normAutofit/>
          </a:bodyPr>
          <a:lstStyle/>
          <a:p>
            <a:r>
              <a:rPr lang="en-US" sz="4400" b="1" dirty="0">
                <a:latin typeface="Calibri" panose="020F0502020204030204" pitchFamily="34" charset="0"/>
                <a:cs typeface="Calibri" panose="020F0502020204030204" pitchFamily="34" charset="0"/>
              </a:rPr>
              <a:t>History of Encryption Continued…</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96B252B-BD90-4F22-B6B9-F9E53A6BBFD6}"/>
              </a:ext>
            </a:extLst>
          </p:cNvPr>
          <p:cNvSpPr>
            <a:spLocks noGrp="1"/>
          </p:cNvSpPr>
          <p:nvPr>
            <p:ph sz="half" idx="1"/>
          </p:nvPr>
        </p:nvSpPr>
        <p:spPr>
          <a:xfrm>
            <a:off x="608012" y="1981200"/>
            <a:ext cx="6324600" cy="4267200"/>
          </a:xfrm>
        </p:spPr>
        <p:txBody>
          <a:bodyPr>
            <a:normAutofit lnSpcReduction="10000"/>
          </a:bodyPr>
          <a:lstStyle/>
          <a:p>
            <a:pPr lvl="0" algn="just"/>
            <a:r>
              <a:rPr lang="en-US" sz="2800" dirty="0">
                <a:latin typeface="Calibri" panose="020F0502020204030204" pitchFamily="34" charset="0"/>
                <a:cs typeface="Calibri" panose="020F0502020204030204" pitchFamily="34" charset="0"/>
              </a:rPr>
              <a:t>1945: Claude E. Shannon published an article on the mathematical theory of cryptography. A starting point of modern cryptography.</a:t>
            </a:r>
          </a:p>
          <a:p>
            <a:pPr lvl="0" algn="just"/>
            <a:r>
              <a:rPr lang="en-US" sz="2800" dirty="0">
                <a:latin typeface="Calibri" panose="020F0502020204030204" pitchFamily="34" charset="0"/>
                <a:cs typeface="Calibri" panose="020F0502020204030204" pitchFamily="34" charset="0"/>
              </a:rPr>
              <a:t>1970’s: IBM formed a crypto group to protect customer’s data.</a:t>
            </a:r>
          </a:p>
          <a:p>
            <a:pPr lvl="0" algn="just"/>
            <a:r>
              <a:rPr lang="en-US" sz="2800" dirty="0">
                <a:latin typeface="Calibri" panose="020F0502020204030204" pitchFamily="34" charset="0"/>
                <a:cs typeface="Calibri" panose="020F0502020204030204" pitchFamily="34" charset="0"/>
              </a:rPr>
              <a:t>1976: Whitfield Diffie and Martin E. Hellman’s developed public-key cryptography, a method to secure messages over insecure channels. </a:t>
            </a:r>
          </a:p>
          <a:p>
            <a:pPr algn="just"/>
            <a:endParaRPr lang="en-US" sz="28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9428DD22-AF71-4C0E-A18E-9A55053C7D8A}"/>
              </a:ext>
            </a:extLst>
          </p:cNvPr>
          <p:cNvPicPr>
            <a:picLocks noChangeAspect="1"/>
          </p:cNvPicPr>
          <p:nvPr/>
        </p:nvPicPr>
        <p:blipFill rotWithShape="1">
          <a:blip r:embed="rId2">
            <a:extLst>
              <a:ext uri="{28A0092B-C50C-407E-A947-70E740481C1C}">
                <a14:useLocalDpi xmlns:a14="http://schemas.microsoft.com/office/drawing/2010/main" val="0"/>
              </a:ext>
            </a:extLst>
          </a:blip>
          <a:srcRect b="27586"/>
          <a:stretch/>
        </p:blipFill>
        <p:spPr>
          <a:xfrm>
            <a:off x="7313612" y="1981200"/>
            <a:ext cx="4419598" cy="4267200"/>
          </a:xfrm>
          <a:prstGeom prst="rect">
            <a:avLst/>
          </a:prstGeom>
          <a:noFill/>
        </p:spPr>
      </p:pic>
    </p:spTree>
    <p:extLst>
      <p:ext uri="{BB962C8B-B14F-4D97-AF65-F5344CB8AC3E}">
        <p14:creationId xmlns:p14="http://schemas.microsoft.com/office/powerpoint/2010/main" val="29538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4888F-A956-4443-96D3-55B50A1AACDA}"/>
              </a:ext>
            </a:extLst>
          </p:cNvPr>
          <p:cNvSpPr>
            <a:spLocks noGrp="1"/>
          </p:cNvSpPr>
          <p:nvPr>
            <p:ph type="title"/>
          </p:nvPr>
        </p:nvSpPr>
        <p:spPr/>
        <p:txBody>
          <a:bodyPr>
            <a:normAutofit/>
          </a:bodyPr>
          <a:lstStyle/>
          <a:p>
            <a:r>
              <a:rPr lang="en-US" sz="4400" b="1" dirty="0">
                <a:latin typeface="Calibri" panose="020F0502020204030204" pitchFamily="34" charset="0"/>
                <a:cs typeface="Calibri" panose="020F0502020204030204" pitchFamily="34" charset="0"/>
              </a:rPr>
              <a:t>Why is data encryption necessary?</a:t>
            </a:r>
            <a:endParaRPr lang="en-US"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F72E502-4886-45B3-B602-EA3C22686977}"/>
              </a:ext>
            </a:extLst>
          </p:cNvPr>
          <p:cNvSpPr>
            <a:spLocks noGrp="1"/>
          </p:cNvSpPr>
          <p:nvPr>
            <p:ph idx="1"/>
          </p:nvPr>
        </p:nvSpPr>
        <p:spPr>
          <a:xfrm>
            <a:off x="912812" y="1828800"/>
            <a:ext cx="10896600" cy="4038600"/>
          </a:xfrm>
        </p:spPr>
        <p:txBody>
          <a:bodyPr>
            <a:noAutofit/>
          </a:bodyPr>
          <a:lstStyle/>
          <a:p>
            <a:pPr lvl="0" algn="just"/>
            <a:r>
              <a:rPr lang="en-US" sz="2600" b="1" dirty="0">
                <a:solidFill>
                  <a:schemeClr val="accent1">
                    <a:lumMod val="75000"/>
                  </a:schemeClr>
                </a:solidFill>
                <a:latin typeface="Calibri" panose="020F0502020204030204" pitchFamily="34" charset="0"/>
                <a:cs typeface="Calibri" panose="020F0502020204030204" pitchFamily="34" charset="0"/>
              </a:rPr>
              <a:t>Privacy</a:t>
            </a:r>
            <a:r>
              <a:rPr lang="en-US" sz="2600" b="1"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Encryption ensures that no one except the owner and receiver can read their communications. This prevents any attackers or any unsecured networks to intercept your messages and read any sensitive data.</a:t>
            </a:r>
          </a:p>
          <a:p>
            <a:pPr lvl="0" algn="just"/>
            <a:r>
              <a:rPr lang="en-US" sz="2600" b="1" dirty="0">
                <a:solidFill>
                  <a:schemeClr val="accent1">
                    <a:lumMod val="75000"/>
                  </a:schemeClr>
                </a:solidFill>
                <a:latin typeface="Calibri" panose="020F0502020204030204" pitchFamily="34" charset="0"/>
                <a:cs typeface="Calibri" panose="020F0502020204030204" pitchFamily="34" charset="0"/>
              </a:rPr>
              <a:t>Security</a:t>
            </a:r>
            <a:r>
              <a:rPr lang="en-US" sz="2600" b="1"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Encryption prevents data breaches. If a device is lost or stolen and its hard drive is properly encrypted, the data on that device will still be secure.</a:t>
            </a:r>
            <a:r>
              <a:rPr lang="en-US" sz="2600" b="1" dirty="0">
                <a:latin typeface="Calibri" panose="020F0502020204030204" pitchFamily="34" charset="0"/>
                <a:cs typeface="Calibri" panose="020F0502020204030204" pitchFamily="34" charset="0"/>
              </a:rPr>
              <a:t> </a:t>
            </a:r>
            <a:endParaRPr lang="en-US" sz="2600" dirty="0">
              <a:latin typeface="Calibri" panose="020F0502020204030204" pitchFamily="34" charset="0"/>
              <a:cs typeface="Calibri" panose="020F0502020204030204" pitchFamily="34" charset="0"/>
            </a:endParaRPr>
          </a:p>
          <a:p>
            <a:pPr lvl="0" algn="just"/>
            <a:r>
              <a:rPr lang="en-US" sz="2600" b="1" dirty="0">
                <a:solidFill>
                  <a:schemeClr val="accent1">
                    <a:lumMod val="75000"/>
                  </a:schemeClr>
                </a:solidFill>
                <a:latin typeface="Calibri" panose="020F0502020204030204" pitchFamily="34" charset="0"/>
                <a:cs typeface="Calibri" panose="020F0502020204030204" pitchFamily="34" charset="0"/>
              </a:rPr>
              <a:t>Data integrity</a:t>
            </a:r>
            <a:r>
              <a:rPr lang="en-US" sz="2600" b="1"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Encryption ensures that the data transmitted across the Internet, has not been tampered with on the way. The recipient gets the exact data sent by the sender.</a:t>
            </a:r>
          </a:p>
          <a:p>
            <a:pPr lvl="0" algn="just"/>
            <a:r>
              <a:rPr lang="en-US" sz="2600" b="1" dirty="0">
                <a:solidFill>
                  <a:schemeClr val="accent1">
                    <a:lumMod val="75000"/>
                  </a:schemeClr>
                </a:solidFill>
                <a:latin typeface="Calibri" panose="020F0502020204030204" pitchFamily="34" charset="0"/>
                <a:cs typeface="Calibri" panose="020F0502020204030204" pitchFamily="34" charset="0"/>
              </a:rPr>
              <a:t>Authentication</a:t>
            </a:r>
            <a:r>
              <a:rPr lang="en-US" sz="2600" dirty="0">
                <a:latin typeface="Calibri" panose="020F0502020204030204" pitchFamily="34" charset="0"/>
                <a:cs typeface="Calibri" panose="020F0502020204030204" pitchFamily="34" charset="0"/>
              </a:rPr>
              <a:t>: Encryption ensures that passwords are not easily hackable. </a:t>
            </a:r>
          </a:p>
        </p:txBody>
      </p:sp>
    </p:spTree>
    <p:extLst>
      <p:ext uri="{BB962C8B-B14F-4D97-AF65-F5344CB8AC3E}">
        <p14:creationId xmlns:p14="http://schemas.microsoft.com/office/powerpoint/2010/main" val="57094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Private Key Encryption (Symmetric Key Encryption)</a:t>
            </a:r>
            <a:endParaRPr lang="en-US" b="1" dirty="0"/>
          </a:p>
        </p:txBody>
      </p:sp>
    </p:spTree>
    <p:extLst>
      <p:ext uri="{BB962C8B-B14F-4D97-AF65-F5344CB8AC3E}">
        <p14:creationId xmlns:p14="http://schemas.microsoft.com/office/powerpoint/2010/main" val="58126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69CD-52D6-44F0-ACAE-AAE6C4E7F6F3}"/>
              </a:ext>
            </a:extLst>
          </p:cNvPr>
          <p:cNvSpPr>
            <a:spLocks noGrp="1"/>
          </p:cNvSpPr>
          <p:nvPr>
            <p:ph type="title"/>
          </p:nvPr>
        </p:nvSpPr>
        <p:spPr>
          <a:xfrm>
            <a:off x="1370012" y="152400"/>
            <a:ext cx="6781800" cy="1143000"/>
          </a:xfrm>
        </p:spPr>
        <p:txBody>
          <a:bodyPr>
            <a:noAutofit/>
          </a:bodyPr>
          <a:lstStyle/>
          <a:p>
            <a:r>
              <a:rPr lang="en-US" sz="4400" b="1" dirty="0">
                <a:latin typeface="Calibri" panose="020F0502020204030204" pitchFamily="34" charset="0"/>
                <a:cs typeface="Calibri" panose="020F0502020204030204" pitchFamily="34" charset="0"/>
              </a:rPr>
              <a:t>Private Key Encryption</a:t>
            </a:r>
            <a:endParaRPr lang="en-US" sz="43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2A37762-F0E3-49E7-B67F-3E6FB9F41CA7}"/>
              </a:ext>
            </a:extLst>
          </p:cNvPr>
          <p:cNvSpPr>
            <a:spLocks noGrp="1"/>
          </p:cNvSpPr>
          <p:nvPr>
            <p:ph idx="1"/>
          </p:nvPr>
        </p:nvSpPr>
        <p:spPr>
          <a:xfrm>
            <a:off x="1370012" y="1676400"/>
            <a:ext cx="10439400" cy="4800600"/>
          </a:xfrm>
        </p:spPr>
        <p:txBody>
          <a:bodyPr>
            <a:normAutofit/>
          </a:bodyPr>
          <a:lstStyle/>
          <a:p>
            <a:r>
              <a:rPr lang="en-US" sz="2800" dirty="0">
                <a:latin typeface="Calibri" panose="020F0502020204030204" pitchFamily="34" charset="0"/>
                <a:cs typeface="Calibri" panose="020F0502020204030204" pitchFamily="34" charset="0"/>
              </a:rPr>
              <a:t>Same key is used to encrypt and decrypt data</a:t>
            </a:r>
          </a:p>
          <a:p>
            <a:r>
              <a:rPr lang="en-US" sz="2800" dirty="0">
                <a:latin typeface="Calibri" panose="020F0502020204030204" pitchFamily="34" charset="0"/>
                <a:ea typeface="Calibri" panose="020F0502020204030204" pitchFamily="34" charset="0"/>
                <a:cs typeface="Calibri" panose="020F0502020204030204" pitchFamily="34" charset="0"/>
              </a:rPr>
              <a:t>The key is known only to the owner and the recipient of the data</a:t>
            </a:r>
          </a:p>
          <a:p>
            <a:r>
              <a:rPr lang="en-US" sz="2800" dirty="0">
                <a:latin typeface="Calibri" panose="020F0502020204030204" pitchFamily="34" charset="0"/>
                <a:cs typeface="Calibri" panose="020F0502020204030204" pitchFamily="34" charset="0"/>
              </a:rPr>
              <a:t>Faster than public-key encryption because both parties use the same key to encrypt and decrypt the data. </a:t>
            </a:r>
            <a:endParaRPr lang="en-US" sz="2800" dirty="0"/>
          </a:p>
          <a:p>
            <a:r>
              <a:rPr lang="en-US" sz="2800" dirty="0">
                <a:latin typeface="Calibri" panose="020F0502020204030204" pitchFamily="34" charset="0"/>
                <a:cs typeface="Calibri" panose="020F0502020204030204" pitchFamily="34" charset="0"/>
              </a:rPr>
              <a:t>Examples:	DES, IDEA, RC5, and CAST</a:t>
            </a:r>
          </a:p>
        </p:txBody>
      </p:sp>
    </p:spTree>
    <p:extLst>
      <p:ext uri="{BB962C8B-B14F-4D97-AF65-F5344CB8AC3E}">
        <p14:creationId xmlns:p14="http://schemas.microsoft.com/office/powerpoint/2010/main" val="220131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69CD-52D6-44F0-ACAE-AAE6C4E7F6F3}"/>
              </a:ext>
            </a:extLst>
          </p:cNvPr>
          <p:cNvSpPr>
            <a:spLocks noGrp="1"/>
          </p:cNvSpPr>
          <p:nvPr>
            <p:ph type="title"/>
          </p:nvPr>
        </p:nvSpPr>
        <p:spPr>
          <a:xfrm>
            <a:off x="989012" y="381000"/>
            <a:ext cx="10820400" cy="838200"/>
          </a:xfrm>
        </p:spPr>
        <p:txBody>
          <a:bodyPr>
            <a:normAutofit/>
          </a:bodyPr>
          <a:lstStyle/>
          <a:p>
            <a:r>
              <a:rPr lang="en-US" sz="4400" b="1" dirty="0">
                <a:latin typeface="Calibri" panose="020F0502020204030204" pitchFamily="34" charset="0"/>
                <a:cs typeface="Calibri" panose="020F0502020204030204" pitchFamily="34" charset="0"/>
              </a:rPr>
              <a:t>Example</a:t>
            </a:r>
          </a:p>
        </p:txBody>
      </p:sp>
      <p:sp>
        <p:nvSpPr>
          <p:cNvPr id="3" name="Content Placeholder 2">
            <a:extLst>
              <a:ext uri="{FF2B5EF4-FFF2-40B4-BE49-F238E27FC236}">
                <a16:creationId xmlns:a16="http://schemas.microsoft.com/office/drawing/2014/main" id="{62A37762-F0E3-49E7-B67F-3E6FB9F41CA7}"/>
              </a:ext>
            </a:extLst>
          </p:cNvPr>
          <p:cNvSpPr>
            <a:spLocks noGrp="1"/>
          </p:cNvSpPr>
          <p:nvPr>
            <p:ph idx="1"/>
          </p:nvPr>
        </p:nvSpPr>
        <p:spPr>
          <a:xfrm>
            <a:off x="1065212" y="1600200"/>
            <a:ext cx="10744200" cy="2971800"/>
          </a:xfrm>
        </p:spPr>
        <p:txBody>
          <a:bodyPr>
            <a:normAutofit/>
          </a:bodyPr>
          <a:lstStyle/>
          <a:p>
            <a:pPr marL="0" indent="0" algn="just">
              <a:buNone/>
            </a:pPr>
            <a:r>
              <a:rPr lang="en-US" dirty="0"/>
              <a:t>Tom wants to send has sensitive data to Mary.  In Symmetric Key Encryption, both Tom and Mary will use the same key to encrypt and decrypt the data. </a:t>
            </a:r>
          </a:p>
          <a:p>
            <a:pPr marL="0" indent="0" algn="just">
              <a:buNone/>
            </a:pPr>
            <a:r>
              <a:rPr lang="en-US" dirty="0"/>
              <a:t>Tom uses the key and encrypts the data using an encryption algorithm. The encryption algorithm converts plain data to scrambled data. Now, no one can read it.</a:t>
            </a:r>
          </a:p>
          <a:p>
            <a:pPr marL="0" indent="0" algn="just">
              <a:buNone/>
            </a:pPr>
            <a:r>
              <a:rPr lang="en-US" dirty="0"/>
              <a:t> When Mary gets the encrypted data, she uses the same key and decrypts the data using a decryption algorithm. Now she can read the data in plain text.</a:t>
            </a:r>
          </a:p>
          <a:p>
            <a:pPr algn="just"/>
            <a:endParaRPr lang="en-US" dirty="0">
              <a:latin typeface="Calibri" panose="020F0502020204030204" pitchFamily="34" charset="0"/>
              <a:cs typeface="Calibri" panose="020F0502020204030204" pitchFamily="34" charset="0"/>
            </a:endParaRPr>
          </a:p>
        </p:txBody>
      </p:sp>
      <p:pic>
        <p:nvPicPr>
          <p:cNvPr id="5" name="Picture 4" descr="Diagram&#10;&#10;Description automatically generated">
            <a:extLst>
              <a:ext uri="{FF2B5EF4-FFF2-40B4-BE49-F238E27FC236}">
                <a16:creationId xmlns:a16="http://schemas.microsoft.com/office/drawing/2014/main" id="{CCFC94F4-D218-45B9-9B63-DE04EC346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58" y="4572000"/>
            <a:ext cx="11289054" cy="1962784"/>
          </a:xfrm>
          <a:prstGeom prst="rect">
            <a:avLst/>
          </a:prstGeom>
        </p:spPr>
      </p:pic>
    </p:spTree>
    <p:extLst>
      <p:ext uri="{BB962C8B-B14F-4D97-AF65-F5344CB8AC3E}">
        <p14:creationId xmlns:p14="http://schemas.microsoft.com/office/powerpoint/2010/main" val="249013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1551</TotalTime>
  <Words>1577</Words>
  <Application>Microsoft Office PowerPoint</Application>
  <PresentationFormat>Custom</PresentationFormat>
  <Paragraphs>123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Consolas</vt:lpstr>
      <vt:lpstr>Corbel</vt:lpstr>
      <vt:lpstr>Freestyle Script</vt:lpstr>
      <vt:lpstr>Wingdings</vt:lpstr>
      <vt:lpstr>Chalkboard 16x9</vt:lpstr>
      <vt:lpstr>Public and Private Key Encryption</vt:lpstr>
      <vt:lpstr>Encryption</vt:lpstr>
      <vt:lpstr>What is a Key?</vt:lpstr>
      <vt:lpstr>History of Encryption</vt:lpstr>
      <vt:lpstr>History of Encryption Continued…</vt:lpstr>
      <vt:lpstr>Why is data encryption necessary?</vt:lpstr>
      <vt:lpstr>Private Key Encryption (Symmetric Key Encryption)</vt:lpstr>
      <vt:lpstr>Private Key Encryption</vt:lpstr>
      <vt:lpstr>Example</vt:lpstr>
      <vt:lpstr>Private Key Encryption Types</vt:lpstr>
      <vt:lpstr>Private Key Encryption: Types continued…</vt:lpstr>
      <vt:lpstr>Advantages and Disadvantages of Private Key Encryption </vt:lpstr>
      <vt:lpstr>Public Key Encryption (Asymmetric Key Encryption)</vt:lpstr>
      <vt:lpstr>Public Key Encryption (Asymmetric Key Encryption)</vt:lpstr>
      <vt:lpstr>Example</vt:lpstr>
      <vt:lpstr>Why Public Key Encryption works?</vt:lpstr>
      <vt:lpstr>Advantages of Public Key Encryption</vt:lpstr>
      <vt:lpstr>Disadvantages of Public Key Encryption</vt:lpstr>
      <vt:lpstr>Applications</vt:lpstr>
      <vt:lpstr>Combining the merits of Public and Private Key Encryption</vt:lpstr>
      <vt:lpstr>RSA Algorithm</vt:lpstr>
      <vt:lpstr>RSA Algorithm:</vt:lpstr>
      <vt:lpstr>Key Generation</vt:lpstr>
      <vt:lpstr>RSA Example</vt:lpstr>
      <vt:lpstr>Message Encryption</vt:lpstr>
      <vt:lpstr>Message Decryption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and Private Key Encryption</dc:title>
  <dc:creator>Nikhil</dc:creator>
  <cp:lastModifiedBy>Nikhil Hiremath (Student)</cp:lastModifiedBy>
  <cp:revision>26</cp:revision>
  <dcterms:created xsi:type="dcterms:W3CDTF">2021-02-04T07:27:04Z</dcterms:created>
  <dcterms:modified xsi:type="dcterms:W3CDTF">2021-02-08T00:56:17Z</dcterms:modified>
</cp:coreProperties>
</file>