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73" r:id="rId4"/>
    <p:sldId id="274" r:id="rId5"/>
    <p:sldId id="275" r:id="rId6"/>
    <p:sldId id="282" r:id="rId7"/>
    <p:sldId id="276" r:id="rId8"/>
    <p:sldId id="277" r:id="rId9"/>
    <p:sldId id="284" r:id="rId10"/>
    <p:sldId id="283" r:id="rId11"/>
    <p:sldId id="278" r:id="rId12"/>
    <p:sldId id="279" r:id="rId13"/>
    <p:sldId id="280" r:id="rId14"/>
    <p:sldId id="28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2F93-4FCA-4C36-8876-1D82B790E5EB}" type="datetimeFigureOut">
              <a:rPr lang="en-US" smtClean="0"/>
              <a:pPr/>
              <a:t>28-Jul-19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1525-0ADB-4376-87A9-D1789224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ndtech.com/show/13599/samsung-announces-8nm-exynos-9820-with-trigroup-cpu-design" TargetMode="External"/><Relationship Id="rId2" Type="http://schemas.openxmlformats.org/officeDocument/2006/relationships/hyperlink" Target="https://www.anandtech.com/show/13786/snapdragon-855-performance-preview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Informal Chat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devices and their power budgets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95987"/>
            <a:ext cx="87630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3612" y="6228327"/>
            <a:ext cx="261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Vikas</a:t>
            </a:r>
            <a:r>
              <a:rPr lang="en-US" dirty="0" smtClean="0"/>
              <a:t> Chandra,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/>
              <a:t>Historical 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a new category</a:t>
            </a:r>
          </a:p>
          <a:p>
            <a:pPr lvl="1"/>
            <a:r>
              <a:rPr lang="en-US" sz="2400" dirty="0" smtClean="0"/>
              <a:t>High Performance Computing (HPC)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                                                                           </a:t>
            </a:r>
          </a:p>
          <a:p>
            <a:pPr lvl="1"/>
            <a:r>
              <a:rPr lang="en-US" sz="2400" dirty="0" smtClean="0"/>
              <a:t>Desktop/Laptop/Server                            </a:t>
            </a:r>
            <a:r>
              <a:rPr lang="en-US" b="1" dirty="0" smtClean="0">
                <a:solidFill>
                  <a:schemeClr val="accent1"/>
                </a:solidFill>
              </a:rPr>
              <a:t>Intel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Smartphones (MID)</a:t>
            </a:r>
          </a:p>
          <a:p>
            <a:pPr lvl="1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Embedded System			          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ARM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By 2015, MID market would be $29.9B</a:t>
            </a:r>
            <a:endParaRPr lang="en-IN" sz="2800" dirty="0" smtClean="0"/>
          </a:p>
          <a:p>
            <a:pPr lvl="1"/>
            <a:endParaRPr lang="en-US" sz="2400" dirty="0" smtClean="0"/>
          </a:p>
          <a:p>
            <a:endParaRPr lang="en-IN" sz="28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638006" y="3886200"/>
            <a:ext cx="1524794" cy="79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5730974" y="3031232"/>
            <a:ext cx="2710458" cy="79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4355976" y="2708920"/>
            <a:ext cx="504056" cy="2015480"/>
          </a:xfrm>
          <a:prstGeom prst="rightBrace">
            <a:avLst>
              <a:gd name="adj1" fmla="val 8333"/>
              <a:gd name="adj2" fmla="val 49241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867797" y="1904603"/>
            <a:ext cx="1066800" cy="79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0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513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EDDAA6-389E-4ECC-8401-4F05B2BB2858}" type="datetime1">
              <a:rPr lang="en-IN" smtClean="0"/>
              <a:pPr>
                <a:defRPr/>
              </a:pPr>
              <a:t>28-07-2019</a:t>
            </a:fld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3286125" y="642938"/>
            <a:ext cx="3214688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Software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6125" y="3643313"/>
            <a:ext cx="3214688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Register, Data path, I/O Control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6125" y="1571625"/>
            <a:ext cx="3214688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Operating System, System software, Compiler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86125" y="2643188"/>
            <a:ext cx="3214688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Instruction Set Architecture (ISA)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86125" y="4429125"/>
            <a:ext cx="321468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Gate Level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86125" y="5214938"/>
            <a:ext cx="3214688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Transistor Level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86125" y="6000750"/>
            <a:ext cx="3214688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Device Physics Level</a:t>
            </a:r>
          </a:p>
        </p:txBody>
      </p:sp>
      <p:sp>
        <p:nvSpPr>
          <p:cNvPr id="24" name="Down Arrow 23"/>
          <p:cNvSpPr/>
          <p:nvPr/>
        </p:nvSpPr>
        <p:spPr>
          <a:xfrm rot="10800000">
            <a:off x="928688" y="642938"/>
            <a:ext cx="500062" cy="3429000"/>
          </a:xfrm>
          <a:prstGeom prst="down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143125" y="2714625"/>
            <a:ext cx="484188" cy="3786188"/>
          </a:xfrm>
          <a:prstGeom prst="downArrow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8" name="TextBox 25"/>
          <p:cNvSpPr txBox="1">
            <a:spLocks noChangeArrowheads="1"/>
          </p:cNvSpPr>
          <p:nvPr/>
        </p:nvSpPr>
        <p:spPr bwMode="auto">
          <a:xfrm rot="-5400000">
            <a:off x="-419893" y="2356644"/>
            <a:ext cx="220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Computer Science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32644" y="4747419"/>
            <a:ext cx="21336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Electronics / VLSI</a:t>
            </a:r>
          </a:p>
        </p:txBody>
      </p:sp>
    </p:spTree>
    <p:extLst>
      <p:ext uri="{BB962C8B-B14F-4D97-AF65-F5344CB8AC3E}">
        <p14:creationId xmlns:p14="http://schemas.microsoft.com/office/powerpoint/2010/main" val="171211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843DB-0E08-434E-A292-DB96013CF5BB}" type="datetime1">
              <a:rPr lang="en-IN" smtClean="0"/>
              <a:pPr>
                <a:defRPr/>
              </a:pPr>
              <a:t>28-07-2019</a:t>
            </a:fld>
            <a:endParaRPr lang="en-IN"/>
          </a:p>
        </p:txBody>
      </p:sp>
      <p:pic>
        <p:nvPicPr>
          <p:cNvPr id="6148" name="Picture 44" descr="http://www.qualcomm.com/sites/default/files/pods/tout/800-diagram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88"/>
            <a:ext cx="91440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38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1209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209800"/>
            <a:ext cx="7829550" cy="24793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1210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09804"/>
            <a:ext cx="8515350" cy="26965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course IT 209!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977376"/>
            <a:ext cx="751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Why study computer architecture / organization?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little </a:t>
            </a:r>
            <a:r>
              <a:rPr lang="en-US" sz="2400" dirty="0" smtClean="0"/>
              <a:t>perspective on the 50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Anniversary of Moon landing…</a:t>
            </a:r>
            <a:endParaRPr lang="en-US" sz="2400" dirty="0"/>
          </a:p>
        </p:txBody>
      </p:sp>
      <p:pic>
        <p:nvPicPr>
          <p:cNvPr id="6146" name="Picture 2" descr="http://cdn.ttgtmedia.com/rms/computerweekly/42237_moon-land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3200" cy="2590800"/>
          </a:xfrm>
          <a:prstGeom prst="rect">
            <a:avLst/>
          </a:prstGeom>
          <a:noFill/>
        </p:spPr>
      </p:pic>
      <p:pic>
        <p:nvPicPr>
          <p:cNvPr id="6148" name="Picture 4" descr="http://www.computerweekly.com/assets/getAsset.aspx?ItemID=421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2578608" cy="3048000"/>
          </a:xfrm>
          <a:prstGeom prst="rect">
            <a:avLst/>
          </a:prstGeom>
          <a:noFill/>
        </p:spPr>
      </p:pic>
      <p:pic>
        <p:nvPicPr>
          <p:cNvPr id="6150" name="Picture 6" descr="http://www.computerweekly.com/assets/getAsset.aspx?ItemID=42196"/>
          <p:cNvPicPr>
            <a:picLocks noChangeAspect="1" noChangeArrowheads="1"/>
          </p:cNvPicPr>
          <p:nvPr/>
        </p:nvPicPr>
        <p:blipFill>
          <a:blip r:embed="rId4" cstate="print"/>
          <a:srcRect r="6909" b="36000"/>
          <a:stretch>
            <a:fillRect/>
          </a:stretch>
        </p:blipFill>
        <p:spPr bwMode="auto">
          <a:xfrm>
            <a:off x="3352800" y="1143000"/>
            <a:ext cx="2438400" cy="304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2000" y="4724400"/>
            <a:ext cx="7924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Apollo 11’s Guidance Computer Specification: Designed at MIT and built by Raytheon; A rudimentary real time operating system 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4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Apollo Guidance Computer, Block II (1965)</a:t>
            </a:r>
            <a:br>
              <a:rPr lang="en-IN" sz="3200" b="1" dirty="0" smtClean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Memory (ROM):</a:t>
            </a:r>
            <a:r>
              <a:rPr lang="en-IN" sz="2800" dirty="0" smtClean="0"/>
              <a:t> 36,864 words @ 16 bits (73,728 bytes)</a:t>
            </a:r>
            <a:br>
              <a:rPr lang="en-IN" sz="2800" dirty="0" smtClean="0"/>
            </a:br>
            <a:r>
              <a:rPr lang="en-IN" sz="2800" b="1" dirty="0" smtClean="0"/>
              <a:t>Memory (RAM):</a:t>
            </a:r>
            <a:r>
              <a:rPr lang="en-IN" sz="2800" dirty="0" smtClean="0"/>
              <a:t> 2,048 words @ 16 bits (4,096 bytes)</a:t>
            </a:r>
            <a:br>
              <a:rPr lang="en-IN" sz="2800" dirty="0" smtClean="0"/>
            </a:br>
            <a:r>
              <a:rPr lang="en-IN" sz="2800" b="1" dirty="0" smtClean="0"/>
              <a:t>Clock Speed: </a:t>
            </a:r>
            <a:r>
              <a:rPr lang="en-IN" sz="2800" dirty="0" smtClean="0"/>
              <a:t>1 MHz</a:t>
            </a:r>
            <a:br>
              <a:rPr lang="en-IN" sz="2800" dirty="0" smtClean="0"/>
            </a:br>
            <a:r>
              <a:rPr lang="en-IN" sz="2800" b="1" dirty="0" smtClean="0"/>
              <a:t>Transistors</a:t>
            </a:r>
            <a:r>
              <a:rPr lang="en-IN" sz="2800" dirty="0" smtClean="0"/>
              <a:t>: 16,800 </a:t>
            </a:r>
          </a:p>
          <a:p>
            <a:r>
              <a:rPr lang="en-IN" sz="2800" b="1" dirty="0" smtClean="0"/>
              <a:t>Volume</a:t>
            </a:r>
            <a:r>
              <a:rPr lang="en-IN" sz="2800" dirty="0" smtClean="0"/>
              <a:t>: 0.97 ft3</a:t>
            </a:r>
            <a:br>
              <a:rPr lang="en-IN" sz="2800" dirty="0" smtClean="0"/>
            </a:br>
            <a:r>
              <a:rPr lang="en-IN" sz="2800" b="1" dirty="0" smtClean="0"/>
              <a:t>Weight</a:t>
            </a:r>
            <a:r>
              <a:rPr lang="en-IN" sz="2800" dirty="0" smtClean="0"/>
              <a:t>: 70 lbs</a:t>
            </a:r>
            <a:br>
              <a:rPr lang="en-IN" sz="2800" dirty="0" smtClean="0"/>
            </a:br>
            <a:r>
              <a:rPr lang="en-IN" sz="2800" b="1" dirty="0" smtClean="0"/>
              <a:t>Power Consumption: </a:t>
            </a:r>
            <a:r>
              <a:rPr lang="en-IN" sz="2800" dirty="0" smtClean="0"/>
              <a:t>55 Watts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1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375" y="160338"/>
            <a:ext cx="8229600" cy="830262"/>
          </a:xfrm>
        </p:spPr>
        <p:txBody>
          <a:bodyPr/>
          <a:lstStyle/>
          <a:p>
            <a:r>
              <a:rPr lang="en-US" dirty="0" smtClean="0"/>
              <a:t>And now…</a:t>
            </a:r>
            <a:endParaRPr lang="en-US" dirty="0"/>
          </a:p>
        </p:txBody>
      </p:sp>
      <p:sp>
        <p:nvSpPr>
          <p:cNvPr id="1026" name="AutoShape 2" descr="data:image/jpeg;base64,/9j/4AAQSkZJRgABAQAAAQABAAD/2wCEAAkGBwgHBgkIBwgKCgkLDRYPDQwMDRsUFRAWIB0iIiAdHx8kKDQsJCYxJx8fLT0tMTU3Ojo6Iys/RD84QzQ5OjcBCgoKDQwNGg8PGjclHyU3Nzc3Nzc3Nzc3Nzc3Nzc3Nzc3Nzc3Nzc3Nzc3Nzc3Nzc3Nzc3Nzc3Nzc3Nzc3Nzc3N//AABEIAHYAsQMBIgACEQEDEQH/xAAcAAEAAQUBAQAAAAAAAAAAAAAABwEEBQYIAwL/xABLEAABAwIEAgMJDAYJBQAAAAABAAIDBBEFBhIhBzFBUWETFCJxcoGRsbIVIzI0NnR1ocHR0vAXQoKSo+EkVGSDhIWiwsMWJjdiZf/EABkBAQEBAQEBAAAAAAAAAAAAAAACAQMEBf/EACMRAQACAgICAgMBAQAAAAAAAAABAgMREjEhQQQyE1FhcQX/2gAMAwEAAhEDEQA/AJxREQFo2e8/Q5bqXUFMxkla2ESu7pfS0E2A25np5iw8a3lQbxVoY6rM7BI9zO+JnRvc3npbG09PiVVjc6ZM6ja0dxnx+Ob4vROZf4JYfXdZnBuNNVVzCCfARK/SXHveaxt4nfeo9nymwkmnrz4pI/uK+aTL1TSvcZqemrWuA06Ziwt58rj82XWcU/pzjJWfabqPilgclhX0+IUDunvimNvSOa2bDsw4PidhQ4hTyudybrs4+Y7rns00YjkY+ixunDg7wIZhLEdtgRc7XXlhEz6Z7GO1wnUDZ4+qxUfjXyh04DdVWrZExaSvoHwTPMjoQC1xNzpPR22stpXOY0oXjVVUFJA+oqpo4YYxqfJI4Na0dZJ5L2UO8YcS75zPh2C1L3e51PT991EIO0ziXab9dtB9K2BtdVxXyjDI6OKunqi02JpqWR7fM61j6Vbji3l0/Bp8VI+aW9ZUTz5yrr6aFsNLA3ZkccQFgvA5vxexJqgO0tC3izaYP0tZe/quKD/Cj8Sp+lvLgF3QYmPHTfzWiOzdFhsETK288z2BxBaSQCLg7OAG3QsNimaqts7TR1PvMjA8Ne0EgH828YPNNNS3+lfKgp2TPqalmo2LDTPLm8+YA7Fncv5swLMYd7jYlDUPaLuiBLXtHa02I9C59Zm7E2kXfC4dRiCrXY8C2nx2hhjpMWoZQ4vgbo7o3nY25g8j2EpxZt04i8qSYVFNDO3lKxrx5xdeqloiIgIiICIiChUK8TbnMtLb+tPH8NTUVDPEVndM1UTeusk5dHvRV4/sm/1lhBSzkOIjPgt1O7Btv9YXw0OB6VsglBDtdNHpc5rnMAuHAEXFzuPg22VGQ0vhmWk1FxcRYbb2tytb89a9vJ4dMZSSuaQthw2rAu17GvabAh7bj87K2NLQOa5zInxE30jc6eXae3887qGnowRpnewbW1C5HXfYXSZiWxts2WHQ+7k7aeKOJpo2Oc2NtgTrIuttWi5JcTmGraeiiZ7blvS8WSNWmHsxzusSKCOL3/kGT6KZ/wAqndQJxfkaOIM1ju3C2A+P3z71MdrRvrNlQuuCOted9kuuiWUq8QpKy1TNWx09Q6NsckEkL3WIaG3aQ0ixtfzq1q6mKaWLvcO7nDA2EOcLayC5xNugXcfQsrlbMcWBMq2y4dFWGcWa5+xZ4Lh1dt1r4Nha42U68m3trK92u1YdUjpJHqKs79quYT/Qp/GPUVQ6vy88SYDhrxydSREfuBZBYvK5vlrCD/YofYCyi5KEREBERAREQColz3C3/q7BzuTJWTk37IiFLJUU8QphTZnwSYs16aqoOkdPvbleON2iE3+ssgImPaQQC5zWCzm9QG4t+bL371gczS1hHgjdzd7/AF9nSFpFXNVVeNwVkAkALmlscZLiA0jULek9q2GjzZRvxiWglgMTGvMccl9RcR/6gdir80c5pM+du+T/AJ8xhrlpMWiY3P8AGTNA219K8n0gafgrYY4Q+MObu0i4PWF41FLsTZdeenzuCxyWNOaq5v8AYIj/ABHre1pGVm6M517f/mwn+JJ9y3dcMnmz04/pAufeL7XDiHVkiwOHx27fBeuglAXGjbPzvoxnrlU17XKMVc0NIayR0YmjiIbqBkNgd+V1aouidss/BtLC4YhSO8FzgA7mAfu3XhLhwjimkFXTv7kLlodufCA29IKsEWG1Vcw7UU3lD1FWquYviM3lD1FabdXZVuMsYQHCxFFDcHyAsqsblv5PYX8zh9gLJLkoREQEREBERBQqJeJ72RZgwJ8jdTBVTah2FhHpUtFRRxMljp8xYDJNGJGtqZzpPXoNikxaYmKd+l4+POOXTHYnPUZbqe5UdK2rY52t5lNndjW29a0YV9RLiFVUzBwqJhIQ4u06HO2v6LqR67CIcxQapoRLUsaHxvMhZoB6CQd1q1PgVZVPiwypjYwMmIdI5gtY3I35lefFq1bZbxxyVjcz6nX6VGSPi3nHPmtvGv4kXh9K5+BUYMj5GGMkaySRvayzWPwyikYYXlkxlaI7crkEAEdPNYvKGFPwynpoIYzZpcHygbPbc9P2L7z+zEWU9JW0Dz3Gme50ob+qf1X9oB9a5fByTfHO99+/7+kW4zfcdPnKk7anONXOwFolwelkseYJkmuPMt4UZcMa0VuY68lxdJFh0UbyRbfu0ztreUpNXvt4lEdKKAuNR/7+P0Yz1yqfVAPGzbPn+WR+uVZXslGSIi6JEREBXMXxOXyh7JVsriP4pL5Q9RQdZZa+TuFfM4fYCySxuWvk7hXzOH2AskuSxERAREQEREFCor4lYe7Fcy4BRtl7l3SpnBfa5ADCTbtspUPJRrnaqFHnLLszm6g2oqNv7ty2L8J5fpksHnnBsYmrKOLCqWd9I2HS0Q7APF7l3m07rO5C7tVVFRLU++tZE2MPc0Gx6r27FkxmeM8qUW8v+S9ocyscLR0gH7a8F8uG2WMnLp7Z+XNvjRgtWPHv22KMACwAA6lZ4pNSS0lZTVEsekQv7qwOBLWabnbxLFuzKQNo236lHGf800GLTS0Qoq44jTXEVRSNALXEciQbkdfiXaPlUtOqPHWu+2S4H1TKvMGNyRklvesAufKepkUQcEqUUWKV9Pe8jaCB0p028N0kpI82w8yl9d4tyjbZ1vwooB43m2e2/RsftSqflz/xzNs9M+jYvalVV7TKNByS6oDsl10SrdLql0vdB9K4j+Kv8r/aVbL2YbQOHW77Cg60y18ncK+Zw+wFkljctfJ3CvmcPsBZJcliIiAiIgIiIKHkon4nuLcwYE5oue+J9v7sqWCof4syGPGcIeBcsqpjb9j+ajJ9Lf4Ldtdpbqc0Ab8wjsRY428HbrNgsG+vkcCHgDsHKy845tZsLEjwvGvg8JZtnW1sZBDZGNJ53Kx9VWta3SyVwIJ5bLGvm06RpvcdfVyVhPLZxc64vvpO4C6Vxm0h8HZnT5jxpzyTajpwL9WuVS0oc4FyGXGcdcTf+j04/wBUimNfZxRqkNUXPvHY2zzH9Gxe3Kuglz1x62zxH9HRe3Kute2SjZBuvq26qAuiVA1VDV9AL6DUHyAvo7Qnx/YV9BqpLtH5z6ig61y18ncK+ZQ+wFkljctfJ3C/mcPsBZJcliIiAiIgIiIChni+5oxSjJNhHPIT+4PvUzKJ+LmXa+prO/6djpqV7ACGtJMTxzvbkCAN+sdqa5RqSUZSYjEwkvmba3Ibrw92qbVaMTSP6NEZJ9BVtNhtQ52ltNK5x5BrCbq7wrLGYnzF1LgtfIx7Sx2hpYbEg8yDbkOhco+HjjtMPmfF6lkQcaGWNo6ZToJ83NWEmKVFQQLNaOVua3Kj4V5prr68NoKBj/1pZnOePNcj0ehbXgfBOCJ7JMYxN0tiCYqZukHs1Hf6grrgw19N09OAdBK2lxbE5GnTO+OBjiOegEm376lpWuG4fS4XQxUVDC2GnibpYxo5K6VTr00XP3H6EszjRynlLQNaP2Xvv7S6BWjcVMjHOOGQPo5GRYnRlxgdIbNeDbU13oBB6CFsdslzeGr6a06uWyzVZk7NlBM6Opy9XusfhxQmRp87bq0ODY202dg2INI66Sb8KtOlkGr7DexXbcHxpwuMIrSL2+Ky/gVRhGNXI9yK24NtqWb8C00tQ1W1c4MZYc7E/UszHl/Msw95wDEX9RFHL9rQttyPwnxnEcVgrszU5oqCKQPdDIQZJrbhukXs09N9+xZMw3SdcCidBguHxPFnMpY2uHUQ0BXyoBbly6lVc1CIiAiIgIiICpYIiD5EcbeTGjxBfaIgIiICIiAiIgIiICIiAiIgIiICIiA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samsung galaxy s10, s10+ im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716" b="-1443"/>
          <a:stretch/>
        </p:blipFill>
        <p:spPr bwMode="auto">
          <a:xfrm>
            <a:off x="1676400" y="914400"/>
            <a:ext cx="5940427" cy="580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2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28940916"/>
              </p:ext>
            </p:extLst>
          </p:nvPr>
        </p:nvGraphicFramePr>
        <p:xfrm>
          <a:off x="1066800" y="152399"/>
          <a:ext cx="7315199" cy="6516898"/>
        </p:xfrm>
        <a:graphic>
          <a:graphicData uri="http://schemas.openxmlformats.org/drawingml/2006/table">
            <a:tbl>
              <a:tblPr/>
              <a:tblGrid>
                <a:gridCol w="990600"/>
                <a:gridCol w="1935479"/>
                <a:gridCol w="2194560"/>
                <a:gridCol w="2194560"/>
              </a:tblGrid>
              <a:tr h="68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 </a:t>
                      </a:r>
                    </a:p>
                  </a:txBody>
                  <a:tcPr marL="26623" marR="26623" marT="26623" marB="2662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Galaxy S10e</a:t>
                      </a:r>
                    </a:p>
                  </a:txBody>
                  <a:tcPr marL="26623" marR="26623" marT="26623" marB="2662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Galaxy S10</a:t>
                      </a:r>
                    </a:p>
                  </a:txBody>
                  <a:tcPr marL="26623" marR="26623" marT="26623" marB="2662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Galaxy S10</a:t>
                      </a: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Rokkitt"/>
                        </a:rPr>
                        <a:t>+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Rokkitt"/>
                      </a:endParaRPr>
                    </a:p>
                  </a:txBody>
                  <a:tcPr marL="26623" marR="26623" marT="26623" marB="2662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95AB"/>
                    </a:solidFill>
                  </a:tcPr>
                </a:tc>
              </a:tr>
              <a:tr h="204870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SoC</a:t>
                      </a:r>
                      <a:endParaRPr lang="en-US" sz="1800" b="1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31061" marR="31061" marT="31061" marB="310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(North America, China, Japan</a:t>
                      </a:r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b="1" u="none" strike="noStrike" dirty="0">
                          <a:solidFill>
                            <a:srgbClr val="2295AB"/>
                          </a:solidFill>
                          <a:effectLst/>
                          <a:latin typeface="inherit"/>
                          <a:hlinkClick r:id="rId2"/>
                        </a:rPr>
                        <a:t>Qualcomm Snapdragon 855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1x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485 (Cortex-A76) @ 2.84GHz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3x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485 (Cortex-A76) @ 2.42GHz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Kryo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485 (Cortex-A55) @ </a:t>
                      </a:r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1.80GHz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Adreno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640 @ 585MHz</a:t>
                      </a:r>
                    </a:p>
                  </a:txBody>
                  <a:tcPr marL="31061" marR="31061" marT="31061" marB="31061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(Europe &amp; Rest of World</a:t>
                      </a:r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b="1" u="none" strike="noStrike" dirty="0">
                          <a:solidFill>
                            <a:srgbClr val="2295AB"/>
                          </a:solidFill>
                          <a:effectLst/>
                          <a:latin typeface="inherit"/>
                          <a:hlinkClick r:id="rId3"/>
                        </a:rPr>
                        <a:t>Samsung </a:t>
                      </a:r>
                      <a:r>
                        <a:rPr lang="en-US" sz="1800" b="1" u="none" strike="noStrike" dirty="0" err="1">
                          <a:solidFill>
                            <a:srgbClr val="2295AB"/>
                          </a:solidFill>
                          <a:effectLst/>
                          <a:latin typeface="inherit"/>
                          <a:hlinkClick r:id="rId3"/>
                        </a:rPr>
                        <a:t>Exynos</a:t>
                      </a:r>
                      <a:r>
                        <a:rPr lang="en-US" sz="1800" b="1" u="none" strike="noStrike" dirty="0">
                          <a:solidFill>
                            <a:srgbClr val="2295AB"/>
                          </a:solidFill>
                          <a:effectLst/>
                          <a:latin typeface="inherit"/>
                          <a:hlinkClick r:id="rId3"/>
                        </a:rPr>
                        <a:t> 9820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2x </a:t>
                      </a:r>
                      <a:r>
                        <a:rPr lang="en-US" sz="180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Exynos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M4 @ 2.73GHz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2x Cortex-A75 @ 2.31GHz</a:t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4x Cortex-A55 @ </a:t>
                      </a:r>
                      <a:r>
                        <a:rPr lang="en-US" sz="1800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1.95GHz</a:t>
                      </a: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Mali G76MP12 @ 702MHz</a:t>
                      </a:r>
                    </a:p>
                  </a:txBody>
                  <a:tcPr marL="31061" marR="31061" marT="31061" marB="31061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7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marL="31061" marR="31061" marT="31061" marB="310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6/8GB</a:t>
                      </a:r>
                    </a:p>
                  </a:txBody>
                  <a:tcPr marL="31061" marR="31061" marT="31061" marB="310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8GB</a:t>
                      </a:r>
                    </a:p>
                  </a:txBody>
                  <a:tcPr marL="31061" marR="31061" marT="31061" marB="310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8/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12GB</a:t>
                      </a:r>
                      <a:endParaRPr lang="en-US" sz="1800" b="0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31061" marR="31061" marT="31061" marB="3106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7597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Battery</a:t>
                      </a: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3100mAh (11.93Wh) typ</a:t>
                      </a:r>
                      <a:r>
                        <a:rPr lang="en-US" i="1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3000mAh (11.55Wh) rated</a:t>
                      </a: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3400mAh (13.09Wh) typ</a:t>
                      </a:r>
                      <a:r>
                        <a:rPr lang="en-US" i="1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3300mAh (12.71Wh) rated</a:t>
                      </a: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4100mAh (15.78Wh) typ</a:t>
                      </a:r>
                      <a:r>
                        <a:rPr lang="en-US" i="1" dirty="0" smtClean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</a:br>
                      <a:r>
                        <a:rPr lang="en-US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4000mAh (15.4Wh) rated</a:t>
                      </a: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86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Relentless hunger for computing power…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1250" y="1676400"/>
            <a:ext cx="6762750" cy="2705100"/>
          </a:xfrm>
        </p:spPr>
      </p:pic>
      <p:sp>
        <p:nvSpPr>
          <p:cNvPr id="5" name="TextBox 4"/>
          <p:cNvSpPr txBox="1"/>
          <p:nvPr/>
        </p:nvSpPr>
        <p:spPr>
          <a:xfrm>
            <a:off x="457200" y="1981200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 shuttle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8194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Boeing 787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657600"/>
            <a:ext cx="17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segment Car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953000"/>
            <a:ext cx="8331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Premier Segment car now has 75 – 100 processor units</a:t>
            </a:r>
          </a:p>
          <a:p>
            <a:endParaRPr lang="en-US" sz="2400" dirty="0" smtClean="0"/>
          </a:p>
          <a:p>
            <a:r>
              <a:rPr lang="en-US" sz="2400" dirty="0" smtClean="0"/>
              <a:t>30% - 40% of the car price is due to electronics and related </a:t>
            </a:r>
          </a:p>
          <a:p>
            <a:r>
              <a:rPr lang="en-US" sz="2400" dirty="0" smtClean="0"/>
              <a:t>software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6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2" name="AutoShape 2" descr="Wipro_automotive_electron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Wipro_automotive_electron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Wipro_automotive_electron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wipro_automotive_electronic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Computing performance at lower cost…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It has made areas which were of theoretical interest couple of decades ago a reality</a:t>
            </a:r>
          </a:p>
          <a:p>
            <a:r>
              <a:rPr lang="en-US" dirty="0" smtClean="0"/>
              <a:t>Prime examples: Artificial Intelligence, Machine Learning, Neural Network…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84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253</Words>
  <Application>Microsoft Office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 Design</vt:lpstr>
      <vt:lpstr>Lecture 0</vt:lpstr>
      <vt:lpstr>Welcome to the course IT 209!</vt:lpstr>
      <vt:lpstr>A little perspective on the 50th Anniversary of Moon landing…</vt:lpstr>
      <vt:lpstr>Apollo Guidance Computer, Block II (1965) </vt:lpstr>
      <vt:lpstr>And now…</vt:lpstr>
      <vt:lpstr>PowerPoint Presentation</vt:lpstr>
      <vt:lpstr>Relentless hunger for computing power…</vt:lpstr>
      <vt:lpstr>PowerPoint Presentation</vt:lpstr>
      <vt:lpstr>High Computing performance at lower cost…</vt:lpstr>
      <vt:lpstr>Edge devices and their power budgets</vt:lpstr>
      <vt:lpstr>Historical 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209 Course Outline Computer Organization</dc:title>
  <dc:creator>Amit</dc:creator>
  <cp:lastModifiedBy>Amit</cp:lastModifiedBy>
  <cp:revision>46</cp:revision>
  <dcterms:created xsi:type="dcterms:W3CDTF">2013-07-03T00:06:37Z</dcterms:created>
  <dcterms:modified xsi:type="dcterms:W3CDTF">2019-07-28T06:59:29Z</dcterms:modified>
</cp:coreProperties>
</file>