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C751-66E6-4ACC-8765-9C38B9C7CFB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2041-5231-4CAC-AF40-1D9FC3C779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Mid-term 1 result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Marks: 42.5</a:t>
            </a:r>
          </a:p>
          <a:p>
            <a:r>
              <a:rPr lang="en-US" dirty="0" smtClean="0"/>
              <a:t>Below 20 Marks: 254 students</a:t>
            </a:r>
          </a:p>
          <a:p>
            <a:r>
              <a:rPr lang="en-US" dirty="0" smtClean="0"/>
              <a:t>Below 10 Marks:  105 students</a:t>
            </a:r>
          </a:p>
          <a:p>
            <a:r>
              <a:rPr lang="en-US" dirty="0" smtClean="0"/>
              <a:t>0 Marks: 12 students</a:t>
            </a:r>
          </a:p>
          <a:p>
            <a:r>
              <a:rPr lang="en-US" dirty="0" smtClean="0"/>
              <a:t>Average: 14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1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Important Announcement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From Monday, 23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Sept, 2019, there would be        </a:t>
            </a:r>
            <a:r>
              <a:rPr lang="en-US" sz="2800" b="1" dirty="0" smtClean="0">
                <a:solidFill>
                  <a:srgbClr val="FF0000"/>
                </a:solidFill>
              </a:rPr>
              <a:t>no regular lectures in LT-3 till Thursday, 26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b="1" dirty="0" smtClean="0">
                <a:solidFill>
                  <a:srgbClr val="FF0000"/>
                </a:solidFill>
              </a:rPr>
              <a:t> Sept</a:t>
            </a:r>
          </a:p>
          <a:p>
            <a:r>
              <a:rPr lang="en-US" sz="2800" dirty="0" smtClean="0"/>
              <a:t>There will be a tutorial session in </a:t>
            </a:r>
            <a:r>
              <a:rPr lang="en-US" sz="2800" b="1" dirty="0" smtClean="0">
                <a:solidFill>
                  <a:srgbClr val="FF0000"/>
                </a:solidFill>
              </a:rPr>
              <a:t>CEP 103</a:t>
            </a:r>
            <a:r>
              <a:rPr lang="en-US" sz="2800" dirty="0" smtClean="0"/>
              <a:t> from 4:00pm to 5:30pm </a:t>
            </a:r>
          </a:p>
          <a:p>
            <a:r>
              <a:rPr lang="en-US" sz="2800" dirty="0" smtClean="0"/>
              <a:t>You need to attend it according to your assigned Lab group day</a:t>
            </a:r>
            <a:endParaRPr lang="en-US" sz="2800" dirty="0"/>
          </a:p>
          <a:p>
            <a:r>
              <a:rPr lang="en-US" sz="2800" dirty="0" smtClean="0"/>
              <a:t>To take advantage of the tutorial session, you need to come prepared  </a:t>
            </a:r>
          </a:p>
        </p:txBody>
      </p:sp>
    </p:spTree>
    <p:extLst>
      <p:ext uri="{BB962C8B-B14F-4D97-AF65-F5344CB8AC3E}">
        <p14:creationId xmlns:p14="http://schemas.microsoft.com/office/powerpoint/2010/main" val="51444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Art of Branch prediction</a:t>
            </a:r>
            <a:br>
              <a:rPr lang="en-US" sz="3200" dirty="0" smtClean="0"/>
            </a:br>
            <a:r>
              <a:rPr lang="en-US" sz="3200" dirty="0" smtClean="0"/>
              <a:t>A practice problem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smtClean="0">
                <a:solidFill>
                  <a:schemeClr val="tx2"/>
                </a:solidFill>
              </a:rPr>
              <a:t>EL 426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5334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0x100  </a:t>
            </a:r>
            <a:r>
              <a:rPr lang="en-US" sz="2400" b="1" dirty="0" smtClean="0"/>
              <a:t>INITIAL:   </a:t>
            </a:r>
            <a:r>
              <a:rPr lang="en-US" sz="2400" dirty="0" smtClean="0"/>
              <a:t> R1 = MEM[R2+0]  		   </a:t>
            </a:r>
          </a:p>
          <a:p>
            <a:r>
              <a:rPr lang="en-US" sz="2400" dirty="0" smtClean="0"/>
              <a:t> 0x104  	     If (R1 &gt; 0) 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b="1" dirty="0" smtClean="0"/>
              <a:t>DEST</a:t>
            </a:r>
            <a:r>
              <a:rPr lang="en-US" sz="2400" dirty="0" smtClean="0"/>
              <a:t>          </a:t>
            </a:r>
            <a:r>
              <a:rPr lang="en-US" sz="2400" b="1" dirty="0" smtClean="0"/>
              <a:t>// Branch 1</a:t>
            </a:r>
            <a:endParaRPr lang="en-US" sz="2400" dirty="0" smtClean="0"/>
          </a:p>
          <a:p>
            <a:r>
              <a:rPr lang="en-US" sz="2400" dirty="0" smtClean="0"/>
              <a:t> 0x108		     R4 = R4+1, R6 = R6 + R1 </a:t>
            </a:r>
          </a:p>
          <a:p>
            <a:r>
              <a:rPr lang="en-US" sz="2400" dirty="0" smtClean="0"/>
              <a:t> 0x10C		     R3 = R4  + R6 </a:t>
            </a:r>
          </a:p>
          <a:p>
            <a:r>
              <a:rPr lang="en-US" sz="2400" dirty="0" smtClean="0"/>
              <a:t> 0x110		     R6 = R6/2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0x114</a:t>
            </a:r>
            <a:r>
              <a:rPr lang="en-US" sz="2400" b="1" dirty="0" smtClean="0"/>
              <a:t> 		     </a:t>
            </a:r>
            <a:r>
              <a:rPr lang="en-US" sz="2400" dirty="0" smtClean="0"/>
              <a:t>R4= R4 + R6 </a:t>
            </a:r>
          </a:p>
          <a:p>
            <a:r>
              <a:rPr lang="en-US" sz="2400" dirty="0" smtClean="0"/>
              <a:t> 0x118  	     R5 = R4*R6</a:t>
            </a:r>
          </a:p>
          <a:p>
            <a:r>
              <a:rPr lang="en-US" sz="2400" dirty="0" smtClean="0"/>
              <a:t> 0x11C</a:t>
            </a:r>
            <a:r>
              <a:rPr lang="en-US" sz="2400" b="1" dirty="0" smtClean="0"/>
              <a:t>	 	     </a:t>
            </a:r>
            <a:r>
              <a:rPr lang="en-US" sz="2400" dirty="0" smtClean="0"/>
              <a:t>R2 = R2 + 4   </a:t>
            </a:r>
          </a:p>
          <a:p>
            <a:r>
              <a:rPr lang="en-US" sz="2400" dirty="0" smtClean="0"/>
              <a:t> 0x120	</a:t>
            </a:r>
            <a:r>
              <a:rPr lang="en-US" sz="2400" b="1" dirty="0" smtClean="0"/>
              <a:t> DEST: </a:t>
            </a:r>
            <a:r>
              <a:rPr lang="en-US" sz="2400" dirty="0" smtClean="0"/>
              <a:t>	     R6 = R6/3 </a:t>
            </a:r>
          </a:p>
          <a:p>
            <a:r>
              <a:rPr lang="en-US" sz="2400" dirty="0" smtClean="0"/>
              <a:t> 0x124</a:t>
            </a:r>
            <a:r>
              <a:rPr lang="en-US" sz="2400" dirty="0"/>
              <a:t>	</a:t>
            </a:r>
            <a:r>
              <a:rPr lang="en-US" sz="2400" dirty="0" smtClean="0"/>
              <a:t>	     if(R4 &lt; 50000) 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b="1" dirty="0" smtClean="0"/>
              <a:t>INITIAL</a:t>
            </a:r>
            <a:r>
              <a:rPr lang="en-US" sz="2400" dirty="0" smtClean="0"/>
              <a:t>  </a:t>
            </a:r>
            <a:r>
              <a:rPr lang="en-US" sz="2400" b="1" dirty="0" smtClean="0"/>
              <a:t>// Branch 2</a:t>
            </a:r>
          </a:p>
          <a:p>
            <a:endParaRPr lang="en-US" sz="2400" b="1" dirty="0"/>
          </a:p>
          <a:p>
            <a:r>
              <a:rPr lang="en-US" sz="2400" b="1" dirty="0" smtClean="0"/>
              <a:t>Note that 0x100 = 0001 000</a:t>
            </a:r>
            <a:r>
              <a:rPr lang="en-US" sz="2400" b="1" dirty="0" smtClean="0">
                <a:solidFill>
                  <a:srgbClr val="00B050"/>
                </a:solidFill>
              </a:rPr>
              <a:t>0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00</a:t>
            </a:r>
            <a:r>
              <a:rPr lang="en-US" sz="2400" b="1" dirty="0" smtClean="0">
                <a:solidFill>
                  <a:srgbClr val="FF0000"/>
                </a:solidFill>
              </a:rPr>
              <a:t>00</a:t>
            </a:r>
            <a:r>
              <a:rPr lang="en-US" sz="2400" b="1" dirty="0" smtClean="0"/>
              <a:t>. Last two bits are word offset</a:t>
            </a:r>
          </a:p>
          <a:p>
            <a:r>
              <a:rPr lang="en-US" sz="2400" dirty="0" smtClean="0"/>
              <a:t>In the first case of predictor 1, there are 8 entries starting from 000 to 111. PC address of each branch would be referred to by last three bits of PC – disregarding the offset bits.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80825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Possible mapping of each branch address in the 8 entry branch prediction table</a:t>
            </a:r>
          </a:p>
          <a:p>
            <a:endParaRPr lang="en-US" sz="2400" dirty="0"/>
          </a:p>
          <a:p>
            <a:r>
              <a:rPr lang="en-US" sz="2400" dirty="0" smtClean="0"/>
              <a:t>000       </a:t>
            </a:r>
            <a:r>
              <a:rPr lang="en-US" sz="2400" b="1" dirty="0" smtClean="0"/>
              <a:t>INITIAL:   </a:t>
            </a:r>
            <a:r>
              <a:rPr lang="en-US" sz="2400" dirty="0" smtClean="0"/>
              <a:t> R1 = MEM[R2+0]  		 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001</a:t>
            </a:r>
            <a:r>
              <a:rPr lang="en-US" sz="2400" dirty="0" smtClean="0"/>
              <a:t>  		     If (R1 &gt; 0) 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b="1" dirty="0" smtClean="0"/>
              <a:t>DEST</a:t>
            </a:r>
            <a:r>
              <a:rPr lang="en-US" sz="2400" dirty="0" smtClean="0"/>
              <a:t>          </a:t>
            </a:r>
            <a:r>
              <a:rPr lang="en-US" sz="2400" b="1" dirty="0" smtClean="0"/>
              <a:t>// Branch 1</a:t>
            </a:r>
            <a:endParaRPr lang="en-US" sz="2400" dirty="0" smtClean="0"/>
          </a:p>
          <a:p>
            <a:r>
              <a:rPr lang="en-US" sz="2400" dirty="0" smtClean="0"/>
              <a:t>010        	     R4 = R4+1, R6 = R6 + R1 </a:t>
            </a:r>
          </a:p>
          <a:p>
            <a:r>
              <a:rPr lang="en-US" sz="2400" dirty="0" smtClean="0"/>
              <a:t>011		     R3 = R4  + R6 </a:t>
            </a:r>
          </a:p>
          <a:p>
            <a:r>
              <a:rPr lang="en-US" sz="2400" dirty="0" smtClean="0"/>
              <a:t>100		     R6 = R6/2 </a:t>
            </a:r>
          </a:p>
          <a:p>
            <a:r>
              <a:rPr lang="en-US" sz="2400" dirty="0" smtClean="0"/>
              <a:t>101</a:t>
            </a:r>
            <a:r>
              <a:rPr lang="en-US" sz="2400" b="1" dirty="0" smtClean="0"/>
              <a:t>	                  </a:t>
            </a:r>
            <a:r>
              <a:rPr lang="en-US" sz="2400" dirty="0" smtClean="0"/>
              <a:t>R4= R4 + R6 </a:t>
            </a:r>
          </a:p>
          <a:p>
            <a:r>
              <a:rPr lang="en-US" sz="2400" dirty="0" smtClean="0"/>
              <a:t>110        	     R5 = R4*R6</a:t>
            </a:r>
          </a:p>
          <a:p>
            <a:r>
              <a:rPr lang="en-US" sz="2400" dirty="0" smtClean="0"/>
              <a:t>111</a:t>
            </a:r>
            <a:r>
              <a:rPr lang="en-US" sz="2400" b="1" dirty="0" smtClean="0"/>
              <a:t>	 	     </a:t>
            </a:r>
            <a:r>
              <a:rPr lang="en-US" sz="2400" dirty="0" smtClean="0"/>
              <a:t>R2 = R2 + 4   </a:t>
            </a:r>
          </a:p>
          <a:p>
            <a:r>
              <a:rPr lang="en-US" sz="2400" dirty="0" smtClean="0"/>
              <a:t>000	</a:t>
            </a:r>
            <a:r>
              <a:rPr lang="en-US" sz="2400" b="1" dirty="0" smtClean="0"/>
              <a:t> DEST: </a:t>
            </a:r>
            <a:r>
              <a:rPr lang="en-US" sz="2400" dirty="0" smtClean="0"/>
              <a:t>	     R6 = R6/3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001</a:t>
            </a:r>
            <a:r>
              <a:rPr lang="en-US" sz="2400" dirty="0" smtClean="0"/>
              <a:t>		     if(R4 &lt; 50000) 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b="1" dirty="0" smtClean="0"/>
              <a:t>INITIAL</a:t>
            </a:r>
            <a:r>
              <a:rPr lang="en-US" sz="2400" dirty="0" smtClean="0"/>
              <a:t>  </a:t>
            </a:r>
            <a:r>
              <a:rPr lang="en-US" sz="2400" b="1" dirty="0" smtClean="0"/>
              <a:t>// Branch 2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990600" y="1752600"/>
            <a:ext cx="457200" cy="3048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2" y="1828800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are now to consider 2 branch predictors: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Predictor 1: </a:t>
            </a:r>
            <a:r>
              <a:rPr lang="en-US" sz="2400" dirty="0"/>
              <a:t>A PC-based predictor with 8 entries each a 1 bit predictor.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Predictor 2: </a:t>
            </a:r>
            <a:r>
              <a:rPr lang="en-US" sz="2400" dirty="0"/>
              <a:t>A local pattern history predictor. The BHT has 16 entries, each with 2 bits of history. The predictors are each 1 bit.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026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Case 1: </a:t>
            </a:r>
            <a:r>
              <a:rPr lang="en-US" sz="2400" dirty="0"/>
              <a:t>The data loaded from memory is 1 the first time, 0 the second, 1 the third, 0 the forth and follows that pattern forever (1, 0, 1, 0, 1, 0, etc.)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Case 2: </a:t>
            </a:r>
            <a:r>
              <a:rPr lang="en-US" sz="2400" dirty="0"/>
              <a:t>The data loaded from memory is 0 the first time, -1 the second, -1 the third, -1 the forth and follows that pattern forever (0, -1 -1, -1, 0, -1, -1, -1, etc.)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Case 3: </a:t>
            </a:r>
            <a:r>
              <a:rPr lang="en-US" sz="2400" dirty="0"/>
              <a:t>The data loaded is (1, 0, -1, 1, 0, -1, 1, 0, -1, etc.) </a:t>
            </a:r>
            <a:endParaRPr lang="en-US" sz="24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86173"/>
              </p:ext>
            </p:extLst>
          </p:nvPr>
        </p:nvGraphicFramePr>
        <p:xfrm>
          <a:off x="152400" y="4495800"/>
          <a:ext cx="8839200" cy="1813946"/>
        </p:xfrm>
        <a:graphic>
          <a:graphicData uri="http://schemas.openxmlformats.org/drawingml/2006/table">
            <a:tbl>
              <a:tblPr firstRow="1" firstCol="1" bandRow="1"/>
              <a:tblGrid>
                <a:gridCol w="1197426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36278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Case 1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Case 2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Case 3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5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Predictor 1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Predictor 2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Predictor 1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Predictor 2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Predictor 1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Predictor 2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Branch 1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Branch 2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4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332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Mid-term 1 result analysis</vt:lpstr>
      <vt:lpstr>Important Announcement </vt:lpstr>
      <vt:lpstr>Art of Branch prediction A practice 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Branch prediction A practice problem</dc:title>
  <dc:creator>Amit</dc:creator>
  <cp:lastModifiedBy>Amit</cp:lastModifiedBy>
  <cp:revision>10</cp:revision>
  <dcterms:created xsi:type="dcterms:W3CDTF">2015-02-02T02:11:04Z</dcterms:created>
  <dcterms:modified xsi:type="dcterms:W3CDTF">2019-09-19T04:10:19Z</dcterms:modified>
</cp:coreProperties>
</file>