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62" r:id="rId13"/>
    <p:sldId id="270" r:id="rId14"/>
    <p:sldId id="271" r:id="rId15"/>
    <p:sldId id="272" r:id="rId16"/>
    <p:sldId id="260" r:id="rId17"/>
    <p:sldId id="261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DBB80-F8DE-4F3A-884F-9114FB8561D3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find AMAT</a:t>
            </a:r>
            <a:br>
              <a:rPr lang="en-US" dirty="0" smtClean="0"/>
            </a:br>
            <a:r>
              <a:rPr lang="en-US" dirty="0" smtClean="0"/>
              <a:t> In a multi-level 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63562"/>
          </a:xfrm>
        </p:spPr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04800" y="762000"/>
            <a:ext cx="8458200" cy="588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first-level cache hits cause no stalls. The second-level hit time is 10 cycles (That means that the L1 miss-penalty, assuming a hit in the L2 cache, is 10 cycles). Main memory access time is 100 cycles to the first bus width of data; after that, the memory system can deliver consecutive bus widths of data on each following cycle. Outstanding, non-consecutive memory requests can not overlap; an access to one memory location must complete before an access to another memory location can begin. There is a 128-bit bus from memory to the L2 cache, and a 64-bit bus from both L1 caches to the L2 cache. Assume that the TLB never causes any stalls.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fraction of all data memory references cause a main memory access (main memory is accessed before the memory request is satisfied)?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How many bits are used to index each of the caches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Instruction, Data and L2 ? </a:t>
            </a: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is the average memory access time in cycles (including instructions and data memory references)?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Hint: don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 forget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consider dirty lines in the L2 cache.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63562"/>
          </a:xfrm>
        </p:spPr>
        <p:txBody>
          <a:bodyPr/>
          <a:lstStyle/>
          <a:p>
            <a:r>
              <a:rPr lang="en-US" dirty="0" smtClean="0"/>
              <a:t>Problem Statement (easy to read)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838200"/>
            <a:ext cx="8614642" cy="29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certain system with a 500 MHz clock uses a Harvard architecture (separate data and instruction caches) at the first level, and a unified second-level cache.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first-level data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direct-mapped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write-through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writes-allocate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cache with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8 Kbytes of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total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8-Byte blocks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and has a perfect write buffer (never causes any stalls).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86200"/>
            <a:ext cx="8458200" cy="24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first-level instruction cache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is a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direct-mapped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cache with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4KBytes of data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total and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8-byte blocks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 The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second-level cache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two-way set associative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write-back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write-allocate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cache with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2MBytes of data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total and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32-Byte blocks.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63562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1143000"/>
            <a:ext cx="8382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first-level instruction cache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miss-rate of 2%.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first-level data cache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miss-rate of 15%.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unified second-level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has a local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miss rate of 10%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(i.e. the miss rate for all accesses going to the second-level cache). Assume that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40% of all instructions are data memory accesses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60% of those are loads, and 40% are stores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Assume that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50% of the blocks in the second-level cache are dirty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 any time. Assume that there is no optimization for fast reads on an L1 or L2 cache miss.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63562"/>
          </a:xfrm>
        </p:spPr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04800" y="762000"/>
            <a:ext cx="8458200" cy="588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first-level cache hits cause no stalls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second-level hit time is 10 cycles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(That means that the L1 miss-penalty, assuming a hit in the L2 cache, is 10 cycles).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Main memory access time is 100 cycles to the first bus width of data; after that, the memory system can deliver consecutive bus widths of data on each following cycle.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Outstanding, non-consecutive memory requests can not overlap; an access to one memory location must complete before an access to another memory location can begin.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There is a 128-bit bus from memory to the L2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and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64-bit bus from both L1 caches to the L2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Assume that the TLB never causes any stalls.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fraction of all data memory references cause a main memory access (main memory is accessed before the memory request is satisfied)?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How many bits are used to index each of the caches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Instruction, Data and L2 ? </a:t>
            </a: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is the average memory access time in cycles (including instructions and data memory references)?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Hint: don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 forget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consider dirty lines in the L2 cache.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</a:t>
            </a:r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81000" y="1447800"/>
            <a:ext cx="8458200" cy="4992624"/>
            <a:chOff x="304800" y="228600"/>
            <a:chExt cx="8610605" cy="6400800"/>
          </a:xfrm>
        </p:grpSpPr>
        <p:sp>
          <p:nvSpPr>
            <p:cNvPr id="4" name="Rectangle 3"/>
            <p:cNvSpPr/>
            <p:nvPr/>
          </p:nvSpPr>
          <p:spPr>
            <a:xfrm>
              <a:off x="304800" y="2362200"/>
              <a:ext cx="1524001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Processor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1" y="1600200"/>
              <a:ext cx="914401" cy="1295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I $</a:t>
              </a:r>
            </a:p>
            <a:p>
              <a:pPr algn="ctr"/>
              <a:r>
                <a:rPr lang="en-US" sz="2000" b="1" dirty="0" smtClean="0"/>
                <a:t>4KB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2" y="838200"/>
              <a:ext cx="1219201" cy="449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L2</a:t>
              </a:r>
            </a:p>
            <a:p>
              <a:pPr algn="ctr"/>
              <a:r>
                <a:rPr lang="en-US" sz="2400" b="1" dirty="0" smtClean="0"/>
                <a:t>Unified</a:t>
              </a:r>
            </a:p>
            <a:p>
              <a:pPr algn="ctr"/>
              <a:r>
                <a:rPr lang="en-US" sz="2400" b="1" dirty="0" smtClean="0"/>
                <a:t>Cache</a:t>
              </a:r>
            </a:p>
            <a:p>
              <a:pPr algn="ctr"/>
              <a:r>
                <a:rPr lang="en-US" sz="2400" b="1" dirty="0" smtClean="0"/>
                <a:t>2MB</a:t>
              </a:r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1" y="3276600"/>
              <a:ext cx="914401" cy="1295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D$</a:t>
              </a:r>
            </a:p>
            <a:p>
              <a:pPr algn="ctr"/>
              <a:r>
                <a:rPr lang="en-US" sz="2000" b="1" dirty="0" smtClean="0"/>
                <a:t>8KB</a:t>
              </a:r>
              <a:endParaRPr lang="en-US" sz="20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828801" y="2209800"/>
              <a:ext cx="99060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28801" y="3352800"/>
              <a:ext cx="9906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3733802" y="3505200"/>
              <a:ext cx="990600" cy="4191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3802" y="2133600"/>
              <a:ext cx="9906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943603" y="3048000"/>
              <a:ext cx="914401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858004" y="228600"/>
              <a:ext cx="2057401" cy="6400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Main 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Memory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 flipH="1">
              <a:off x="6248403" y="2971800"/>
              <a:ext cx="30480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038602" y="2286000"/>
              <a:ext cx="38100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4741029" y="4338532"/>
              <a:ext cx="2971800" cy="347750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2971800" y="4800600"/>
              <a:ext cx="2362200" cy="228600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2171700" y="4076700"/>
              <a:ext cx="3581400" cy="457200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90800" y="1371600"/>
            <a:ext cx="23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 cycles Penalty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914400"/>
            <a:ext cx="2504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100 cycles Penalty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6096000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64 bit bus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60915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128 bit bus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interpret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22294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L1 Data Cache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Size 8 KB</a:t>
            </a:r>
          </a:p>
          <a:p>
            <a:r>
              <a:rPr lang="en-US" sz="2400" dirty="0" smtClean="0"/>
              <a:t>Block size 8 byte</a:t>
            </a:r>
          </a:p>
          <a:p>
            <a:r>
              <a:rPr lang="en-US" sz="2400" dirty="0" smtClean="0"/>
              <a:t>Direct mapped</a:t>
            </a:r>
          </a:p>
          <a:p>
            <a:r>
              <a:rPr lang="en-US" sz="2400" b="1" dirty="0" smtClean="0"/>
              <a:t>Write through</a:t>
            </a:r>
          </a:p>
          <a:p>
            <a:r>
              <a:rPr lang="en-US" sz="2400" dirty="0" smtClean="0"/>
              <a:t>Write allocate</a:t>
            </a:r>
          </a:p>
          <a:p>
            <a:r>
              <a:rPr lang="en-US" sz="2400" dirty="0" smtClean="0"/>
              <a:t>Miss rate = 15%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990600"/>
            <a:ext cx="2762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L1 Instruction Cache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Size 4 KB</a:t>
            </a:r>
          </a:p>
          <a:p>
            <a:r>
              <a:rPr lang="en-US" sz="2400" dirty="0" smtClean="0"/>
              <a:t>Block size 8 byte</a:t>
            </a:r>
          </a:p>
          <a:p>
            <a:r>
              <a:rPr lang="en-US" sz="2400" dirty="0" smtClean="0"/>
              <a:t>Direct mapped</a:t>
            </a:r>
          </a:p>
          <a:p>
            <a:r>
              <a:rPr lang="en-US" sz="2400" dirty="0" smtClean="0"/>
              <a:t>Miss rate = 2%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990600"/>
            <a:ext cx="25624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L2 Unified Cache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Size 2MB</a:t>
            </a:r>
          </a:p>
          <a:p>
            <a:r>
              <a:rPr lang="en-US" sz="2400" dirty="0" smtClean="0"/>
              <a:t>Block size 32 byte</a:t>
            </a:r>
          </a:p>
          <a:p>
            <a:r>
              <a:rPr lang="en-US" sz="2400" dirty="0" smtClean="0"/>
              <a:t>Two way set-assoc.</a:t>
            </a:r>
          </a:p>
          <a:p>
            <a:r>
              <a:rPr lang="en-US" sz="2400" b="1" dirty="0" smtClean="0"/>
              <a:t>Write back</a:t>
            </a:r>
          </a:p>
          <a:p>
            <a:r>
              <a:rPr lang="en-US" sz="2400" dirty="0" smtClean="0"/>
              <a:t>Write allocate</a:t>
            </a:r>
          </a:p>
          <a:p>
            <a:r>
              <a:rPr lang="en-US" sz="2400" dirty="0" smtClean="0"/>
              <a:t>Miss rate = 10%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48200"/>
            <a:ext cx="3477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40% of all instructions are </a:t>
            </a:r>
          </a:p>
          <a:p>
            <a:r>
              <a:rPr lang="en-US" sz="2400" dirty="0" smtClean="0"/>
              <a:t>data memory accesses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91000" y="4724400"/>
            <a:ext cx="457200" cy="609600"/>
            <a:chOff x="6781800" y="4724400"/>
            <a:chExt cx="457200" cy="6096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6781800" y="4724400"/>
              <a:ext cx="457200" cy="304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781800" y="5029200"/>
              <a:ext cx="457200" cy="304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24400" y="4495800"/>
            <a:ext cx="3058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60% of which are loads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105400"/>
            <a:ext cx="3151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40% of which are stores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5867400"/>
            <a:ext cx="725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that 50% of the blocks in L2 are dirty at any time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09513"/>
              </p:ext>
            </p:extLst>
          </p:nvPr>
        </p:nvGraphicFramePr>
        <p:xfrm>
          <a:off x="609601" y="152400"/>
          <a:ext cx="8229598" cy="5529013"/>
        </p:xfrm>
        <a:graphic>
          <a:graphicData uri="http://schemas.openxmlformats.org/drawingml/2006/table">
            <a:tbl>
              <a:tblPr/>
              <a:tblGrid>
                <a:gridCol w="1400782"/>
                <a:gridCol w="3088822"/>
                <a:gridCol w="3631296"/>
                <a:gridCol w="108698"/>
              </a:tblGrid>
              <a:tr h="21775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Qualcomm Snapdragon Flagship 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SoCs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2018-2019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Rokkitt"/>
                      </a:endParaRPr>
                    </a:p>
                  </a:txBody>
                  <a:tcPr marL="0" marR="0" marT="28837" marB="2883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4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SoC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Rokkitt"/>
                      </a:endParaRPr>
                    </a:p>
                  </a:txBody>
                  <a:tcPr marL="21628" marR="21628" marT="21628" marB="21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Snapdragon 845</a:t>
                      </a:r>
                    </a:p>
                  </a:txBody>
                  <a:tcPr marL="21628" marR="21628" marT="21628" marB="21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Snapdragon 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855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Rokkitt"/>
                      </a:endParaRPr>
                    </a:p>
                  </a:txBody>
                  <a:tcPr marL="21628" marR="21628" marT="21628" marB="21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95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CPU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385 Gold (A75 derivative)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 2.8GHz 4x256KB L2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385 Silver (A55 derivative)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 1.80GHz 4x128KB L2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2MB L3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1x </a:t>
                      </a:r>
                      <a:r>
                        <a:rPr lang="en-US" b="0" i="0" dirty="0" err="1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Kryo</a:t>
                      </a: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 485 Gold (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A76</a:t>
                      </a: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 derivative)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@ 2.84GHz 1x512KB pL2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3x </a:t>
                      </a:r>
                      <a:r>
                        <a:rPr lang="en-US" b="0" i="0" dirty="0" err="1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Kryo</a:t>
                      </a: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 485 Gold (</a:t>
                      </a:r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A76</a:t>
                      </a: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 derivative)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@ 2.42GHz 3x256KB pL2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4x </a:t>
                      </a:r>
                      <a:r>
                        <a:rPr lang="en-US" b="0" i="0" dirty="0" err="1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Kryo</a:t>
                      </a: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 485 Silver (A55 derivative)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@ 1.80GHz 4x128KB pL2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2MB sL3 @ 1612MHz</a:t>
                      </a:r>
                      <a:endParaRPr lang="en-US" sz="1800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  <a:tr h="338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GPU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Adreno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630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Adreno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640 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 </a:t>
                      </a:r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585MHz</a:t>
                      </a:r>
                      <a:endParaRPr lang="en-US" sz="1800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  <a:tr h="8842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Memory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16-bit CH @ 1866MHz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LPDDR4x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29.9GB/s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3MB system cache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4x 16-bit CH @ 2092MHz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LPDDR4X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rgbClr val="444444"/>
                          </a:solidFill>
                          <a:effectLst/>
                          <a:latin typeface="Arimo"/>
                        </a:rPr>
                        <a:t>33.4GB/s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3 MB system level cache</a:t>
                      </a:r>
                      <a:endParaRPr lang="en-US" sz="1800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  <a:tr h="4752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Mfc</a:t>
                      </a:r>
                      <a:r>
                        <a:rPr lang="en-US" sz="1800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 Process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10nm LPP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7nm 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LPE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anandtech.com/doci/14072/Snapdragon855Cluster_57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"/>
            <a:ext cx="64579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anandtech.com/doci/13786/Screenshot_19_575p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4"/>
          <a:stretch/>
        </p:blipFill>
        <p:spPr bwMode="auto">
          <a:xfrm>
            <a:off x="1647092" y="3276600"/>
            <a:ext cx="6457950" cy="3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90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9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Let us look at Snapdragon 800 chipset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 smtClean="0"/>
              <a:t>ARM cortex A 15 processor has 32kB of instruction and 32kB of data L1 cache. L2 cache is a unified cache of size 4 MB</a:t>
            </a:r>
          </a:p>
          <a:p>
            <a:endParaRPr lang="en-US" dirty="0" smtClean="0"/>
          </a:p>
          <a:p>
            <a:r>
              <a:rPr lang="en-US" dirty="0" smtClean="0"/>
              <a:t>Qualcomm krait 800 has three levels of cache; L0, L1 &amp; L2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14800"/>
          <a:ext cx="8153400" cy="225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590800"/>
                <a:gridCol w="2819400"/>
                <a:gridCol w="1676400"/>
              </a:tblGrid>
              <a:tr h="4979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Cache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Architecture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</a:tr>
              <a:tr h="4660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4KB + 4KB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 mapped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Core</a:t>
                      </a:r>
                      <a:endParaRPr lang="en-US" sz="2400" dirty="0"/>
                    </a:p>
                  </a:txBody>
                  <a:tcPr/>
                </a:tc>
              </a:tr>
              <a:tr h="4660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16KB+16KB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4-way set associative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Core</a:t>
                      </a:r>
                      <a:endParaRPr lang="en-US" sz="2400" dirty="0"/>
                    </a:p>
                  </a:txBody>
                  <a:tcPr/>
                </a:tc>
              </a:tr>
              <a:tr h="4660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1MB (Dual</a:t>
                      </a:r>
                      <a:r>
                        <a:rPr lang="en-US" sz="2400" baseline="0" dirty="0" smtClean="0"/>
                        <a:t> core) or 2MB (Quad core)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8-way set associative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1.3GHz max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62000" y="2743200"/>
            <a:ext cx="3124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endCxn id="8" idx="1"/>
          </p:cNvCxnSpPr>
          <p:nvPr/>
        </p:nvCxnSpPr>
        <p:spPr>
          <a:xfrm>
            <a:off x="3429000" y="3429000"/>
            <a:ext cx="1219200" cy="3070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3505200"/>
            <a:ext cx="248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Samsung Galaxy 6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General Formula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1295399"/>
          </a:xfrm>
        </p:spPr>
        <p:txBody>
          <a:bodyPr/>
          <a:lstStyle/>
          <a:p>
            <a:r>
              <a:rPr lang="en-US" dirty="0" smtClean="0"/>
              <a:t>AMAT = Time for a hit + miss rate X miss penalty</a:t>
            </a:r>
          </a:p>
          <a:p>
            <a:r>
              <a:rPr lang="en-US" dirty="0" smtClean="0"/>
              <a:t>What if we have a two level cache, L1 and L2?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146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AMAT =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5101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 for L1 hit +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3048000"/>
            <a:ext cx="2301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miss rate of L1 x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55203"/>
            <a:ext cx="476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{ time for L2 hit +</a:t>
            </a:r>
          </a:p>
          <a:p>
            <a:pPr>
              <a:buNone/>
            </a:pPr>
            <a:r>
              <a:rPr lang="en-US" sz="2400" b="1" dirty="0" smtClean="0"/>
              <a:t>   (miss rate of L2 x L2 miss penalty)}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381000" y="1524000"/>
            <a:ext cx="8458200" cy="4992624"/>
            <a:chOff x="381000" y="1524000"/>
            <a:chExt cx="8458200" cy="4992624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4038600" y="4191000"/>
              <a:ext cx="30480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81000" y="3188208"/>
              <a:ext cx="1497027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Processor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1093" y="2593848"/>
              <a:ext cx="898216" cy="10104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I $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2376" y="1999488"/>
              <a:ext cx="1197622" cy="3506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L2</a:t>
              </a:r>
            </a:p>
            <a:p>
              <a:pPr algn="ctr"/>
              <a:r>
                <a:rPr lang="en-US" sz="2400" b="1" dirty="0" smtClean="0"/>
                <a:t>Unified</a:t>
              </a:r>
            </a:p>
            <a:p>
              <a:pPr algn="ctr"/>
              <a:r>
                <a:rPr lang="en-US" sz="2400" b="1" dirty="0" smtClean="0"/>
                <a:t>Cache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51093" y="3901440"/>
              <a:ext cx="898216" cy="10104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D$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78027" y="3069336"/>
              <a:ext cx="973067" cy="5349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78027" y="3960876"/>
              <a:ext cx="973067" cy="4754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3"/>
            </p:cNvCxnSpPr>
            <p:nvPr/>
          </p:nvCxnSpPr>
          <p:spPr>
            <a:xfrm flipV="1">
              <a:off x="3749310" y="4079748"/>
              <a:ext cx="973067" cy="3268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49310" y="3009900"/>
              <a:ext cx="973067" cy="4754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19998" y="3723132"/>
              <a:ext cx="898216" cy="12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818214" y="1524000"/>
              <a:ext cx="2020986" cy="49926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Main 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Memory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H="1">
              <a:off x="6250234" y="3648281"/>
              <a:ext cx="237744" cy="1497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087253" y="3105649"/>
              <a:ext cx="297180" cy="224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6356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990600"/>
            <a:ext cx="8614642" cy="29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certain system with a 500 MHz clock uses a Harvard architecture (separate data and instruction caches) at the first level, and a unified second-level cache. The first-level data cache is a direct-mapped, write-through, writes-allocate cache with 8 Kbytes of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data total and 8-Byte blocks, and has a perfect write buffer (never causes any stalls).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114800"/>
            <a:ext cx="8458200" cy="24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The first-level instruction cache is a direct-mapped cache with 4KBytes of data total and 8-byte blocks. The second-level cache is a two-way set associative, write-back, write-allocate cache with 2MBytes of data total and 32-Byte blocks.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63562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1143000"/>
            <a:ext cx="8382000" cy="500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first-level instruction cache has a miss-rate of 2%. The first-level data cache has a miss-rate of 15%. The unified second-level cache has a local miss rate of 10% (i.e. the miss rate for all accesses going to the second-level cache). Assume that 40% of all instructions are data memory accesses;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60% of those are loads, and 40% are stores. Assume that 50% of the blocks in the second-level cache are dirty at any time. Assume that there is no optimization for fast reads on an L1 or L2 cache miss.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1092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to find AMAT  In a multi-level cache</vt:lpstr>
      <vt:lpstr>PowerPoint Presentation</vt:lpstr>
      <vt:lpstr>PowerPoint Presentation</vt:lpstr>
      <vt:lpstr>PowerPoint Presentation</vt:lpstr>
      <vt:lpstr>Let us look at Snapdragon 800 chipset cache</vt:lpstr>
      <vt:lpstr>General Formula </vt:lpstr>
      <vt:lpstr>Memory Hierarchy </vt:lpstr>
      <vt:lpstr>Problem Statement</vt:lpstr>
      <vt:lpstr>Contd:</vt:lpstr>
      <vt:lpstr>Contd.</vt:lpstr>
      <vt:lpstr>Questions…</vt:lpstr>
      <vt:lpstr>Problem Statement (easy to read)</vt:lpstr>
      <vt:lpstr>Contd:</vt:lpstr>
      <vt:lpstr>Contd.</vt:lpstr>
      <vt:lpstr>Questions…</vt:lpstr>
      <vt:lpstr>Our example</vt:lpstr>
      <vt:lpstr>How to interpret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AMAT  In a multi-level cache</dc:title>
  <dc:creator>Amit</dc:creator>
  <cp:lastModifiedBy>Amit</cp:lastModifiedBy>
  <cp:revision>37</cp:revision>
  <cp:lastPrinted>2017-02-28T12:35:45Z</cp:lastPrinted>
  <dcterms:created xsi:type="dcterms:W3CDTF">2014-09-23T11:31:41Z</dcterms:created>
  <dcterms:modified xsi:type="dcterms:W3CDTF">2019-10-15T04:36:55Z</dcterms:modified>
</cp:coreProperties>
</file>