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6" r:id="rId2"/>
    <p:sldId id="289" r:id="rId3"/>
    <p:sldId id="271" r:id="rId4"/>
    <p:sldId id="272" r:id="rId5"/>
    <p:sldId id="257" r:id="rId6"/>
    <p:sldId id="285" r:id="rId7"/>
    <p:sldId id="288" r:id="rId8"/>
    <p:sldId id="258" r:id="rId9"/>
    <p:sldId id="259" r:id="rId10"/>
    <p:sldId id="290" r:id="rId11"/>
    <p:sldId id="260" r:id="rId12"/>
    <p:sldId id="287" r:id="rId13"/>
    <p:sldId id="284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BB30-0575-4574-9468-109D7F1B4E63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2FA70-47EC-41B5-8CAF-CDDDF7929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91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030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F6D57E-F1C2-4346-B034-3370338CA89D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8718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6058F5-E6D7-4F49-833D-2B6132A1E933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204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974EB4-A9BA-4D3D-BA46-6A043161BBF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288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6D6CB5-0D80-4EE1-8B5A-FBDDD88F38CE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757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675F17-D27D-40BB-834D-EFC3556BB17E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740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DFC204-5327-446B-AA55-D7EA1E4CF98E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533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1D8BC2-4320-4C70-B7D9-6329514A7795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5038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323486-12E2-45F8-ABE6-80B347C6234B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091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D8CEA1-70AC-48AF-9B71-0A26A839D30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260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F66ABC-A35D-49CA-B6CD-DE9565D01080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653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0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1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5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9510-9220-44A1-9514-E12B9D147B97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3181351" y="1543050"/>
            <a:ext cx="579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r>
              <a:rPr lang="en-US" sz="3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 403/476</a:t>
            </a:r>
            <a:br>
              <a:rPr lang="en-US" sz="3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Human-Computer Interaction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FF0000"/>
              </a:buClr>
              <a:buSzPts val="4800"/>
            </a:pPr>
            <a:r>
              <a:rPr lang="en-US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9-Lec 1</a:t>
            </a:r>
            <a:r>
              <a:rPr lang="en-US" sz="33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0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Disadvantages: DM not always good</a:t>
            </a:r>
            <a:endParaRPr lang="en-IN" dirty="0"/>
          </a:p>
        </p:txBody>
      </p:sp>
      <p:pic>
        <p:nvPicPr>
          <p:cNvPr id="2050" name="Picture 2" descr="https://media.nngroup.com/media/editor/2016/08/19/2016-08-18_netflix-d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66" y="1690688"/>
            <a:ext cx="101727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0619" y="5611529"/>
            <a:ext cx="392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Rearranging movies in a queue: Typing or dragging nth movie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2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WYSIWYG – Word Processor</a:t>
            </a:r>
            <a:endParaRPr lang="en-IN" dirty="0"/>
          </a:p>
        </p:txBody>
      </p:sp>
      <p:pic>
        <p:nvPicPr>
          <p:cNvPr id="1026" name="Picture 2" descr="Quiz 1 Word Processor - ProProfs Qu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862" y="1690688"/>
            <a:ext cx="8904462" cy="437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7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Shneiderman’s</a:t>
            </a:r>
            <a:r>
              <a:rPr lang="en-US" dirty="0" smtClean="0"/>
              <a:t> Principles for DM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Visibility </a:t>
            </a:r>
            <a:r>
              <a:rPr lang="en-US" dirty="0"/>
              <a:t>of the objects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Incremental </a:t>
            </a:r>
            <a:r>
              <a:rPr lang="en-US" dirty="0"/>
              <a:t>action at the interface with rapid feedback on all 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Reversibility </a:t>
            </a:r>
            <a:r>
              <a:rPr lang="en-US" dirty="0"/>
              <a:t>of all actions, so that users are encouraged to explore without </a:t>
            </a:r>
            <a:r>
              <a:rPr lang="en-US" dirty="0" smtClean="0"/>
              <a:t>severe </a:t>
            </a:r>
            <a:r>
              <a:rPr lang="en-IN" dirty="0" smtClean="0"/>
              <a:t>penalties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Syntactic </a:t>
            </a:r>
            <a:r>
              <a:rPr lang="en-US" dirty="0"/>
              <a:t>correctness of all actions, so that every user action is a legal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Replacement </a:t>
            </a:r>
            <a:r>
              <a:rPr lang="en-US" dirty="0"/>
              <a:t>of complex command languages with actions to manipulate </a:t>
            </a:r>
            <a:r>
              <a:rPr lang="en-US" dirty="0" smtClean="0"/>
              <a:t>directly the </a:t>
            </a:r>
            <a:r>
              <a:rPr lang="en-US" dirty="0"/>
              <a:t>visible objects (and, hence, the name direct manipulation).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75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Word processor satisfy </a:t>
            </a:r>
            <a:r>
              <a:rPr lang="en-US" dirty="0" err="1" smtClean="0"/>
              <a:t>Shneiderman’s</a:t>
            </a:r>
            <a:r>
              <a:rPr lang="en-US" dirty="0" smtClean="0"/>
              <a:t> criteria?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TextBook</a:t>
            </a:r>
            <a:r>
              <a:rPr lang="en-US" dirty="0" smtClean="0"/>
              <a:t> material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21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Shneiderman’s 8 Golden Rules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9785" y="1600200"/>
            <a:ext cx="900039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400" i="1" dirty="0"/>
              <a:t>1. Strive for consistency </a:t>
            </a:r>
          </a:p>
          <a:p>
            <a:pPr>
              <a:buFontTx/>
              <a:buNone/>
            </a:pPr>
            <a:r>
              <a:rPr lang="en-GB" altLang="en-US" sz="2400" i="1" dirty="0"/>
              <a:t>2. Cater to Universal Usability (Enable frequent users to use shortcuts)</a:t>
            </a:r>
          </a:p>
          <a:p>
            <a:pPr>
              <a:buFontTx/>
              <a:buNone/>
            </a:pPr>
            <a:r>
              <a:rPr lang="en-GB" altLang="en-US" sz="2400" i="1" dirty="0"/>
              <a:t>3. Offer informative feedback </a:t>
            </a:r>
          </a:p>
          <a:p>
            <a:pPr>
              <a:buFontTx/>
              <a:buNone/>
            </a:pPr>
            <a:r>
              <a:rPr lang="en-GB" altLang="en-US" sz="2400" i="1" dirty="0"/>
              <a:t>4. Design dialogs to yield closure </a:t>
            </a:r>
            <a:endParaRPr lang="en-GB" altLang="en-US" sz="2400" dirty="0">
              <a:latin typeface="TimesNewRomanPS-ItalicMT;TimesN"/>
            </a:endParaRPr>
          </a:p>
          <a:p>
            <a:pPr>
              <a:buFontTx/>
              <a:buNone/>
            </a:pPr>
            <a:r>
              <a:rPr lang="en-GB" altLang="en-US" sz="2400" i="1" dirty="0"/>
              <a:t>5. Offer error prevention and simple error handling </a:t>
            </a:r>
            <a:endParaRPr lang="en-GB" altLang="en-US" sz="2400" dirty="0">
              <a:latin typeface="TimesNewRomanPS-ItalicMT;TimesN"/>
            </a:endParaRPr>
          </a:p>
          <a:p>
            <a:pPr>
              <a:buFontTx/>
              <a:buNone/>
            </a:pPr>
            <a:r>
              <a:rPr lang="en-GB" altLang="en-US" sz="2400" i="1" dirty="0"/>
              <a:t>6. Permit easy reversal of actions </a:t>
            </a:r>
            <a:endParaRPr lang="en-GB" altLang="en-US" sz="2400" dirty="0">
              <a:latin typeface="TimesNewRomanPS-ItalicMT;TimesN"/>
            </a:endParaRPr>
          </a:p>
          <a:p>
            <a:pPr>
              <a:buFontTx/>
              <a:buNone/>
            </a:pPr>
            <a:r>
              <a:rPr lang="en-GB" altLang="en-US" sz="2400" i="1" dirty="0"/>
              <a:t>7. Support internal locus of control </a:t>
            </a:r>
            <a:endParaRPr lang="en-GB" altLang="en-US" sz="2400" dirty="0">
              <a:latin typeface="TimesNewRomanPS-ItalicMT;TimesN"/>
            </a:endParaRPr>
          </a:p>
          <a:p>
            <a:pPr>
              <a:buFontTx/>
              <a:buNone/>
            </a:pPr>
            <a:r>
              <a:rPr lang="en-GB" altLang="en-US" sz="2400" dirty="0">
                <a:latin typeface="TimesNewRomanPS-ItalicMT;TimesN"/>
              </a:rPr>
              <a:t>8. </a:t>
            </a:r>
            <a:r>
              <a:rPr lang="en-GB" altLang="en-US" sz="2400" i="1" dirty="0"/>
              <a:t>Reduce short-term memory load</a:t>
            </a:r>
            <a:endParaRPr lang="en-GB" altLang="en-US" sz="2000" dirty="0">
              <a:latin typeface="TimesNewRomanPS-ItalicMT;TimesN"/>
            </a:endParaRPr>
          </a:p>
        </p:txBody>
      </p:sp>
    </p:spTree>
    <p:extLst>
      <p:ext uri="{BB962C8B-B14F-4D97-AF65-F5344CB8AC3E}">
        <p14:creationId xmlns:p14="http://schemas.microsoft.com/office/powerpoint/2010/main" val="13337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56" y="279133"/>
            <a:ext cx="8155672" cy="611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123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436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021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061" y="392130"/>
            <a:ext cx="7953675" cy="596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931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39" y="654517"/>
            <a:ext cx="7898999" cy="592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615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ve and copy items in your system - Learn the Command Line in Terminal - 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4" y="1575786"/>
            <a:ext cx="4532261" cy="255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File: CLI Vs Dragging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532" y="4194815"/>
            <a:ext cx="9304655" cy="24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64" y="92242"/>
            <a:ext cx="8738669" cy="655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90800" y="381000"/>
            <a:ext cx="30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80134" y="476952"/>
            <a:ext cx="71066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206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249632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06" y="430630"/>
            <a:ext cx="8184682" cy="61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12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44" y="182879"/>
            <a:ext cx="8322644" cy="624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485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04" y="356135"/>
            <a:ext cx="8335344" cy="625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967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38" y="317634"/>
            <a:ext cx="8053003" cy="603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469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– based on DM</a:t>
            </a:r>
          </a:p>
          <a:p>
            <a:r>
              <a:rPr lang="en-US" dirty="0" smtClean="0"/>
              <a:t>Innovations in DM</a:t>
            </a:r>
          </a:p>
          <a:p>
            <a:pPr lvl="1"/>
            <a:r>
              <a:rPr lang="en-US" dirty="0" smtClean="0"/>
              <a:t>Augmented Reality</a:t>
            </a:r>
          </a:p>
          <a:p>
            <a:pPr lvl="1"/>
            <a:r>
              <a:rPr lang="en-US" dirty="0" smtClean="0"/>
              <a:t>Virtual Reality</a:t>
            </a:r>
          </a:p>
          <a:p>
            <a:pPr lvl="1"/>
            <a:r>
              <a:rPr lang="en-US" dirty="0" smtClean="0"/>
              <a:t>Brain Machine Interfacing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21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Direct Manipulation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452" y="2865153"/>
            <a:ext cx="10515600" cy="850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direct manipulation interface allows a user to </a:t>
            </a:r>
            <a:r>
              <a:rPr lang="en-US" dirty="0" smtClean="0">
                <a:solidFill>
                  <a:srgbClr val="FF0000"/>
                </a:solidFill>
              </a:rPr>
              <a:t>directly </a:t>
            </a:r>
            <a:r>
              <a:rPr lang="en-US" dirty="0">
                <a:solidFill>
                  <a:srgbClr val="FF0000"/>
                </a:solidFill>
              </a:rPr>
              <a:t>act on a set of objects in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the </a:t>
            </a:r>
            <a:r>
              <a:rPr lang="en-IN" dirty="0">
                <a:solidFill>
                  <a:srgbClr val="FF0000"/>
                </a:solidFill>
              </a:rPr>
              <a:t>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2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DMI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interacting with DM interfaces, users </a:t>
            </a:r>
            <a:r>
              <a:rPr lang="en-US" dirty="0" smtClean="0"/>
              <a:t> feel </a:t>
            </a:r>
            <a:r>
              <a:rPr lang="en-US" dirty="0"/>
              <a:t>as if they </a:t>
            </a:r>
            <a:r>
              <a:rPr lang="en-US" dirty="0" smtClean="0"/>
              <a:t>are</a:t>
            </a:r>
          </a:p>
          <a:p>
            <a:pPr lvl="1"/>
            <a:r>
              <a:rPr lang="en-US" i="1" dirty="0" smtClean="0"/>
              <a:t>interacting </a:t>
            </a:r>
            <a:r>
              <a:rPr lang="en-US" i="1" dirty="0"/>
              <a:t>with the domain</a:t>
            </a:r>
          </a:p>
          <a:p>
            <a:pPr lvl="1"/>
            <a:r>
              <a:rPr lang="en-US" dirty="0"/>
              <a:t>rather than with the interface, </a:t>
            </a:r>
            <a:endParaRPr lang="en-US" dirty="0" smtClean="0"/>
          </a:p>
          <a:p>
            <a:r>
              <a:rPr lang="en-US" i="1" dirty="0" smtClean="0"/>
              <a:t>Focus  on </a:t>
            </a:r>
            <a:r>
              <a:rPr lang="en-US" i="1" dirty="0"/>
              <a:t>the task rather than on the technology. </a:t>
            </a:r>
          </a:p>
          <a:p>
            <a:r>
              <a:rPr lang="en-US" dirty="0" smtClean="0"/>
              <a:t> Direct </a:t>
            </a:r>
            <a:r>
              <a:rPr lang="en-US" dirty="0"/>
              <a:t>involvement with a </a:t>
            </a:r>
            <a:r>
              <a:rPr lang="en-US" dirty="0" smtClean="0"/>
              <a:t>world </a:t>
            </a:r>
            <a:r>
              <a:rPr lang="en-US" dirty="0"/>
              <a:t>of task objects rather </a:t>
            </a:r>
            <a:r>
              <a:rPr lang="en-US" dirty="0" smtClean="0"/>
              <a:t>than</a:t>
            </a:r>
            <a:r>
              <a:rPr lang="en-US" i="1" dirty="0" smtClean="0"/>
              <a:t> </a:t>
            </a:r>
            <a:r>
              <a:rPr lang="en-IN" dirty="0" smtClean="0"/>
              <a:t>communication </a:t>
            </a:r>
            <a:r>
              <a:rPr lang="en-IN" dirty="0"/>
              <a:t>with an intermediary</a:t>
            </a:r>
            <a:r>
              <a:rPr lang="en-IN" dirty="0" smtClean="0"/>
              <a:t>.</a:t>
            </a:r>
          </a:p>
          <a:p>
            <a:r>
              <a:rPr lang="en-US" dirty="0" smtClean="0"/>
              <a:t>No more Clear distinction between I/P and O/P</a:t>
            </a:r>
          </a:p>
          <a:p>
            <a:pPr lvl="1"/>
            <a:r>
              <a:rPr lang="en-US" dirty="0" smtClean="0"/>
              <a:t>Document icon as input by user but represents an output state of a file/application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7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05" y="288749"/>
            <a:ext cx="8335478" cy="62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en-US" dirty="0" smtClean="0"/>
              <a:t>WIMP Interface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13" y="4446688"/>
            <a:ext cx="6264484" cy="1730275"/>
          </a:xfrm>
          <a:prstGeom prst="rect">
            <a:avLst/>
          </a:prstGeom>
        </p:spPr>
      </p:pic>
      <p:pic>
        <p:nvPicPr>
          <p:cNvPr id="2050" name="Picture 2" descr="Menu (computing)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67" y="4446688"/>
            <a:ext cx="3003083" cy="224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786" y="1709831"/>
            <a:ext cx="3600999" cy="2530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696" y="1716815"/>
            <a:ext cx="4342567" cy="2145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9688" y="1347537"/>
            <a:ext cx="171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5106" y="1321356"/>
            <a:ext cx="171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028" y="5311825"/>
            <a:ext cx="171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8370" y="4077356"/>
            <a:ext cx="171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Pointing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3687" y="1391769"/>
            <a:ext cx="3818121" cy="4351338"/>
          </a:xfrm>
        </p:spPr>
        <p:txBody>
          <a:bodyPr/>
          <a:lstStyle/>
          <a:p>
            <a:r>
              <a:rPr lang="en-US" dirty="0" smtClean="0"/>
              <a:t>Mouse = Indirect pointing</a:t>
            </a:r>
          </a:p>
          <a:p>
            <a:r>
              <a:rPr lang="en-US" dirty="0" smtClean="0"/>
              <a:t>Stylus/finger = direct pointing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1" y="1511166"/>
            <a:ext cx="3374720" cy="3952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97" y="1511166"/>
            <a:ext cx="3420427" cy="4706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25" y="3726481"/>
            <a:ext cx="4387240" cy="23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96" y="396690"/>
            <a:ext cx="8340291" cy="53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72" y="523524"/>
            <a:ext cx="8650855" cy="56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emplate" id="{6D72B153-80B8-40B9-BA5B-5AAD9B5693A4}" vid="{96370C46-EDB2-47D4-ADDD-F02FA8390B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322</Words>
  <Application>Microsoft Office PowerPoint</Application>
  <PresentationFormat>Widescreen</PresentationFormat>
  <Paragraphs>66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TimesNewRomanPS-ItalicMT;TimesN</vt:lpstr>
      <vt:lpstr>Tw Cen MT</vt:lpstr>
      <vt:lpstr>Office Theme</vt:lpstr>
      <vt:lpstr>PowerPoint Presentation</vt:lpstr>
      <vt:lpstr>Moving File: CLI Vs Dragging</vt:lpstr>
      <vt:lpstr>Direct Manipulation Interfaces</vt:lpstr>
      <vt:lpstr>Pros of DMI</vt:lpstr>
      <vt:lpstr>PowerPoint Presentation</vt:lpstr>
      <vt:lpstr>WIMP Interface</vt:lpstr>
      <vt:lpstr>Pointing Devices</vt:lpstr>
      <vt:lpstr>PowerPoint Presentation</vt:lpstr>
      <vt:lpstr>PowerPoint Presentation</vt:lpstr>
      <vt:lpstr>More Disadvantages: DM not always good</vt:lpstr>
      <vt:lpstr>WYSIWYG – Word Processor</vt:lpstr>
      <vt:lpstr>Ben Shneiderman’s Principles for DM</vt:lpstr>
      <vt:lpstr>Does Word processor satisfy Shneiderman’s criteria?</vt:lpstr>
      <vt:lpstr>Shneiderman’s 8 Golden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Kalyan Subbu</cp:lastModifiedBy>
  <cp:revision>24</cp:revision>
  <dcterms:created xsi:type="dcterms:W3CDTF">2020-09-22T06:14:55Z</dcterms:created>
  <dcterms:modified xsi:type="dcterms:W3CDTF">2020-11-04T04:29:03Z</dcterms:modified>
</cp:coreProperties>
</file>