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80" r:id="rId4"/>
    <p:sldId id="289" r:id="rId5"/>
    <p:sldId id="290" r:id="rId6"/>
    <p:sldId id="293" r:id="rId7"/>
    <p:sldId id="265" r:id="rId8"/>
    <p:sldId id="285" r:id="rId9"/>
    <p:sldId id="286" r:id="rId10"/>
    <p:sldId id="274" r:id="rId11"/>
    <p:sldId id="298" r:id="rId12"/>
    <p:sldId id="287" r:id="rId13"/>
    <p:sldId id="296" r:id="rId14"/>
    <p:sldId id="29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60"/>
  </p:normalViewPr>
  <p:slideViewPr>
    <p:cSldViewPr snapToGrid="0">
      <p:cViewPr varScale="1">
        <p:scale>
          <a:sx n="75" d="100"/>
          <a:sy n="75" d="100"/>
        </p:scale>
        <p:origin x="2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5EED5-77E1-4AF7-B3EB-C3E707310AE3}"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9184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EED5-77E1-4AF7-B3EB-C3E707310AE3}" type="datetimeFigureOut">
              <a:rPr lang="en-IN" smtClean="0"/>
              <a:t>13-04-2021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26882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EED5-77E1-4AF7-B3EB-C3E707310AE3}" type="datetimeFigureOut">
              <a:rPr lang="en-IN" smtClean="0"/>
              <a:t>13-04-2021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5545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5EED5-77E1-4AF7-B3EB-C3E707310AE3}"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48296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25EED5-77E1-4AF7-B3EB-C3E707310AE3}"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85067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25EED5-77E1-4AF7-B3EB-C3E707310AE3}" type="datetimeFigureOut">
              <a:rPr lang="en-IN" smtClean="0"/>
              <a:t>13-04-2021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6231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625EED5-77E1-4AF7-B3EB-C3E707310AE3}" type="datetimeFigureOut">
              <a:rPr lang="en-IN" smtClean="0"/>
              <a:t>13-04-2021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176087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625EED5-77E1-4AF7-B3EB-C3E707310AE3}" type="datetimeFigureOut">
              <a:rPr lang="en-IN" smtClean="0"/>
              <a:t>13-04-2021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0450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25EED5-77E1-4AF7-B3EB-C3E707310AE3}"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46383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625EED5-77E1-4AF7-B3EB-C3E707310AE3}" type="datetimeFigureOut">
              <a:rPr lang="en-IN" smtClean="0"/>
              <a:t>13-04-2021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54299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625EED5-77E1-4AF7-B3EB-C3E707310AE3}" type="datetimeFigureOut">
              <a:rPr lang="en-IN" smtClean="0"/>
              <a:t>13-04-2021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26191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625EED5-77E1-4AF7-B3EB-C3E707310AE3}" type="datetimeFigureOut">
              <a:rPr lang="en-IN" smtClean="0"/>
              <a:t>13-04-2021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8EF9A26-6EC8-4634-B9E5-66463BD9CA01}" type="slidenum">
              <a:rPr lang="en-IN" smtClean="0"/>
              <a:t>‹#›</a:t>
            </a:fld>
            <a:endParaRPr lang="en-IN"/>
          </a:p>
        </p:txBody>
      </p:sp>
    </p:spTree>
    <p:extLst>
      <p:ext uri="{BB962C8B-B14F-4D97-AF65-F5344CB8AC3E}">
        <p14:creationId xmlns:p14="http://schemas.microsoft.com/office/powerpoint/2010/main" val="171899909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shishCJha/Implementation-of-regression-techniques-on-time-series-data-to-generate-future-predi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0"/>
              </a:schemeClr>
            </a:gs>
            <a:gs pos="0">
              <a:srgbClr val="D2C5A9"/>
            </a:gs>
            <a:gs pos="93000">
              <a:schemeClr val="accent4">
                <a:lumMod val="60000"/>
                <a:lumOff val="40000"/>
              </a:schemeClr>
            </a:gs>
            <a:gs pos="100000">
              <a:schemeClr val="accent1">
                <a:lumMod val="45000"/>
                <a:lumOff val="55000"/>
              </a:schemeClr>
            </a:gs>
            <a:gs pos="86000">
              <a:schemeClr val="accent4">
                <a:lumMod val="7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298449"/>
            <a:ext cx="8369300" cy="2839598"/>
          </a:xfrm>
        </p:spPr>
        <p:txBody>
          <a:bodyPr/>
          <a:lstStyle/>
          <a:p>
            <a:r>
              <a:rPr lang="en-US" b="1" dirty="0"/>
              <a:t>Data Analysis &amp; </a:t>
            </a:r>
            <a:r>
              <a:rPr lang="en-US" b="1" dirty="0" smtClean="0"/>
              <a:t>Modeling</a:t>
            </a:r>
            <a:r>
              <a:rPr lang="en-US" dirty="0" smtClean="0"/>
              <a:t/>
            </a:r>
            <a:br>
              <a:rPr lang="en-US" dirty="0" smtClean="0"/>
            </a:br>
            <a:endParaRPr lang="en-IN" dirty="0"/>
          </a:p>
        </p:txBody>
      </p:sp>
      <p:sp>
        <p:nvSpPr>
          <p:cNvPr id="3" name="Subtitle 2"/>
          <p:cNvSpPr>
            <a:spLocks noGrp="1"/>
          </p:cNvSpPr>
          <p:nvPr>
            <p:ph type="subTitle" idx="1"/>
          </p:nvPr>
        </p:nvSpPr>
        <p:spPr>
          <a:xfrm>
            <a:off x="2332603" y="4670246"/>
            <a:ext cx="7361694" cy="914400"/>
          </a:xfrm>
          <a:scene3d>
            <a:camera prst="orthographicFront"/>
            <a:lightRig rig="threePt" dir="t"/>
          </a:scene3d>
          <a:sp3d>
            <a:bevelB w="139700" h="139700" prst="divot"/>
          </a:sp3d>
        </p:spPr>
        <p:txBody>
          <a:bodyPr/>
          <a:lstStyle/>
          <a:p>
            <a:endParaRPr lang="en-US" dirty="0"/>
          </a:p>
          <a:p>
            <a:pPr algn="r"/>
            <a:r>
              <a:rPr lang="en-US" dirty="0" smtClean="0"/>
              <a:t>- </a:t>
            </a:r>
            <a:r>
              <a:rPr lang="en-US" b="1" dirty="0" err="1" smtClean="0">
                <a:solidFill>
                  <a:srgbClr val="FFC000"/>
                </a:solidFill>
              </a:rPr>
              <a:t>NikhilJadhav</a:t>
            </a:r>
            <a:endParaRPr lang="en-IN" b="1" dirty="0">
              <a:solidFill>
                <a:srgbClr val="FFC000"/>
              </a:solidFill>
            </a:endParaRPr>
          </a:p>
        </p:txBody>
      </p:sp>
    </p:spTree>
    <p:extLst>
      <p:ext uri="{BB962C8B-B14F-4D97-AF65-F5344CB8AC3E}">
        <p14:creationId xmlns:p14="http://schemas.microsoft.com/office/powerpoint/2010/main" val="201835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6000">
              <a:schemeClr val="accent4">
                <a:lumMod val="75000"/>
              </a:schemeClr>
            </a:gs>
            <a:gs pos="86000">
              <a:schemeClr val="accent4">
                <a:lumMod val="75000"/>
              </a:schemeClr>
            </a:gs>
            <a:gs pos="100000">
              <a:srgbClr val="859CD7"/>
            </a:gs>
          </a:gsLst>
          <a:path path="rect">
            <a:fillToRect l="100000" t="100000"/>
          </a:path>
          <a:tileRect r="-100000" b="-100000"/>
        </a:gradFill>
        <a:effectLst/>
      </p:bgPr>
    </p:bg>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2276229" y="0"/>
            <a:ext cx="7315200" cy="5120640"/>
          </a:xfrm>
          <a:ln>
            <a:solidFill>
              <a:srgbClr val="4472C4"/>
            </a:solidFill>
          </a:ln>
        </p:spPr>
        <p:txBody>
          <a:bodyPr>
            <a:normAutofit/>
          </a:bodyPr>
          <a:lstStyle/>
          <a:p>
            <a:endParaRPr lang="en-US" sz="2000" dirty="0"/>
          </a:p>
          <a:p>
            <a:endParaRPr lang="en-US" sz="2000" dirty="0"/>
          </a:p>
          <a:p>
            <a:endParaRPr lang="en-US" sz="2000" dirty="0"/>
          </a:p>
          <a:p>
            <a:r>
              <a:rPr lang="en-US" b="1" dirty="0">
                <a:solidFill>
                  <a:srgbClr val="FFC000"/>
                </a:solidFill>
              </a:rPr>
              <a:t>Modeling</a:t>
            </a:r>
            <a:endParaRPr lang="en-US" dirty="0">
              <a:solidFill>
                <a:srgbClr val="FFC000"/>
              </a:solidFill>
            </a:endParaRPr>
          </a:p>
          <a:p>
            <a:r>
              <a:rPr lang="en-US" sz="2000" b="1" dirty="0">
                <a:solidFill>
                  <a:srgbClr val="FFC000"/>
                </a:solidFill>
              </a:rPr>
              <a:t>Time Series Analysis</a:t>
            </a:r>
          </a:p>
          <a:p>
            <a:r>
              <a:rPr lang="en-US" b="1" dirty="0">
                <a:solidFill>
                  <a:srgbClr val="FFC000"/>
                </a:solidFill>
              </a:rPr>
              <a:t>Regression Analysis</a:t>
            </a:r>
            <a:endParaRPr lang="en-US" sz="2000" dirty="0">
              <a:solidFill>
                <a:srgbClr val="FFC000"/>
              </a:solidFill>
            </a:endParaRPr>
          </a:p>
          <a:p>
            <a:endParaRPr lang="en-US" dirty="0"/>
          </a:p>
          <a:p>
            <a:endParaRPr lang="en-US" sz="2000" dirty="0"/>
          </a:p>
          <a:p>
            <a:endParaRPr lang="en-US" dirty="0"/>
          </a:p>
          <a:p>
            <a:endParaRPr lang="en-US" sz="2000" dirty="0"/>
          </a:p>
          <a:p>
            <a:endParaRPr lang="en-US" sz="2000" dirty="0"/>
          </a:p>
          <a:p>
            <a:endParaRPr lang="en-US" dirty="0"/>
          </a:p>
        </p:txBody>
      </p:sp>
    </p:spTree>
    <p:extLst>
      <p:ext uri="{BB962C8B-B14F-4D97-AF65-F5344CB8AC3E}">
        <p14:creationId xmlns:p14="http://schemas.microsoft.com/office/powerpoint/2010/main" val="140809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5000">
              <a:schemeClr val="accent4">
                <a:lumMod val="75000"/>
              </a:schemeClr>
            </a:gs>
            <a:gs pos="96000">
              <a:schemeClr val="accent1">
                <a:lumMod val="75000"/>
              </a:schemeClr>
            </a:gs>
            <a:gs pos="99000">
              <a:schemeClr val="accent4">
                <a:lumMod val="75000"/>
              </a:schemeClr>
            </a:gs>
            <a:gs pos="0">
              <a:schemeClr val="accent6">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Google Shape;57;p8">
            <a:extLst>
              <a:ext uri="{FF2B5EF4-FFF2-40B4-BE49-F238E27FC236}">
                <a16:creationId xmlns="" xmlns:a16="http://schemas.microsoft.com/office/drawing/2014/main" id="{028F889D-6408-413C-B67F-25CC12AE95B8}"/>
              </a:ext>
            </a:extLst>
          </p:cNvPr>
          <p:cNvSpPr/>
          <p:nvPr/>
        </p:nvSpPr>
        <p:spPr>
          <a:xfrm>
            <a:off x="700754" y="1189063"/>
            <a:ext cx="1392627" cy="826379"/>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Data Extraction </a:t>
            </a:r>
            <a:endParaRPr dirty="0"/>
          </a:p>
        </p:txBody>
      </p:sp>
      <p:sp>
        <p:nvSpPr>
          <p:cNvPr id="5" name="Google Shape;58;p8">
            <a:extLst>
              <a:ext uri="{FF2B5EF4-FFF2-40B4-BE49-F238E27FC236}">
                <a16:creationId xmlns="" xmlns:a16="http://schemas.microsoft.com/office/drawing/2014/main" id="{233A8373-DBA2-4ADC-B6C3-FABF6D8D9D59}"/>
              </a:ext>
            </a:extLst>
          </p:cNvPr>
          <p:cNvSpPr/>
          <p:nvPr/>
        </p:nvSpPr>
        <p:spPr>
          <a:xfrm>
            <a:off x="2452658" y="1189064"/>
            <a:ext cx="1450904" cy="819392"/>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 Data Preparation</a:t>
            </a:r>
            <a:endParaRPr lang="en-US" dirty="0"/>
          </a:p>
        </p:txBody>
      </p:sp>
      <p:sp>
        <p:nvSpPr>
          <p:cNvPr id="6" name="Google Shape;59;p8">
            <a:extLst>
              <a:ext uri="{FF2B5EF4-FFF2-40B4-BE49-F238E27FC236}">
                <a16:creationId xmlns="" xmlns:a16="http://schemas.microsoft.com/office/drawing/2014/main" id="{FBC12611-50D7-4A5C-8DB5-B9943616BBBA}"/>
              </a:ext>
            </a:extLst>
          </p:cNvPr>
          <p:cNvSpPr/>
          <p:nvPr/>
        </p:nvSpPr>
        <p:spPr>
          <a:xfrm>
            <a:off x="4204563" y="1189062"/>
            <a:ext cx="1704248" cy="826379"/>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Exploratory Data Analysis</a:t>
            </a:r>
            <a:endParaRPr dirty="0"/>
          </a:p>
        </p:txBody>
      </p:sp>
      <p:sp>
        <p:nvSpPr>
          <p:cNvPr id="7" name="Google Shape;60;p8">
            <a:extLst>
              <a:ext uri="{FF2B5EF4-FFF2-40B4-BE49-F238E27FC236}">
                <a16:creationId xmlns="" xmlns:a16="http://schemas.microsoft.com/office/drawing/2014/main" id="{4DDEEDD9-9F6B-47B9-AE76-A35ECB4FC361}"/>
              </a:ext>
            </a:extLst>
          </p:cNvPr>
          <p:cNvSpPr/>
          <p:nvPr/>
        </p:nvSpPr>
        <p:spPr>
          <a:xfrm>
            <a:off x="6307406" y="1189062"/>
            <a:ext cx="1704248" cy="826379"/>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Data Modelling</a:t>
            </a:r>
            <a:endParaRPr lang="en-US" dirty="0"/>
          </a:p>
        </p:txBody>
      </p:sp>
      <p:sp>
        <p:nvSpPr>
          <p:cNvPr id="8" name="Google Shape;61;p8">
            <a:extLst>
              <a:ext uri="{FF2B5EF4-FFF2-40B4-BE49-F238E27FC236}">
                <a16:creationId xmlns="" xmlns:a16="http://schemas.microsoft.com/office/drawing/2014/main" id="{80197B5C-C660-49DD-B8C7-FD0AD2F69946}"/>
              </a:ext>
            </a:extLst>
          </p:cNvPr>
          <p:cNvSpPr/>
          <p:nvPr/>
        </p:nvSpPr>
        <p:spPr>
          <a:xfrm>
            <a:off x="8369701" y="1189062"/>
            <a:ext cx="2249331" cy="826379"/>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Model Evaluation and Tuning</a:t>
            </a:r>
            <a:endParaRPr dirty="0"/>
          </a:p>
        </p:txBody>
      </p:sp>
      <p:sp>
        <p:nvSpPr>
          <p:cNvPr id="9" name="Google Shape;62;p8">
            <a:extLst>
              <a:ext uri="{FF2B5EF4-FFF2-40B4-BE49-F238E27FC236}">
                <a16:creationId xmlns="" xmlns:a16="http://schemas.microsoft.com/office/drawing/2014/main" id="{1017ABC1-1A19-4957-B3A9-AEEDD40DC8D3}"/>
              </a:ext>
            </a:extLst>
          </p:cNvPr>
          <p:cNvSpPr/>
          <p:nvPr/>
        </p:nvSpPr>
        <p:spPr>
          <a:xfrm>
            <a:off x="818201" y="2363523"/>
            <a:ext cx="1163692" cy="1404675"/>
          </a:xfrm>
          <a:prstGeom prst="flowChartMagneticDisk">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FFFFFF"/>
                </a:solidFill>
                <a:latin typeface="Calibri"/>
                <a:ea typeface="Calibri"/>
                <a:cs typeface="Calibri"/>
                <a:sym typeface="Calibri"/>
              </a:rPr>
              <a:t>Log Data</a:t>
            </a:r>
            <a:endParaRPr dirty="0"/>
          </a:p>
        </p:txBody>
      </p:sp>
      <p:sp>
        <p:nvSpPr>
          <p:cNvPr id="10" name="Google Shape;63;p8">
            <a:extLst>
              <a:ext uri="{FF2B5EF4-FFF2-40B4-BE49-F238E27FC236}">
                <a16:creationId xmlns="" xmlns:a16="http://schemas.microsoft.com/office/drawing/2014/main" id="{5E40DD51-045C-4AEE-8155-8535C6A51A25}"/>
              </a:ext>
            </a:extLst>
          </p:cNvPr>
          <p:cNvSpPr/>
          <p:nvPr/>
        </p:nvSpPr>
        <p:spPr>
          <a:xfrm>
            <a:off x="1346706" y="1692401"/>
            <a:ext cx="49807" cy="1101675"/>
          </a:xfrm>
          <a:prstGeom prst="up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Google Shape;64;p8">
            <a:extLst>
              <a:ext uri="{FF2B5EF4-FFF2-40B4-BE49-F238E27FC236}">
                <a16:creationId xmlns="" xmlns:a16="http://schemas.microsoft.com/office/drawing/2014/main" id="{AF386023-635F-4F09-BE32-DFE1EEA00767}"/>
              </a:ext>
            </a:extLst>
          </p:cNvPr>
          <p:cNvSpPr/>
          <p:nvPr/>
        </p:nvSpPr>
        <p:spPr>
          <a:xfrm>
            <a:off x="1975881" y="1407177"/>
            <a:ext cx="520679" cy="165473"/>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65;p8">
            <a:extLst>
              <a:ext uri="{FF2B5EF4-FFF2-40B4-BE49-F238E27FC236}">
                <a16:creationId xmlns="" xmlns:a16="http://schemas.microsoft.com/office/drawing/2014/main" id="{160B8937-A7B3-4D6B-BC3D-46536B703CD2}"/>
              </a:ext>
            </a:extLst>
          </p:cNvPr>
          <p:cNvSpPr/>
          <p:nvPr/>
        </p:nvSpPr>
        <p:spPr>
          <a:xfrm>
            <a:off x="3730580" y="1425353"/>
            <a:ext cx="520679" cy="165473"/>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66;p8">
            <a:extLst>
              <a:ext uri="{FF2B5EF4-FFF2-40B4-BE49-F238E27FC236}">
                <a16:creationId xmlns="" xmlns:a16="http://schemas.microsoft.com/office/drawing/2014/main" id="{D6DD8A8B-3484-4D81-9867-836DF6661736}"/>
              </a:ext>
            </a:extLst>
          </p:cNvPr>
          <p:cNvSpPr/>
          <p:nvPr/>
        </p:nvSpPr>
        <p:spPr>
          <a:xfrm>
            <a:off x="5802663" y="1400186"/>
            <a:ext cx="520679" cy="165473"/>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67;p8">
            <a:extLst>
              <a:ext uri="{FF2B5EF4-FFF2-40B4-BE49-F238E27FC236}">
                <a16:creationId xmlns="" xmlns:a16="http://schemas.microsoft.com/office/drawing/2014/main" id="{E96CE93B-E8C1-46BD-BA98-9EA91CC5B432}"/>
              </a:ext>
            </a:extLst>
          </p:cNvPr>
          <p:cNvSpPr/>
          <p:nvPr/>
        </p:nvSpPr>
        <p:spPr>
          <a:xfrm>
            <a:off x="7883135" y="1425353"/>
            <a:ext cx="520679" cy="165473"/>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15" name="Google Shape;68;p8">
            <a:extLst>
              <a:ext uri="{FF2B5EF4-FFF2-40B4-BE49-F238E27FC236}">
                <a16:creationId xmlns="" xmlns:a16="http://schemas.microsoft.com/office/drawing/2014/main" id="{8CD49567-FE6F-4398-8D85-C2E805669CBE}"/>
              </a:ext>
            </a:extLst>
          </p:cNvPr>
          <p:cNvCxnSpPr>
            <a:cxnSpLocks/>
            <a:endCxn id="39" idx="1"/>
          </p:cNvCxnSpPr>
          <p:nvPr/>
        </p:nvCxnSpPr>
        <p:spPr>
          <a:xfrm>
            <a:off x="2512777" y="1688208"/>
            <a:ext cx="22003" cy="3168829"/>
          </a:xfrm>
          <a:prstGeom prst="straightConnector1">
            <a:avLst/>
          </a:prstGeom>
          <a:noFill/>
          <a:ln w="19050" cap="flat" cmpd="sng">
            <a:solidFill>
              <a:srgbClr val="FFC000"/>
            </a:solidFill>
            <a:prstDash val="solid"/>
            <a:miter lim="800000"/>
            <a:headEnd type="none" w="sm" len="sm"/>
            <a:tailEnd type="none" w="sm" len="sm"/>
          </a:ln>
        </p:spPr>
      </p:cxnSp>
      <p:sp>
        <p:nvSpPr>
          <p:cNvPr id="19" name="Google Shape;72;p8">
            <a:extLst>
              <a:ext uri="{FF2B5EF4-FFF2-40B4-BE49-F238E27FC236}">
                <a16:creationId xmlns="" xmlns:a16="http://schemas.microsoft.com/office/drawing/2014/main" id="{54E7A910-50C1-4D19-8735-0D00010721EC}"/>
              </a:ext>
            </a:extLst>
          </p:cNvPr>
          <p:cNvSpPr/>
          <p:nvPr/>
        </p:nvSpPr>
        <p:spPr>
          <a:xfrm>
            <a:off x="2512777" y="2615191"/>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73;p8">
            <a:extLst>
              <a:ext uri="{FF2B5EF4-FFF2-40B4-BE49-F238E27FC236}">
                <a16:creationId xmlns="" xmlns:a16="http://schemas.microsoft.com/office/drawing/2014/main" id="{06CAF26A-C02C-4E52-8BA2-D615E4C72E25}"/>
              </a:ext>
            </a:extLst>
          </p:cNvPr>
          <p:cNvSpPr/>
          <p:nvPr/>
        </p:nvSpPr>
        <p:spPr>
          <a:xfrm>
            <a:off x="2507181" y="3343145"/>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74;p8">
            <a:extLst>
              <a:ext uri="{FF2B5EF4-FFF2-40B4-BE49-F238E27FC236}">
                <a16:creationId xmlns="" xmlns:a16="http://schemas.microsoft.com/office/drawing/2014/main" id="{0FE4B890-725F-451C-B96D-76809D0D22CD}"/>
              </a:ext>
            </a:extLst>
          </p:cNvPr>
          <p:cNvSpPr/>
          <p:nvPr/>
        </p:nvSpPr>
        <p:spPr>
          <a:xfrm>
            <a:off x="2507181" y="4095324"/>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76;p8">
            <a:extLst>
              <a:ext uri="{FF2B5EF4-FFF2-40B4-BE49-F238E27FC236}">
                <a16:creationId xmlns="" xmlns:a16="http://schemas.microsoft.com/office/drawing/2014/main" id="{0895238B-4A00-4AB7-8083-0C004FF83CC5}"/>
              </a:ext>
            </a:extLst>
          </p:cNvPr>
          <p:cNvSpPr/>
          <p:nvPr/>
        </p:nvSpPr>
        <p:spPr>
          <a:xfrm>
            <a:off x="2716550" y="2381698"/>
            <a:ext cx="1401802" cy="826379"/>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Select Data</a:t>
            </a:r>
            <a:endParaRPr dirty="0"/>
          </a:p>
        </p:txBody>
      </p:sp>
      <p:sp>
        <p:nvSpPr>
          <p:cNvPr id="23" name="Google Shape;77;p8">
            <a:extLst>
              <a:ext uri="{FF2B5EF4-FFF2-40B4-BE49-F238E27FC236}">
                <a16:creationId xmlns="" xmlns:a16="http://schemas.microsoft.com/office/drawing/2014/main" id="{98CF67A5-FEE5-4A0C-9045-301166FC4C53}"/>
              </a:ext>
            </a:extLst>
          </p:cNvPr>
          <p:cNvSpPr/>
          <p:nvPr/>
        </p:nvSpPr>
        <p:spPr>
          <a:xfrm>
            <a:off x="2722153" y="3121327"/>
            <a:ext cx="1401802" cy="826379"/>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Clean Data</a:t>
            </a:r>
            <a:endParaRPr dirty="0"/>
          </a:p>
        </p:txBody>
      </p:sp>
      <p:sp>
        <p:nvSpPr>
          <p:cNvPr id="24" name="Google Shape;78;p8">
            <a:extLst>
              <a:ext uri="{FF2B5EF4-FFF2-40B4-BE49-F238E27FC236}">
                <a16:creationId xmlns="" xmlns:a16="http://schemas.microsoft.com/office/drawing/2014/main" id="{1FBC698E-6B2C-4096-954C-1E518605F5C8}"/>
              </a:ext>
            </a:extLst>
          </p:cNvPr>
          <p:cNvSpPr/>
          <p:nvPr/>
        </p:nvSpPr>
        <p:spPr>
          <a:xfrm>
            <a:off x="2719349" y="3860957"/>
            <a:ext cx="1704248" cy="1016666"/>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0" i="0" u="none" strike="noStrike" cap="none" dirty="0">
                <a:solidFill>
                  <a:srgbClr val="000000"/>
                </a:solidFill>
                <a:latin typeface="Calibri"/>
                <a:ea typeface="Calibri"/>
                <a:cs typeface="Calibri"/>
                <a:sym typeface="Calibri"/>
              </a:rPr>
              <a:t>Checking for missing value (can be treated with Data Imputation)</a:t>
            </a:r>
            <a:endParaRPr lang="en-US" dirty="0"/>
          </a:p>
        </p:txBody>
      </p:sp>
      <p:sp>
        <p:nvSpPr>
          <p:cNvPr id="25" name="Google Shape;79;p8">
            <a:extLst>
              <a:ext uri="{FF2B5EF4-FFF2-40B4-BE49-F238E27FC236}">
                <a16:creationId xmlns="" xmlns:a16="http://schemas.microsoft.com/office/drawing/2014/main" id="{7AFF424B-1D2C-41B8-9D0B-41C4E0E29825}"/>
              </a:ext>
            </a:extLst>
          </p:cNvPr>
          <p:cNvSpPr/>
          <p:nvPr/>
        </p:nvSpPr>
        <p:spPr>
          <a:xfrm>
            <a:off x="2540376" y="2633367"/>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80;p8">
            <a:extLst>
              <a:ext uri="{FF2B5EF4-FFF2-40B4-BE49-F238E27FC236}">
                <a16:creationId xmlns="" xmlns:a16="http://schemas.microsoft.com/office/drawing/2014/main" id="{E94B92D6-89B7-415F-BC50-F167F959AD58}"/>
              </a:ext>
            </a:extLst>
          </p:cNvPr>
          <p:cNvSpPr/>
          <p:nvPr/>
        </p:nvSpPr>
        <p:spPr>
          <a:xfrm>
            <a:off x="2534780" y="3361321"/>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28" name="Google Shape;82;p8">
            <a:extLst>
              <a:ext uri="{FF2B5EF4-FFF2-40B4-BE49-F238E27FC236}">
                <a16:creationId xmlns="" xmlns:a16="http://schemas.microsoft.com/office/drawing/2014/main" id="{C124EA96-E010-4F51-83B0-B9C869A0CF38}"/>
              </a:ext>
            </a:extLst>
          </p:cNvPr>
          <p:cNvCxnSpPr>
            <a:cxnSpLocks/>
            <a:endCxn id="32" idx="1"/>
          </p:cNvCxnSpPr>
          <p:nvPr/>
        </p:nvCxnSpPr>
        <p:spPr>
          <a:xfrm flipH="1">
            <a:off x="6342352" y="1672666"/>
            <a:ext cx="5700" cy="1692528"/>
          </a:xfrm>
          <a:prstGeom prst="straightConnector1">
            <a:avLst/>
          </a:prstGeom>
          <a:noFill/>
          <a:ln w="19050" cap="flat" cmpd="sng">
            <a:solidFill>
              <a:srgbClr val="FFC000"/>
            </a:solidFill>
            <a:prstDash val="solid"/>
            <a:miter lim="800000"/>
            <a:headEnd type="none" w="sm" len="sm"/>
            <a:tailEnd type="none" w="sm" len="sm"/>
          </a:ln>
        </p:spPr>
      </p:cxnSp>
      <p:sp>
        <p:nvSpPr>
          <p:cNvPr id="29" name="Google Shape;84;p8">
            <a:extLst>
              <a:ext uri="{FF2B5EF4-FFF2-40B4-BE49-F238E27FC236}">
                <a16:creationId xmlns="" xmlns:a16="http://schemas.microsoft.com/office/drawing/2014/main" id="{E3CFBD72-2BF5-4426-96C3-85161BCFFB5F}"/>
              </a:ext>
            </a:extLst>
          </p:cNvPr>
          <p:cNvSpPr/>
          <p:nvPr/>
        </p:nvSpPr>
        <p:spPr>
          <a:xfrm>
            <a:off x="6524122" y="2348142"/>
            <a:ext cx="1401802" cy="826379"/>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Time Series</a:t>
            </a:r>
            <a:endParaRPr dirty="0"/>
          </a:p>
        </p:txBody>
      </p:sp>
      <p:sp>
        <p:nvSpPr>
          <p:cNvPr id="30" name="Google Shape;85;p8">
            <a:extLst>
              <a:ext uri="{FF2B5EF4-FFF2-40B4-BE49-F238E27FC236}">
                <a16:creationId xmlns="" xmlns:a16="http://schemas.microsoft.com/office/drawing/2014/main" id="{2BC015F7-B284-4473-87CB-0CD2C970893F}"/>
              </a:ext>
            </a:extLst>
          </p:cNvPr>
          <p:cNvSpPr/>
          <p:nvPr/>
        </p:nvSpPr>
        <p:spPr>
          <a:xfrm>
            <a:off x="6529725" y="3087771"/>
            <a:ext cx="1401802" cy="826379"/>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Regression</a:t>
            </a:r>
            <a:endParaRPr lang="en-US" sz="1200" dirty="0"/>
          </a:p>
        </p:txBody>
      </p:sp>
      <p:sp>
        <p:nvSpPr>
          <p:cNvPr id="31" name="Google Shape;86;p8">
            <a:extLst>
              <a:ext uri="{FF2B5EF4-FFF2-40B4-BE49-F238E27FC236}">
                <a16:creationId xmlns="" xmlns:a16="http://schemas.microsoft.com/office/drawing/2014/main" id="{42CFC9BF-7673-4CD0-9E16-F5D0D16D9B24}"/>
              </a:ext>
            </a:extLst>
          </p:cNvPr>
          <p:cNvSpPr/>
          <p:nvPr/>
        </p:nvSpPr>
        <p:spPr>
          <a:xfrm>
            <a:off x="6347948" y="2599811"/>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83;p8">
            <a:extLst>
              <a:ext uri="{FF2B5EF4-FFF2-40B4-BE49-F238E27FC236}">
                <a16:creationId xmlns="" xmlns:a16="http://schemas.microsoft.com/office/drawing/2014/main" id="{C016148C-0D9B-4EF6-B39F-6C83868037D3}"/>
              </a:ext>
            </a:extLst>
          </p:cNvPr>
          <p:cNvSpPr/>
          <p:nvPr/>
        </p:nvSpPr>
        <p:spPr>
          <a:xfrm>
            <a:off x="6342352" y="3327765"/>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89;p8">
            <a:extLst>
              <a:ext uri="{FF2B5EF4-FFF2-40B4-BE49-F238E27FC236}">
                <a16:creationId xmlns="" xmlns:a16="http://schemas.microsoft.com/office/drawing/2014/main" id="{3B917974-CBD7-4B0C-9B9B-A00ED9BD109D}"/>
              </a:ext>
            </a:extLst>
          </p:cNvPr>
          <p:cNvSpPr/>
          <p:nvPr/>
        </p:nvSpPr>
        <p:spPr>
          <a:xfrm>
            <a:off x="2525363" y="4819608"/>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 name="Google Shape;91;p8">
            <a:extLst>
              <a:ext uri="{FF2B5EF4-FFF2-40B4-BE49-F238E27FC236}">
                <a16:creationId xmlns="" xmlns:a16="http://schemas.microsoft.com/office/drawing/2014/main" id="{D27D327A-1A6D-43F1-90C9-270D688A01D8}"/>
              </a:ext>
            </a:extLst>
          </p:cNvPr>
          <p:cNvSpPr/>
          <p:nvPr/>
        </p:nvSpPr>
        <p:spPr>
          <a:xfrm>
            <a:off x="2720747" y="4687335"/>
            <a:ext cx="1401802" cy="706074"/>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Changing the time format in '%Y-%m-%d'</a:t>
            </a:r>
            <a:endParaRPr lang="en-US" dirty="0"/>
          </a:p>
        </p:txBody>
      </p:sp>
      <p:sp>
        <p:nvSpPr>
          <p:cNvPr id="39" name="Google Shape;94;p8">
            <a:extLst>
              <a:ext uri="{FF2B5EF4-FFF2-40B4-BE49-F238E27FC236}">
                <a16:creationId xmlns="" xmlns:a16="http://schemas.microsoft.com/office/drawing/2014/main" id="{0FB3F820-910D-472D-BCBB-B993F4ACB486}"/>
              </a:ext>
            </a:extLst>
          </p:cNvPr>
          <p:cNvSpPr/>
          <p:nvPr/>
        </p:nvSpPr>
        <p:spPr>
          <a:xfrm>
            <a:off x="2534780" y="4819608"/>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41" name="Google Shape;97;p8">
            <a:extLst>
              <a:ext uri="{FF2B5EF4-FFF2-40B4-BE49-F238E27FC236}">
                <a16:creationId xmlns="" xmlns:a16="http://schemas.microsoft.com/office/drawing/2014/main" id="{B023386A-B504-43B4-AFEB-895D4ABC5B49}"/>
              </a:ext>
            </a:extLst>
          </p:cNvPr>
          <p:cNvCxnSpPr>
            <a:endCxn id="45" idx="1"/>
          </p:cNvCxnSpPr>
          <p:nvPr/>
        </p:nvCxnSpPr>
        <p:spPr>
          <a:xfrm flipH="1">
            <a:off x="8399055" y="1699231"/>
            <a:ext cx="5700" cy="1692528"/>
          </a:xfrm>
          <a:prstGeom prst="straightConnector1">
            <a:avLst/>
          </a:prstGeom>
          <a:noFill/>
          <a:ln w="19050" cap="flat" cmpd="sng">
            <a:solidFill>
              <a:srgbClr val="FFC000"/>
            </a:solidFill>
            <a:prstDash val="solid"/>
            <a:miter lim="800000"/>
            <a:headEnd type="none" w="sm" len="sm"/>
            <a:tailEnd type="none" w="sm" len="sm"/>
          </a:ln>
        </p:spPr>
      </p:cxnSp>
      <p:sp>
        <p:nvSpPr>
          <p:cNvPr id="42" name="Google Shape;99;p8">
            <a:extLst>
              <a:ext uri="{FF2B5EF4-FFF2-40B4-BE49-F238E27FC236}">
                <a16:creationId xmlns="" xmlns:a16="http://schemas.microsoft.com/office/drawing/2014/main" id="{2A37A018-8FA4-4F22-A67C-6B85C7B852DC}"/>
              </a:ext>
            </a:extLst>
          </p:cNvPr>
          <p:cNvSpPr/>
          <p:nvPr/>
        </p:nvSpPr>
        <p:spPr>
          <a:xfrm>
            <a:off x="8580825" y="2374707"/>
            <a:ext cx="1401802" cy="826379"/>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Hyper tuning the model parameter</a:t>
            </a:r>
            <a:endParaRPr dirty="0"/>
          </a:p>
        </p:txBody>
      </p:sp>
      <p:sp>
        <p:nvSpPr>
          <p:cNvPr id="43" name="Google Shape;100;p8">
            <a:extLst>
              <a:ext uri="{FF2B5EF4-FFF2-40B4-BE49-F238E27FC236}">
                <a16:creationId xmlns="" xmlns:a16="http://schemas.microsoft.com/office/drawing/2014/main" id="{2123ED9C-C521-4F51-B90F-BBAA4C560A79}"/>
              </a:ext>
            </a:extLst>
          </p:cNvPr>
          <p:cNvSpPr/>
          <p:nvPr/>
        </p:nvSpPr>
        <p:spPr>
          <a:xfrm>
            <a:off x="8586428" y="3114336"/>
            <a:ext cx="1401802" cy="826379"/>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Error Minimization</a:t>
            </a:r>
            <a:endParaRPr dirty="0"/>
          </a:p>
        </p:txBody>
      </p:sp>
      <p:sp>
        <p:nvSpPr>
          <p:cNvPr id="44" name="Google Shape;101;p8">
            <a:extLst>
              <a:ext uri="{FF2B5EF4-FFF2-40B4-BE49-F238E27FC236}">
                <a16:creationId xmlns="" xmlns:a16="http://schemas.microsoft.com/office/drawing/2014/main" id="{21182C7A-C91C-4A41-91B6-9220A3B6495F}"/>
              </a:ext>
            </a:extLst>
          </p:cNvPr>
          <p:cNvSpPr/>
          <p:nvPr/>
        </p:nvSpPr>
        <p:spPr>
          <a:xfrm>
            <a:off x="8404651" y="2626376"/>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98;p8">
            <a:extLst>
              <a:ext uri="{FF2B5EF4-FFF2-40B4-BE49-F238E27FC236}">
                <a16:creationId xmlns="" xmlns:a16="http://schemas.microsoft.com/office/drawing/2014/main" id="{9BFFB585-0E05-462F-8B19-2C0EDE47A62E}"/>
              </a:ext>
            </a:extLst>
          </p:cNvPr>
          <p:cNvSpPr/>
          <p:nvPr/>
        </p:nvSpPr>
        <p:spPr>
          <a:xfrm>
            <a:off x="8399055" y="3354330"/>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102;p8">
            <a:extLst>
              <a:ext uri="{FF2B5EF4-FFF2-40B4-BE49-F238E27FC236}">
                <a16:creationId xmlns="" xmlns:a16="http://schemas.microsoft.com/office/drawing/2014/main" id="{DF3B154E-681E-43C8-AF5D-400CEDB91F43}"/>
              </a:ext>
            </a:extLst>
          </p:cNvPr>
          <p:cNvSpPr/>
          <p:nvPr/>
        </p:nvSpPr>
        <p:spPr>
          <a:xfrm>
            <a:off x="10473929" y="2599811"/>
            <a:ext cx="1551550" cy="1453797"/>
          </a:xfrm>
          <a:prstGeom prst="rect">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FFFFFF"/>
                </a:solidFill>
                <a:latin typeface="Calibri"/>
                <a:ea typeface="Calibri"/>
                <a:cs typeface="Calibri"/>
                <a:sym typeface="Calibri"/>
              </a:rPr>
              <a:t>Recommend </a:t>
            </a:r>
            <a:r>
              <a:rPr lang="en-US" sz="1200" dirty="0">
                <a:solidFill>
                  <a:srgbClr val="FFFFFF"/>
                </a:solidFill>
                <a:latin typeface="Calibri"/>
                <a:ea typeface="Calibri"/>
                <a:cs typeface="Calibri"/>
                <a:sym typeface="Calibri"/>
              </a:rPr>
              <a:t>for future growth and cost optimization</a:t>
            </a:r>
            <a:endParaRPr dirty="0"/>
          </a:p>
        </p:txBody>
      </p:sp>
      <p:cxnSp>
        <p:nvCxnSpPr>
          <p:cNvPr id="47" name="Google Shape;103;p8">
            <a:extLst>
              <a:ext uri="{FF2B5EF4-FFF2-40B4-BE49-F238E27FC236}">
                <a16:creationId xmlns="" xmlns:a16="http://schemas.microsoft.com/office/drawing/2014/main" id="{849EEBB0-7CC3-4C3B-B4CB-6A0EA49E5301}"/>
              </a:ext>
            </a:extLst>
          </p:cNvPr>
          <p:cNvCxnSpPr>
            <a:stCxn id="42" idx="3"/>
          </p:cNvCxnSpPr>
          <p:nvPr/>
        </p:nvCxnSpPr>
        <p:spPr>
          <a:xfrm>
            <a:off x="9982627" y="2787897"/>
            <a:ext cx="472898" cy="63511"/>
          </a:xfrm>
          <a:prstGeom prst="bentConnector3">
            <a:avLst>
              <a:gd name="adj1" fmla="val 50000"/>
            </a:avLst>
          </a:prstGeom>
          <a:noFill/>
          <a:ln w="19050" cap="flat" cmpd="sng">
            <a:solidFill>
              <a:srgbClr val="FFC000"/>
            </a:solidFill>
            <a:prstDash val="solid"/>
            <a:miter lim="800000"/>
            <a:headEnd type="none" w="sm" len="sm"/>
            <a:tailEnd type="triangle" w="med" len="med"/>
          </a:ln>
        </p:spPr>
      </p:cxnSp>
      <p:cxnSp>
        <p:nvCxnSpPr>
          <p:cNvPr id="48" name="Google Shape;104;p8">
            <a:extLst>
              <a:ext uri="{FF2B5EF4-FFF2-40B4-BE49-F238E27FC236}">
                <a16:creationId xmlns="" xmlns:a16="http://schemas.microsoft.com/office/drawing/2014/main" id="{52961CAC-5508-4356-8527-E2D9BB9C46C1}"/>
              </a:ext>
            </a:extLst>
          </p:cNvPr>
          <p:cNvCxnSpPr>
            <a:stCxn id="43" idx="3"/>
          </p:cNvCxnSpPr>
          <p:nvPr/>
        </p:nvCxnSpPr>
        <p:spPr>
          <a:xfrm flipV="1">
            <a:off x="9988230" y="3141037"/>
            <a:ext cx="485498" cy="386489"/>
          </a:xfrm>
          <a:prstGeom prst="bentConnector3">
            <a:avLst>
              <a:gd name="adj1" fmla="val 50000"/>
            </a:avLst>
          </a:prstGeom>
          <a:noFill/>
          <a:ln w="19050" cap="flat" cmpd="sng">
            <a:solidFill>
              <a:srgbClr val="FFC000"/>
            </a:solidFill>
            <a:prstDash val="solid"/>
            <a:miter lim="800000"/>
            <a:headEnd type="none" w="sm" len="sm"/>
            <a:tailEnd type="triangle" w="med" len="med"/>
          </a:ln>
        </p:spPr>
      </p:cxnSp>
      <p:sp>
        <p:nvSpPr>
          <p:cNvPr id="50" name="TextBox 49">
            <a:extLst>
              <a:ext uri="{FF2B5EF4-FFF2-40B4-BE49-F238E27FC236}">
                <a16:creationId xmlns="" xmlns:a16="http://schemas.microsoft.com/office/drawing/2014/main" id="{64AFD84A-D661-40B6-8E32-4AD5904CF9F2}"/>
              </a:ext>
            </a:extLst>
          </p:cNvPr>
          <p:cNvSpPr txBox="1"/>
          <p:nvPr/>
        </p:nvSpPr>
        <p:spPr>
          <a:xfrm>
            <a:off x="3547698" y="-71406"/>
            <a:ext cx="5973788" cy="707886"/>
          </a:xfrm>
          <a:prstGeom prst="rect">
            <a:avLst/>
          </a:prstGeom>
          <a:noFill/>
        </p:spPr>
        <p:txBody>
          <a:bodyPr wrap="square">
            <a:spAutoFit/>
          </a:bodyPr>
          <a:lstStyle/>
          <a:p>
            <a:r>
              <a:rPr lang="en-US" sz="4000" b="1" dirty="0" smtClean="0"/>
              <a:t>2</a:t>
            </a:r>
            <a:r>
              <a:rPr lang="en-US" sz="4000" b="1" dirty="0"/>
              <a:t>. d</a:t>
            </a:r>
            <a:r>
              <a:rPr lang="en-US" sz="4000" b="1" dirty="0" smtClean="0"/>
              <a:t>) </a:t>
            </a:r>
            <a:r>
              <a:rPr lang="en-US" sz="4000" b="1" dirty="0"/>
              <a:t>Block Diagram</a:t>
            </a:r>
            <a:endParaRPr lang="en-US" sz="4000" dirty="0"/>
          </a:p>
        </p:txBody>
      </p:sp>
      <p:sp>
        <p:nvSpPr>
          <p:cNvPr id="53" name="Google Shape;84;p8">
            <a:extLst>
              <a:ext uri="{FF2B5EF4-FFF2-40B4-BE49-F238E27FC236}">
                <a16:creationId xmlns="" xmlns:a16="http://schemas.microsoft.com/office/drawing/2014/main" id="{C3A37169-8267-4B89-A0C2-7D148FFC0653}"/>
              </a:ext>
            </a:extLst>
          </p:cNvPr>
          <p:cNvSpPr/>
          <p:nvPr/>
        </p:nvSpPr>
        <p:spPr>
          <a:xfrm>
            <a:off x="4636620" y="2081928"/>
            <a:ext cx="1401721" cy="1162062"/>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Check top, bottom data, describe, and info</a:t>
            </a:r>
            <a:endParaRPr dirty="0"/>
          </a:p>
        </p:txBody>
      </p:sp>
      <p:sp>
        <p:nvSpPr>
          <p:cNvPr id="55" name="Google Shape;86;p8">
            <a:extLst>
              <a:ext uri="{FF2B5EF4-FFF2-40B4-BE49-F238E27FC236}">
                <a16:creationId xmlns="" xmlns:a16="http://schemas.microsoft.com/office/drawing/2014/main" id="{784E1DEE-2026-4D59-842C-A62B12D56FD2}"/>
              </a:ext>
            </a:extLst>
          </p:cNvPr>
          <p:cNvSpPr/>
          <p:nvPr/>
        </p:nvSpPr>
        <p:spPr>
          <a:xfrm>
            <a:off x="4460447" y="2333596"/>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 name="Google Shape;83;p8">
            <a:extLst>
              <a:ext uri="{FF2B5EF4-FFF2-40B4-BE49-F238E27FC236}">
                <a16:creationId xmlns="" xmlns:a16="http://schemas.microsoft.com/office/drawing/2014/main" id="{0341CFFB-A382-4065-B7DB-E7EFE8978A92}"/>
              </a:ext>
            </a:extLst>
          </p:cNvPr>
          <p:cNvSpPr/>
          <p:nvPr/>
        </p:nvSpPr>
        <p:spPr>
          <a:xfrm>
            <a:off x="4454851" y="3061550"/>
            <a:ext cx="192346" cy="74857"/>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85;p8">
            <a:extLst>
              <a:ext uri="{FF2B5EF4-FFF2-40B4-BE49-F238E27FC236}">
                <a16:creationId xmlns="" xmlns:a16="http://schemas.microsoft.com/office/drawing/2014/main" id="{EBF06FA3-A149-44D5-9023-02C4808D44A0}"/>
              </a:ext>
            </a:extLst>
          </p:cNvPr>
          <p:cNvSpPr/>
          <p:nvPr/>
        </p:nvSpPr>
        <p:spPr>
          <a:xfrm>
            <a:off x="4642224" y="3061550"/>
            <a:ext cx="1401802" cy="63977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rgbClr val="000000"/>
                </a:solidFill>
                <a:latin typeface="Calibri"/>
                <a:cs typeface="Calibri"/>
                <a:sym typeface="Calibri"/>
              </a:rPr>
              <a:t>Feature Selection</a:t>
            </a:r>
            <a:endParaRPr lang="en-US" sz="1200" dirty="0"/>
          </a:p>
        </p:txBody>
      </p:sp>
      <p:cxnSp>
        <p:nvCxnSpPr>
          <p:cNvPr id="60" name="Google Shape;82;p8">
            <a:extLst>
              <a:ext uri="{FF2B5EF4-FFF2-40B4-BE49-F238E27FC236}">
                <a16:creationId xmlns="" xmlns:a16="http://schemas.microsoft.com/office/drawing/2014/main" id="{A5C941A4-7A78-41E4-A351-1A4B78A9D204}"/>
              </a:ext>
            </a:extLst>
          </p:cNvPr>
          <p:cNvCxnSpPr>
            <a:cxnSpLocks/>
          </p:cNvCxnSpPr>
          <p:nvPr/>
        </p:nvCxnSpPr>
        <p:spPr>
          <a:xfrm>
            <a:off x="4454852" y="1699231"/>
            <a:ext cx="638" cy="2366860"/>
          </a:xfrm>
          <a:prstGeom prst="straightConnector1">
            <a:avLst/>
          </a:prstGeom>
          <a:noFill/>
          <a:ln w="19050" cap="flat" cmpd="sng">
            <a:solidFill>
              <a:srgbClr val="FFC000"/>
            </a:solidFill>
            <a:prstDash val="solid"/>
            <a:miter lim="800000"/>
            <a:headEnd type="none" w="sm" len="sm"/>
            <a:tailEnd type="none" w="sm" len="sm"/>
          </a:ln>
        </p:spPr>
      </p:cxnSp>
    </p:spTree>
    <p:extLst>
      <p:ext uri="{BB962C8B-B14F-4D97-AF65-F5344CB8AC3E}">
        <p14:creationId xmlns:p14="http://schemas.microsoft.com/office/powerpoint/2010/main" val="280898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BFD32BBB-8E3E-4558-99F3-43CE546E3920}"/>
              </a:ext>
            </a:extLst>
          </p:cNvPr>
          <p:cNvSpPr txBox="1"/>
          <p:nvPr/>
        </p:nvSpPr>
        <p:spPr>
          <a:xfrm>
            <a:off x="4642341" y="385074"/>
            <a:ext cx="4164036" cy="523220"/>
          </a:xfrm>
          <a:prstGeom prst="rect">
            <a:avLst/>
          </a:prstGeom>
          <a:noFill/>
        </p:spPr>
        <p:txBody>
          <a:bodyPr wrap="square">
            <a:spAutoFit/>
          </a:bodyPr>
          <a:lstStyle/>
          <a:p>
            <a:r>
              <a:rPr lang="en-US" sz="2800" b="1" dirty="0"/>
              <a:t>2. e</a:t>
            </a:r>
            <a:r>
              <a:rPr lang="en-US" sz="2800" b="1" dirty="0" smtClean="0"/>
              <a:t>) </a:t>
            </a:r>
            <a:r>
              <a:rPr lang="en-US" sz="2800" b="1" dirty="0"/>
              <a:t>Sample Test Results</a:t>
            </a:r>
            <a:endParaRPr lang="en-US" sz="2800" dirty="0"/>
          </a:p>
        </p:txBody>
      </p:sp>
      <p:pic>
        <p:nvPicPr>
          <p:cNvPr id="2" name="Picture 1">
            <a:extLst>
              <a:ext uri="{FF2B5EF4-FFF2-40B4-BE49-F238E27FC236}">
                <a16:creationId xmlns="" xmlns:a16="http://schemas.microsoft.com/office/drawing/2014/main" id="{0895CDA5-99AC-4EE3-8981-9EB04133A8D4}"/>
              </a:ext>
            </a:extLst>
          </p:cNvPr>
          <p:cNvPicPr>
            <a:picLocks noChangeAspect="1"/>
          </p:cNvPicPr>
          <p:nvPr/>
        </p:nvPicPr>
        <p:blipFill>
          <a:blip r:embed="rId2"/>
          <a:stretch>
            <a:fillRect/>
          </a:stretch>
        </p:blipFill>
        <p:spPr>
          <a:xfrm>
            <a:off x="71437" y="1362075"/>
            <a:ext cx="12049125" cy="4133850"/>
          </a:xfrm>
          <a:prstGeom prst="rect">
            <a:avLst/>
          </a:prstGeom>
        </p:spPr>
      </p:pic>
    </p:spTree>
    <p:extLst>
      <p:ext uri="{BB962C8B-B14F-4D97-AF65-F5344CB8AC3E}">
        <p14:creationId xmlns:p14="http://schemas.microsoft.com/office/powerpoint/2010/main" val="272774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86000">
              <a:schemeClr val="accent4">
                <a:lumMod val="75000"/>
              </a:schemeClr>
            </a:gs>
            <a:gs pos="100000">
              <a:srgbClr val="859CD7"/>
            </a:gs>
          </a:gsLst>
          <a:path path="rect">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6053" y="650928"/>
            <a:ext cx="7129221" cy="5641383"/>
          </a:xfrm>
        </p:spPr>
        <p:txBody>
          <a:bodyPr>
            <a:normAutofit/>
          </a:bodyPr>
          <a:lstStyle/>
          <a:p>
            <a:pPr algn="just"/>
            <a:r>
              <a:rPr lang="en-US" b="1" dirty="0">
                <a:solidFill>
                  <a:srgbClr val="FFFF00"/>
                </a:solidFill>
              </a:rPr>
              <a:t>2. f) </a:t>
            </a:r>
            <a:r>
              <a:rPr lang="en-US" b="1" dirty="0" smtClean="0">
                <a:solidFill>
                  <a:srgbClr val="FFFF00"/>
                </a:solidFill>
              </a:rPr>
              <a:t> Future </a:t>
            </a:r>
            <a:r>
              <a:rPr lang="en-US" b="1" dirty="0">
                <a:solidFill>
                  <a:srgbClr val="FFFF00"/>
                </a:solidFill>
              </a:rPr>
              <a:t>Scope</a:t>
            </a:r>
            <a:endParaRPr lang="en-US" sz="2000" dirty="0" smtClean="0">
              <a:solidFill>
                <a:srgbClr val="FFFF00"/>
              </a:solidFill>
            </a:endParaRPr>
          </a:p>
          <a:p>
            <a:pPr algn="just"/>
            <a:r>
              <a:rPr lang="en-US" sz="2000" dirty="0" smtClean="0">
                <a:solidFill>
                  <a:srgbClr val="FFFF00"/>
                </a:solidFill>
              </a:rPr>
              <a:t>Resource </a:t>
            </a:r>
            <a:r>
              <a:rPr lang="en-US" sz="2000" dirty="0">
                <a:solidFill>
                  <a:srgbClr val="FFFF00"/>
                </a:solidFill>
              </a:rPr>
              <a:t>Optimization to cut down the cost</a:t>
            </a:r>
          </a:p>
          <a:p>
            <a:pPr algn="just"/>
            <a:r>
              <a:rPr lang="en-US" sz="2000" dirty="0">
                <a:solidFill>
                  <a:srgbClr val="FFFF00"/>
                </a:solidFill>
              </a:rPr>
              <a:t> Forecasting the sales to increase the revenue</a:t>
            </a:r>
            <a:endParaRPr lang="en-IN" sz="2000" dirty="0">
              <a:solidFill>
                <a:srgbClr val="FFFF00"/>
              </a:solidFill>
            </a:endParaRPr>
          </a:p>
        </p:txBody>
      </p:sp>
    </p:spTree>
    <p:extLst>
      <p:ext uri="{BB962C8B-B14F-4D97-AF65-F5344CB8AC3E}">
        <p14:creationId xmlns:p14="http://schemas.microsoft.com/office/powerpoint/2010/main" val="288015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86000">
              <a:schemeClr val="accent4">
                <a:lumMod val="75000"/>
              </a:schemeClr>
            </a:gs>
            <a:gs pos="100000">
              <a:srgbClr val="859CD7"/>
            </a:gs>
          </a:gsLst>
          <a:path path="rect">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0142" y="126609"/>
            <a:ext cx="7849772" cy="6611816"/>
          </a:xfrm>
        </p:spPr>
        <p:txBody>
          <a:bodyPr>
            <a:normAutofit/>
          </a:bodyPr>
          <a:lstStyle/>
          <a:p>
            <a:pPr algn="just"/>
            <a:r>
              <a:rPr lang="en-US" sz="2400" b="1" dirty="0" smtClean="0">
                <a:solidFill>
                  <a:srgbClr val="FFFF00"/>
                </a:solidFill>
              </a:rPr>
              <a:t>3</a:t>
            </a:r>
            <a:r>
              <a:rPr lang="en-US" b="1" dirty="0" smtClean="0">
                <a:solidFill>
                  <a:srgbClr val="FFFF00"/>
                </a:solidFill>
              </a:rPr>
              <a:t>. Document </a:t>
            </a:r>
            <a:r>
              <a:rPr lang="en-US" b="1" dirty="0">
                <a:solidFill>
                  <a:srgbClr val="FFFF00"/>
                </a:solidFill>
              </a:rPr>
              <a:t>containing references, bibliography items</a:t>
            </a:r>
            <a:endParaRPr lang="en-US" dirty="0" smtClean="0">
              <a:solidFill>
                <a:srgbClr val="FFFF00"/>
              </a:solidFill>
            </a:endParaRPr>
          </a:p>
          <a:p>
            <a:pPr algn="just"/>
            <a:r>
              <a:rPr lang="en-US" dirty="0" smtClean="0">
                <a:solidFill>
                  <a:srgbClr val="FFFF00"/>
                </a:solidFill>
              </a:rPr>
              <a:t>Time </a:t>
            </a:r>
            <a:r>
              <a:rPr lang="en-US" dirty="0">
                <a:solidFill>
                  <a:srgbClr val="FFFF00"/>
                </a:solidFill>
              </a:rPr>
              <a:t>Series Prediction for one of the project for Retail Client </a:t>
            </a:r>
          </a:p>
          <a:p>
            <a:pPr algn="just"/>
            <a:r>
              <a:rPr lang="en-US" dirty="0">
                <a:solidFill>
                  <a:srgbClr val="FFFF00"/>
                </a:solidFill>
              </a:rPr>
              <a:t>My research paper “ Aspect Based sentiment analysis on Bangalore  restaurant” at IIM Bangalore</a:t>
            </a:r>
          </a:p>
          <a:p>
            <a:pPr algn="just"/>
            <a:endParaRPr lang="en-IN" sz="2000" dirty="0"/>
          </a:p>
        </p:txBody>
      </p:sp>
    </p:spTree>
    <p:extLst>
      <p:ext uri="{BB962C8B-B14F-4D97-AF65-F5344CB8AC3E}">
        <p14:creationId xmlns:p14="http://schemas.microsoft.com/office/powerpoint/2010/main" val="47998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86000">
              <a:schemeClr val="accent4">
                <a:lumMod val="75000"/>
              </a:schemeClr>
            </a:gs>
            <a:gs pos="100000">
              <a:srgbClr val="859CD7"/>
            </a:gs>
          </a:gsLst>
          <a:path path="rect">
            <a:fillToRect l="100000" t="100000"/>
          </a:path>
        </a:gradFill>
        <a:effectLst/>
      </p:bgPr>
    </p:bg>
    <p:spTree>
      <p:nvGrpSpPr>
        <p:cNvPr id="1" name=""/>
        <p:cNvGrpSpPr/>
        <p:nvPr/>
      </p:nvGrpSpPr>
      <p:grpSpPr>
        <a:xfrm>
          <a:off x="0" y="0"/>
          <a:ext cx="0" cy="0"/>
          <a:chOff x="0" y="0"/>
          <a:chExt cx="0" cy="0"/>
        </a:xfrm>
      </p:grpSpPr>
      <p:sp useBgFill="1">
        <p:nvSpPr>
          <p:cNvPr id="2" name="Rectangle 1"/>
          <p:cNvSpPr/>
          <p:nvPr/>
        </p:nvSpPr>
        <p:spPr>
          <a:xfrm>
            <a:off x="4663075" y="3013502"/>
            <a:ext cx="3659515" cy="830997"/>
          </a:xfrm>
          <a:prstGeom prst="rect">
            <a:avLst/>
          </a:prstGeom>
        </p:spPr>
        <p:txBody>
          <a:bodyPr wrap="square">
            <a:spAutoFit/>
          </a:bodyPr>
          <a:lstStyle/>
          <a:p>
            <a:r>
              <a:rPr lang="en-US" sz="4800" b="1" dirty="0" smtClean="0">
                <a:solidFill>
                  <a:srgbClr val="FFFF00"/>
                </a:solidFill>
              </a:rPr>
              <a:t>Thank You!</a:t>
            </a:r>
            <a:endParaRPr lang="en-US" dirty="0">
              <a:solidFill>
                <a:srgbClr val="FFFF00"/>
              </a:solidFill>
            </a:endParaRPr>
          </a:p>
        </p:txBody>
      </p:sp>
    </p:spTree>
    <p:extLst>
      <p:ext uri="{BB962C8B-B14F-4D97-AF65-F5344CB8AC3E}">
        <p14:creationId xmlns:p14="http://schemas.microsoft.com/office/powerpoint/2010/main" val="289451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87000">
              <a:schemeClr val="accent4">
                <a:lumMod val="75000"/>
              </a:schemeClr>
            </a:gs>
            <a:gs pos="100000">
              <a:schemeClr val="accent1">
                <a:lumMod val="45000"/>
                <a:lumOff val="55000"/>
              </a:schemeClr>
            </a:gs>
            <a:gs pos="0">
              <a:schemeClr val="accent4">
                <a:lumMod val="75000"/>
              </a:schemeClr>
            </a:gs>
            <a:gs pos="92000">
              <a:schemeClr val="accent4">
                <a:lumMod val="60000"/>
                <a:lumOff val="4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712" y="991891"/>
            <a:ext cx="8985202" cy="5579389"/>
          </a:xfrm>
        </p:spPr>
        <p:txBody>
          <a:bodyPr>
            <a:normAutofit fontScale="92500" lnSpcReduction="10000"/>
          </a:bodyPr>
          <a:lstStyle/>
          <a:p>
            <a:pPr marL="0" indent="0" algn="just">
              <a:buNone/>
            </a:pPr>
            <a:r>
              <a:rPr lang="en-US" b="1" dirty="0">
                <a:solidFill>
                  <a:srgbClr val="FFFF00"/>
                </a:solidFill>
              </a:rPr>
              <a:t>Business Understanding</a:t>
            </a:r>
            <a:endParaRPr lang="en-US" sz="2000" dirty="0" smtClean="0">
              <a:solidFill>
                <a:srgbClr val="FFFF00"/>
              </a:solidFill>
            </a:endParaRPr>
          </a:p>
          <a:p>
            <a:pPr marL="0" indent="0" algn="just">
              <a:buNone/>
            </a:pPr>
            <a:r>
              <a:rPr lang="en-US" sz="2000" dirty="0" smtClean="0">
                <a:solidFill>
                  <a:srgbClr val="FFFF00"/>
                </a:solidFill>
              </a:rPr>
              <a:t>A </a:t>
            </a:r>
            <a:r>
              <a:rPr lang="en-US" sz="2000" dirty="0">
                <a:solidFill>
                  <a:srgbClr val="FFFF00"/>
                </a:solidFill>
              </a:rPr>
              <a:t>computational system records transactions. These transactions are stored in a time series log. Now consider following scenarios,</a:t>
            </a:r>
          </a:p>
          <a:p>
            <a:pPr algn="just"/>
            <a:r>
              <a:rPr lang="en-US" sz="2000" dirty="0">
                <a:solidFill>
                  <a:srgbClr val="FFFF00"/>
                </a:solidFill>
              </a:rPr>
              <a:t>Scenario 1: In a grocery store, a sales purchase is made for some goods. This transaction with relevant information is recorded in a log by a computer system. This log then contains historical information of all the goods purchased in that store.</a:t>
            </a:r>
          </a:p>
          <a:p>
            <a:pPr algn="just"/>
            <a:r>
              <a:rPr lang="en-US" sz="2000" dirty="0">
                <a:solidFill>
                  <a:srgbClr val="FFFF00"/>
                </a:solidFill>
              </a:rPr>
              <a:t>Scenario 2: A Cloud platform continuously records the resource utilization of instances per minute and stores this information in the resource utilization log. For example, Instance A, has its CPU, Memory, Disk and Network Bandwidth utilization with a timestamp stored in a log file. This log file then contains the historical data of resource utilization from the time that Instance A was created and till the time it was destroyed</a:t>
            </a:r>
            <a:r>
              <a:rPr lang="en-US" sz="2000" dirty="0" smtClean="0">
                <a:solidFill>
                  <a:srgbClr val="FFFF00"/>
                </a:solidFill>
              </a:rPr>
              <a:t>.</a:t>
            </a:r>
            <a:endParaRPr lang="en-US" dirty="0">
              <a:solidFill>
                <a:srgbClr val="FFFF00"/>
              </a:solidFill>
            </a:endParaRPr>
          </a:p>
          <a:p>
            <a:pPr algn="just"/>
            <a:r>
              <a:rPr lang="en-US" sz="2000" dirty="0">
                <a:solidFill>
                  <a:srgbClr val="FFFF00"/>
                </a:solidFill>
              </a:rPr>
              <a:t>Scenario 1 and Scenario 2 are completely different, and are only related by the fact that forecasting is a useful tool to conduct strategic and optimization planning. Assume relevant variables to understand the problem statement, for example, in scenario 1, overall sales forecasting would require transactional logs of all the sales, and cosmetic sales forecasting would require logs related to cosmetics. Where as in case of scenario 2, predicting future resource utilization for a single instance would require the resource utilization of that single (here) instance A, where as to predict resource utilization of a project/group, resource utilization logs of all the instances in that group (say) instance A, B, C, D, E, F will be required.</a:t>
            </a:r>
            <a:endParaRPr lang="en-IN" sz="2000" dirty="0">
              <a:solidFill>
                <a:srgbClr val="FFFF00"/>
              </a:solidFill>
            </a:endParaRPr>
          </a:p>
        </p:txBody>
      </p:sp>
    </p:spTree>
    <p:extLst>
      <p:ext uri="{BB962C8B-B14F-4D97-AF65-F5344CB8AC3E}">
        <p14:creationId xmlns:p14="http://schemas.microsoft.com/office/powerpoint/2010/main" val="127046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4">
                <a:lumMod val="75000"/>
              </a:schemeClr>
            </a:gs>
            <a:gs pos="100000">
              <a:schemeClr val="accent1">
                <a:lumMod val="30000"/>
                <a:lumOff val="70000"/>
              </a:schemeClr>
            </a:gs>
            <a:gs pos="86000">
              <a:schemeClr val="accent4">
                <a:lumMod val="75000"/>
              </a:schemeClr>
            </a:gs>
            <a:gs pos="94000">
              <a:schemeClr val="accent4">
                <a:lumMod val="60000"/>
                <a:lumOff val="4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0142" y="126609"/>
            <a:ext cx="7849772" cy="6611816"/>
          </a:xfrm>
        </p:spPr>
        <p:txBody>
          <a:bodyPr>
            <a:normAutofit/>
          </a:bodyPr>
          <a:lstStyle/>
          <a:p>
            <a:pPr marL="0" indent="0" algn="just">
              <a:buNone/>
            </a:pPr>
            <a:r>
              <a:rPr lang="en-US" sz="2400" b="1" dirty="0">
                <a:solidFill>
                  <a:schemeClr val="accent1"/>
                </a:solidFill>
              </a:rPr>
              <a:t>1</a:t>
            </a:r>
            <a:r>
              <a:rPr lang="en-US" b="1" dirty="0">
                <a:solidFill>
                  <a:schemeClr val="accent1"/>
                </a:solidFill>
              </a:rPr>
              <a:t>. Link to the code base as a </a:t>
            </a:r>
            <a:r>
              <a:rPr lang="en-US" b="1" dirty="0" err="1">
                <a:solidFill>
                  <a:schemeClr val="accent1"/>
                </a:solidFill>
              </a:rPr>
              <a:t>GitHub</a:t>
            </a:r>
            <a:r>
              <a:rPr lang="en-US" b="1" dirty="0">
                <a:solidFill>
                  <a:schemeClr val="accent1"/>
                </a:solidFill>
              </a:rPr>
              <a:t> / </a:t>
            </a:r>
            <a:r>
              <a:rPr lang="en-US" b="1" dirty="0" err="1">
                <a:solidFill>
                  <a:schemeClr val="accent1"/>
                </a:solidFill>
              </a:rPr>
              <a:t>GitLab</a:t>
            </a:r>
            <a:r>
              <a:rPr lang="en-US" b="1" dirty="0">
                <a:solidFill>
                  <a:schemeClr val="accent1"/>
                </a:solidFill>
              </a:rPr>
              <a:t> Repository</a:t>
            </a:r>
            <a:endParaRPr lang="en-US" sz="2000" dirty="0" smtClean="0">
              <a:solidFill>
                <a:schemeClr val="accent1"/>
              </a:solidFill>
              <a:hlinkClick r:id="rId2"/>
            </a:endParaRPr>
          </a:p>
          <a:p>
            <a:pPr marL="0" indent="0" algn="just">
              <a:buNone/>
            </a:pPr>
            <a:r>
              <a:rPr lang="en-US" dirty="0">
                <a:solidFill>
                  <a:srgbClr val="92D050"/>
                </a:solidFill>
              </a:rPr>
              <a:t>https://github.com/nikhiljadhavrock/Assignment-DSESK-101-BigDataML-Time-Series-Forecasting.git</a:t>
            </a:r>
            <a:endParaRPr lang="en-IN" sz="2000" dirty="0">
              <a:solidFill>
                <a:srgbClr val="92D050"/>
              </a:solidFill>
            </a:endParaRPr>
          </a:p>
        </p:txBody>
      </p:sp>
    </p:spTree>
    <p:extLst>
      <p:ext uri="{BB962C8B-B14F-4D97-AF65-F5344CB8AC3E}">
        <p14:creationId xmlns:p14="http://schemas.microsoft.com/office/powerpoint/2010/main" val="11954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90000">
              <a:schemeClr val="accent4">
                <a:lumMod val="60000"/>
                <a:lumOff val="40000"/>
              </a:schemeClr>
            </a:gs>
            <a:gs pos="86000">
              <a:schemeClr val="accent4">
                <a:lumMod val="60000"/>
                <a:lumOff val="40000"/>
              </a:schemeClr>
            </a:gs>
            <a:gs pos="100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0142" y="126609"/>
            <a:ext cx="7849772" cy="6611816"/>
          </a:xfrm>
        </p:spPr>
        <p:txBody>
          <a:bodyPr>
            <a:normAutofit/>
          </a:bodyPr>
          <a:lstStyle/>
          <a:p>
            <a:pPr marL="0" indent="0" algn="just">
              <a:buNone/>
            </a:pPr>
            <a:r>
              <a:rPr lang="en-US" sz="2400" b="1" dirty="0" smtClean="0">
                <a:solidFill>
                  <a:srgbClr val="FFFF00"/>
                </a:solidFill>
              </a:rPr>
              <a:t>2</a:t>
            </a:r>
            <a:r>
              <a:rPr lang="en-US" b="1" dirty="0" smtClean="0">
                <a:solidFill>
                  <a:srgbClr val="FFFF00"/>
                </a:solidFill>
              </a:rPr>
              <a:t>. a</a:t>
            </a:r>
            <a:r>
              <a:rPr lang="en-US" b="1" dirty="0">
                <a:solidFill>
                  <a:srgbClr val="FFFF00"/>
                </a:solidFill>
              </a:rPr>
              <a:t>) </a:t>
            </a:r>
            <a:r>
              <a:rPr lang="en-US" b="1" dirty="0" smtClean="0">
                <a:solidFill>
                  <a:srgbClr val="FFFF00"/>
                </a:solidFill>
              </a:rPr>
              <a:t>Problem </a:t>
            </a:r>
            <a:r>
              <a:rPr lang="en-US" b="1" dirty="0">
                <a:solidFill>
                  <a:srgbClr val="FFFF00"/>
                </a:solidFill>
              </a:rPr>
              <a:t>Statement</a:t>
            </a:r>
            <a:endParaRPr lang="en-US" sz="2000" dirty="0" smtClean="0">
              <a:solidFill>
                <a:srgbClr val="FFFF00"/>
              </a:solidFill>
            </a:endParaRPr>
          </a:p>
          <a:p>
            <a:pPr marL="0" indent="0" algn="just">
              <a:buNone/>
            </a:pPr>
            <a:r>
              <a:rPr lang="en-US" sz="2000" dirty="0" smtClean="0">
                <a:solidFill>
                  <a:srgbClr val="FFFF00"/>
                </a:solidFill>
              </a:rPr>
              <a:t>Given </a:t>
            </a:r>
            <a:r>
              <a:rPr lang="en-US" sz="2000" dirty="0">
                <a:solidFill>
                  <a:srgbClr val="FFFF00"/>
                </a:solidFill>
              </a:rPr>
              <a:t>scenario 1 and 2, How can we use Machine Learning constructs, to implement an intelligent system, that allow the user to see a predicted forecast of transaction. Input to the system is transactional log files. The system </a:t>
            </a:r>
            <a:r>
              <a:rPr lang="en-US" sz="2000" dirty="0" smtClean="0">
                <a:solidFill>
                  <a:srgbClr val="FFFF00"/>
                </a:solidFill>
              </a:rPr>
              <a:t>is expected </a:t>
            </a:r>
            <a:r>
              <a:rPr lang="en-US" sz="2000" dirty="0">
                <a:solidFill>
                  <a:srgbClr val="FFFF00"/>
                </a:solidFill>
              </a:rPr>
              <a:t>to perform required data cleaning and transformation. Then the system is expected to perform required analysis on the processed data and generate results in terms of future predictions. The output of the system should be a predicted transactional log.</a:t>
            </a:r>
            <a:endParaRPr lang="en-IN" sz="2000" dirty="0">
              <a:solidFill>
                <a:srgbClr val="FFFF00"/>
              </a:solidFill>
            </a:endParaRPr>
          </a:p>
        </p:txBody>
      </p:sp>
    </p:spTree>
    <p:extLst>
      <p:ext uri="{BB962C8B-B14F-4D97-AF65-F5344CB8AC3E}">
        <p14:creationId xmlns:p14="http://schemas.microsoft.com/office/powerpoint/2010/main" val="390502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100000">
              <a:schemeClr val="accent1">
                <a:lumMod val="45000"/>
                <a:lumOff val="55000"/>
              </a:schemeClr>
            </a:gs>
            <a:gs pos="94000">
              <a:schemeClr val="accent4">
                <a:lumMod val="60000"/>
                <a:lumOff val="40000"/>
              </a:schemeClr>
            </a:gs>
            <a:gs pos="98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0142" y="126609"/>
            <a:ext cx="7849772" cy="6611816"/>
          </a:xfrm>
        </p:spPr>
        <p:txBody>
          <a:bodyPr>
            <a:normAutofit/>
          </a:bodyPr>
          <a:lstStyle/>
          <a:p>
            <a:pPr algn="just"/>
            <a:r>
              <a:rPr lang="en-US" sz="2400" b="1" dirty="0">
                <a:solidFill>
                  <a:srgbClr val="FFFF00"/>
                </a:solidFill>
              </a:rPr>
              <a:t>2.</a:t>
            </a:r>
            <a:r>
              <a:rPr lang="en-US" b="1" dirty="0">
                <a:solidFill>
                  <a:srgbClr val="FFFF00"/>
                </a:solidFill>
              </a:rPr>
              <a:t> b) </a:t>
            </a:r>
            <a:r>
              <a:rPr lang="en-US" b="1" dirty="0" smtClean="0">
                <a:solidFill>
                  <a:srgbClr val="FFFF00"/>
                </a:solidFill>
              </a:rPr>
              <a:t>Brief </a:t>
            </a:r>
            <a:r>
              <a:rPr lang="en-US" b="1" dirty="0">
                <a:solidFill>
                  <a:srgbClr val="FFFF00"/>
                </a:solidFill>
              </a:rPr>
              <a:t>description (your understanding about the problem and its brief explanation)</a:t>
            </a:r>
            <a:endParaRPr lang="en-US" b="1" u="sng" dirty="0" smtClean="0">
              <a:solidFill>
                <a:srgbClr val="FFFF00"/>
              </a:solidFill>
            </a:endParaRPr>
          </a:p>
          <a:p>
            <a:pPr algn="just"/>
            <a:r>
              <a:rPr lang="en-US" b="1" u="sng" dirty="0" smtClean="0">
                <a:solidFill>
                  <a:srgbClr val="FFFF00"/>
                </a:solidFill>
              </a:rPr>
              <a:t>Given </a:t>
            </a:r>
            <a:r>
              <a:rPr lang="en-US" b="1" u="sng" dirty="0">
                <a:solidFill>
                  <a:srgbClr val="FFFF00"/>
                </a:solidFill>
              </a:rPr>
              <a:t>Description:</a:t>
            </a:r>
            <a:endParaRPr lang="en-US" sz="2000" b="1" u="sng" dirty="0">
              <a:solidFill>
                <a:srgbClr val="FFFF00"/>
              </a:solidFill>
            </a:endParaRPr>
          </a:p>
          <a:p>
            <a:pPr algn="just"/>
            <a:r>
              <a:rPr lang="en-US" sz="2000" dirty="0">
                <a:solidFill>
                  <a:srgbClr val="FFFF00"/>
                </a:solidFill>
              </a:rPr>
              <a:t>This hypothetical data-set represents transactional logs of resource utilization of over 3000 instances. This data-set includes over 3000 folders, wherein each folder has a unique name, e.g. `group_4_506294bf-c2d1-4c3e-887f-ab10f04908d7` where `group_4` represent the group ID and instance `506294bf-c2d1-4c3e-887f-ab10f04908d7` belongs to that group ID. This folder has a file named as `mem.log` which contains resource utilization records. Each record is of the format, "{timestamp}:{Memory Allocated}:{Memory Used}:{CPU Allocated}:{CPU Used}:{Network bandwidth utilization}:{Storage space utilization}"</a:t>
            </a:r>
            <a:endParaRPr lang="en-IN" sz="2000" dirty="0">
              <a:solidFill>
                <a:srgbClr val="FFFF00"/>
              </a:solidFill>
            </a:endParaRPr>
          </a:p>
        </p:txBody>
      </p:sp>
    </p:spTree>
    <p:extLst>
      <p:ext uri="{BB962C8B-B14F-4D97-AF65-F5344CB8AC3E}">
        <p14:creationId xmlns:p14="http://schemas.microsoft.com/office/powerpoint/2010/main" val="195565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100000">
              <a:schemeClr val="accent1">
                <a:lumMod val="45000"/>
                <a:lumOff val="55000"/>
              </a:schemeClr>
            </a:gs>
            <a:gs pos="87000">
              <a:schemeClr val="accent4">
                <a:lumMod val="60000"/>
                <a:lumOff val="40000"/>
              </a:schemeClr>
            </a:gs>
            <a:gs pos="96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3770142" y="526941"/>
            <a:ext cx="7849772" cy="5811866"/>
          </a:xfrm>
        </p:spPr>
        <p:txBody>
          <a:bodyPr>
            <a:normAutofit/>
          </a:bodyPr>
          <a:lstStyle/>
          <a:p>
            <a:pPr algn="just"/>
            <a:r>
              <a:rPr lang="en-US" b="1" dirty="0">
                <a:solidFill>
                  <a:srgbClr val="FFFF00"/>
                </a:solidFill>
              </a:rPr>
              <a:t>2. c) </a:t>
            </a:r>
            <a:r>
              <a:rPr lang="en-US" b="1" dirty="0" smtClean="0">
                <a:solidFill>
                  <a:srgbClr val="FFFF00"/>
                </a:solidFill>
              </a:rPr>
              <a:t> Proposed </a:t>
            </a:r>
            <a:r>
              <a:rPr lang="en-US" b="1" dirty="0">
                <a:solidFill>
                  <a:srgbClr val="FFFF00"/>
                </a:solidFill>
              </a:rPr>
              <a:t>Solution</a:t>
            </a:r>
            <a:endParaRPr lang="en-US" sz="2000" dirty="0" smtClean="0">
              <a:solidFill>
                <a:srgbClr val="FFFF00"/>
              </a:solidFill>
            </a:endParaRPr>
          </a:p>
          <a:p>
            <a:pPr algn="just"/>
            <a:r>
              <a:rPr lang="en-US" sz="2000" dirty="0" smtClean="0">
                <a:solidFill>
                  <a:srgbClr val="FFFF00"/>
                </a:solidFill>
              </a:rPr>
              <a:t>Data </a:t>
            </a:r>
            <a:r>
              <a:rPr lang="en-US" sz="2000" dirty="0">
                <a:solidFill>
                  <a:srgbClr val="FFFF00"/>
                </a:solidFill>
              </a:rPr>
              <a:t>Extraction from Log files</a:t>
            </a:r>
          </a:p>
          <a:p>
            <a:pPr algn="just"/>
            <a:r>
              <a:rPr lang="en-IN" sz="2000" dirty="0">
                <a:solidFill>
                  <a:srgbClr val="FFFF00"/>
                </a:solidFill>
              </a:rPr>
              <a:t>Data Pre-processing</a:t>
            </a:r>
          </a:p>
          <a:p>
            <a:pPr lvl="1" algn="just"/>
            <a:r>
              <a:rPr lang="en-IN" dirty="0">
                <a:solidFill>
                  <a:srgbClr val="FFFF00"/>
                </a:solidFill>
              </a:rPr>
              <a:t>Checking for missing value (can be treated with Data Imputation)</a:t>
            </a:r>
          </a:p>
          <a:p>
            <a:pPr lvl="1" algn="just"/>
            <a:r>
              <a:rPr lang="en-US" dirty="0">
                <a:solidFill>
                  <a:srgbClr val="FFFF00"/>
                </a:solidFill>
              </a:rPr>
              <a:t>Changing the time format in '%Y-%m-%d'</a:t>
            </a:r>
            <a:r>
              <a:rPr lang="en-IN" dirty="0">
                <a:solidFill>
                  <a:srgbClr val="FFFF00"/>
                </a:solidFill>
              </a:rPr>
              <a:t> </a:t>
            </a:r>
          </a:p>
          <a:p>
            <a:pPr algn="just"/>
            <a:r>
              <a:rPr lang="en-IN" sz="2000" dirty="0">
                <a:solidFill>
                  <a:srgbClr val="FFFF00"/>
                </a:solidFill>
              </a:rPr>
              <a:t>Exploratory  Data Analysis</a:t>
            </a:r>
          </a:p>
          <a:p>
            <a:pPr algn="just"/>
            <a:r>
              <a:rPr lang="en-IN" sz="2000" dirty="0" err="1">
                <a:solidFill>
                  <a:srgbClr val="FFFF00"/>
                </a:solidFill>
              </a:rPr>
              <a:t>Modeling</a:t>
            </a:r>
            <a:r>
              <a:rPr lang="en-IN" sz="2000" dirty="0">
                <a:solidFill>
                  <a:srgbClr val="FFFF00"/>
                </a:solidFill>
              </a:rPr>
              <a:t> (Time Series Analysis)</a:t>
            </a:r>
          </a:p>
          <a:p>
            <a:pPr algn="just"/>
            <a:endParaRPr lang="en-IN" sz="2000" dirty="0">
              <a:solidFill>
                <a:srgbClr val="FFFF00"/>
              </a:solidFill>
            </a:endParaRPr>
          </a:p>
          <a:p>
            <a:pPr algn="just"/>
            <a:endParaRPr lang="en-IN" sz="2000" dirty="0"/>
          </a:p>
          <a:p>
            <a:pPr algn="just"/>
            <a:endParaRPr lang="en-IN" sz="2000" dirty="0"/>
          </a:p>
        </p:txBody>
      </p:sp>
    </p:spTree>
    <p:extLst>
      <p:ext uri="{BB962C8B-B14F-4D97-AF65-F5344CB8AC3E}">
        <p14:creationId xmlns:p14="http://schemas.microsoft.com/office/powerpoint/2010/main" val="329831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100000">
              <a:schemeClr val="accent1">
                <a:lumMod val="45000"/>
                <a:lumOff val="55000"/>
              </a:schemeClr>
            </a:gs>
            <a:gs pos="87000">
              <a:schemeClr val="accent4">
                <a:lumMod val="60000"/>
                <a:lumOff val="40000"/>
              </a:schemeClr>
            </a:gs>
            <a:gs pos="96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4899AE0-982B-4C99-BA7F-839CCC2E99C7}"/>
              </a:ext>
            </a:extLst>
          </p:cNvPr>
          <p:cNvPicPr>
            <a:picLocks noGrp="1" noChangeAspect="1"/>
          </p:cNvPicPr>
          <p:nvPr>
            <p:ph idx="1"/>
          </p:nvPr>
        </p:nvPicPr>
        <p:blipFill>
          <a:blip r:embed="rId2"/>
          <a:stretch>
            <a:fillRect/>
          </a:stretch>
        </p:blipFill>
        <p:spPr>
          <a:xfrm>
            <a:off x="2076773" y="1084880"/>
            <a:ext cx="8911525" cy="547090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553201441"/>
              </p:ext>
            </p:extLst>
          </p:nvPr>
        </p:nvGraphicFramePr>
        <p:xfrm>
          <a:off x="2047498" y="471693"/>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r>
                        <a:rPr lang="en-US" sz="1800" b="1" dirty="0" smtClean="0"/>
                        <a:t>Data Extraction from Log files</a:t>
                      </a:r>
                      <a:endParaRPr lang="en-US" dirty="0"/>
                    </a:p>
                  </a:txBody>
                  <a:tcPr>
                    <a:solidFill>
                      <a:schemeClr val="accent4">
                        <a:lumMod val="75000"/>
                      </a:schemeClr>
                    </a:solidFill>
                  </a:tcPr>
                </a:tc>
              </a:tr>
            </a:tbl>
          </a:graphicData>
        </a:graphic>
      </p:graphicFrame>
    </p:spTree>
    <p:extLst>
      <p:ext uri="{BB962C8B-B14F-4D97-AF65-F5344CB8AC3E}">
        <p14:creationId xmlns:p14="http://schemas.microsoft.com/office/powerpoint/2010/main" val="104578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100000">
              <a:schemeClr val="accent1">
                <a:lumMod val="45000"/>
                <a:lumOff val="55000"/>
              </a:schemeClr>
            </a:gs>
            <a:gs pos="87000">
              <a:schemeClr val="accent4">
                <a:lumMod val="60000"/>
                <a:lumOff val="40000"/>
              </a:schemeClr>
            </a:gs>
            <a:gs pos="96000">
              <a:schemeClr val="accent1">
                <a:lumMod val="30000"/>
                <a:lumOff val="70000"/>
              </a:schemeClr>
            </a:gs>
          </a:gsLst>
          <a:path path="rect">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9864" y="1123837"/>
            <a:ext cx="3611105" cy="3572149"/>
          </a:xfrm>
        </p:spPr>
        <p:txBody>
          <a:bodyPr>
            <a:normAutofit/>
          </a:bodyPr>
          <a:lstStyle/>
          <a:p>
            <a:r>
              <a:rPr lang="en-US" sz="3200" b="1" dirty="0"/>
              <a:t>Data Pre-processing</a:t>
            </a:r>
            <a:endParaRPr lang="en-IN" sz="3200" b="1" dirty="0"/>
          </a:p>
        </p:txBody>
      </p:sp>
      <p:sp>
        <p:nvSpPr>
          <p:cNvPr id="5" name="Content Placeholder 4">
            <a:extLst>
              <a:ext uri="{FF2B5EF4-FFF2-40B4-BE49-F238E27FC236}">
                <a16:creationId xmlns="" xmlns:a16="http://schemas.microsoft.com/office/drawing/2014/main" id="{8AE5A148-A0A7-4CF2-8468-0492A7E5F8AE}"/>
              </a:ext>
            </a:extLst>
          </p:cNvPr>
          <p:cNvSpPr>
            <a:spLocks noGrp="1"/>
          </p:cNvSpPr>
          <p:nvPr>
            <p:ph idx="1"/>
          </p:nvPr>
        </p:nvSpPr>
        <p:spPr>
          <a:xfrm>
            <a:off x="3869269" y="5474435"/>
            <a:ext cx="7511494" cy="785688"/>
          </a:xfrm>
        </p:spPr>
        <p:txBody>
          <a:bodyPr>
            <a:normAutofit/>
          </a:bodyPr>
          <a:lstStyle/>
          <a:p>
            <a:r>
              <a:rPr lang="en-US" sz="1800" b="1" dirty="0">
                <a:solidFill>
                  <a:srgbClr val="FFFF00"/>
                </a:solidFill>
                <a:effectLst/>
                <a:latin typeface="Courier New" panose="02070309020205020404" pitchFamily="49" charset="0"/>
              </a:rPr>
              <a:t>Not found any missing values from below analysis</a:t>
            </a:r>
          </a:p>
        </p:txBody>
      </p:sp>
      <p:pic>
        <p:nvPicPr>
          <p:cNvPr id="6" name="Picture 5">
            <a:extLst>
              <a:ext uri="{FF2B5EF4-FFF2-40B4-BE49-F238E27FC236}">
                <a16:creationId xmlns="" xmlns:a16="http://schemas.microsoft.com/office/drawing/2014/main" id="{2B074B81-B31F-4C74-96A1-6E60BE54BF2E}"/>
              </a:ext>
            </a:extLst>
          </p:cNvPr>
          <p:cNvPicPr>
            <a:picLocks noChangeAspect="1"/>
          </p:cNvPicPr>
          <p:nvPr/>
        </p:nvPicPr>
        <p:blipFill>
          <a:blip r:embed="rId2"/>
          <a:stretch>
            <a:fillRect/>
          </a:stretch>
        </p:blipFill>
        <p:spPr>
          <a:xfrm>
            <a:off x="5052446" y="873252"/>
            <a:ext cx="6540285" cy="4601183"/>
          </a:xfrm>
          <a:prstGeom prst="rect">
            <a:avLst/>
          </a:prstGeom>
        </p:spPr>
      </p:pic>
    </p:spTree>
    <p:extLst>
      <p:ext uri="{BB962C8B-B14F-4D97-AF65-F5344CB8AC3E}">
        <p14:creationId xmlns:p14="http://schemas.microsoft.com/office/powerpoint/2010/main" val="61300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86000">
              <a:schemeClr val="accent4">
                <a:lumMod val="75000"/>
              </a:schemeClr>
            </a:gs>
            <a:gs pos="86000">
              <a:schemeClr val="accent4">
                <a:lumMod val="75000"/>
              </a:schemeClr>
            </a:gs>
            <a:gs pos="100000">
              <a:srgbClr val="859CD7"/>
            </a:gs>
          </a:gsLst>
          <a:path path="rect">
            <a:fillToRect l="100000" t="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393" y="991891"/>
            <a:ext cx="3730145" cy="4482543"/>
          </a:xfrm>
        </p:spPr>
        <p:txBody>
          <a:bodyPr>
            <a:normAutofit/>
          </a:bodyPr>
          <a:lstStyle/>
          <a:p>
            <a:r>
              <a:rPr lang="en-US" sz="3200" b="1" dirty="0"/>
              <a:t>Data Pre-processing</a:t>
            </a:r>
            <a:endParaRPr lang="en-IN" sz="3200" b="1" dirty="0"/>
          </a:p>
        </p:txBody>
      </p:sp>
      <p:sp>
        <p:nvSpPr>
          <p:cNvPr id="5" name="Content Placeholder 4">
            <a:extLst>
              <a:ext uri="{FF2B5EF4-FFF2-40B4-BE49-F238E27FC236}">
                <a16:creationId xmlns="" xmlns:a16="http://schemas.microsoft.com/office/drawing/2014/main" id="{8AE5A148-A0A7-4CF2-8468-0492A7E5F8AE}"/>
              </a:ext>
            </a:extLst>
          </p:cNvPr>
          <p:cNvSpPr>
            <a:spLocks noGrp="1"/>
          </p:cNvSpPr>
          <p:nvPr>
            <p:ph idx="1"/>
          </p:nvPr>
        </p:nvSpPr>
        <p:spPr>
          <a:xfrm>
            <a:off x="3869269" y="5474435"/>
            <a:ext cx="4669820" cy="785688"/>
          </a:xfrm>
        </p:spPr>
        <p:txBody>
          <a:bodyPr>
            <a:normAutofit/>
          </a:bodyPr>
          <a:lstStyle/>
          <a:p>
            <a:r>
              <a:rPr lang="en-US" sz="1800" b="1" dirty="0">
                <a:solidFill>
                  <a:srgbClr val="FFFF00"/>
                </a:solidFill>
                <a:effectLst/>
                <a:latin typeface="Courier New" panose="02070309020205020404" pitchFamily="49" charset="0"/>
              </a:rPr>
              <a:t>Formatting the time</a:t>
            </a:r>
          </a:p>
        </p:txBody>
      </p:sp>
      <p:pic>
        <p:nvPicPr>
          <p:cNvPr id="6" name="Picture 5">
            <a:extLst>
              <a:ext uri="{FF2B5EF4-FFF2-40B4-BE49-F238E27FC236}">
                <a16:creationId xmlns="" xmlns:a16="http://schemas.microsoft.com/office/drawing/2014/main" id="{2B074B81-B31F-4C74-96A1-6E60BE54BF2E}"/>
              </a:ext>
            </a:extLst>
          </p:cNvPr>
          <p:cNvPicPr>
            <a:picLocks noChangeAspect="1"/>
          </p:cNvPicPr>
          <p:nvPr/>
        </p:nvPicPr>
        <p:blipFill>
          <a:blip r:embed="rId2"/>
          <a:stretch>
            <a:fillRect/>
          </a:stretch>
        </p:blipFill>
        <p:spPr>
          <a:xfrm>
            <a:off x="4215538" y="932570"/>
            <a:ext cx="7289512" cy="4601183"/>
          </a:xfrm>
          <a:prstGeom prst="rect">
            <a:avLst/>
          </a:prstGeom>
        </p:spPr>
      </p:pic>
    </p:spTree>
    <p:extLst>
      <p:ext uri="{BB962C8B-B14F-4D97-AF65-F5344CB8AC3E}">
        <p14:creationId xmlns:p14="http://schemas.microsoft.com/office/powerpoint/2010/main" val="31667079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1399</TotalTime>
  <Words>728</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Corbel</vt:lpstr>
      <vt:lpstr>Courier New</vt:lpstr>
      <vt:lpstr>Wingdings 2</vt:lpstr>
      <vt:lpstr>Frame</vt:lpstr>
      <vt:lpstr>Data Analysis &amp; Modeling </vt:lpstr>
      <vt:lpstr>PowerPoint Presentation</vt:lpstr>
      <vt:lpstr>PowerPoint Presentation</vt:lpstr>
      <vt:lpstr>PowerPoint Presentation</vt:lpstr>
      <vt:lpstr>PowerPoint Presentation</vt:lpstr>
      <vt:lpstr>PowerPoint Presentation</vt:lpstr>
      <vt:lpstr>PowerPoint Presentation</vt:lpstr>
      <vt:lpstr>Data Pre-processing</vt:lpstr>
      <vt:lpstr>Data Pre-processing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WIN 8.1</cp:lastModifiedBy>
  <cp:revision>131</cp:revision>
  <dcterms:created xsi:type="dcterms:W3CDTF">2020-07-30T07:03:15Z</dcterms:created>
  <dcterms:modified xsi:type="dcterms:W3CDTF">2021-04-13T09:48:59Z</dcterms:modified>
</cp:coreProperties>
</file>