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1"/>
  </p:notesMasterIdLst>
  <p:sldIdLst>
    <p:sldId id="530" r:id="rId5"/>
    <p:sldId id="638" r:id="rId6"/>
    <p:sldId id="570" r:id="rId7"/>
    <p:sldId id="569" r:id="rId8"/>
    <p:sldId id="619" r:id="rId9"/>
    <p:sldId id="594" r:id="rId10"/>
    <p:sldId id="591" r:id="rId11"/>
    <p:sldId id="621" r:id="rId12"/>
    <p:sldId id="598" r:id="rId13"/>
    <p:sldId id="620" r:id="rId14"/>
    <p:sldId id="595" r:id="rId15"/>
    <p:sldId id="596" r:id="rId16"/>
    <p:sldId id="597" r:id="rId17"/>
    <p:sldId id="599" r:id="rId18"/>
    <p:sldId id="600" r:id="rId19"/>
    <p:sldId id="601" r:id="rId20"/>
    <p:sldId id="602" r:id="rId21"/>
    <p:sldId id="623" r:id="rId22"/>
    <p:sldId id="604" r:id="rId23"/>
    <p:sldId id="605" r:id="rId24"/>
    <p:sldId id="606" r:id="rId25"/>
    <p:sldId id="607" r:id="rId26"/>
    <p:sldId id="609" r:id="rId27"/>
    <p:sldId id="610" r:id="rId28"/>
    <p:sldId id="611" r:id="rId29"/>
    <p:sldId id="613" r:id="rId30"/>
    <p:sldId id="622" r:id="rId31"/>
    <p:sldId id="618" r:id="rId32"/>
    <p:sldId id="614" r:id="rId33"/>
    <p:sldId id="615" r:id="rId34"/>
    <p:sldId id="625" r:id="rId35"/>
    <p:sldId id="616" r:id="rId36"/>
    <p:sldId id="617" r:id="rId37"/>
    <p:sldId id="626" r:id="rId38"/>
    <p:sldId id="630" r:id="rId39"/>
    <p:sldId id="629" r:id="rId40"/>
    <p:sldId id="628" r:id="rId41"/>
    <p:sldId id="631" r:id="rId42"/>
    <p:sldId id="627" r:id="rId43"/>
    <p:sldId id="632" r:id="rId44"/>
    <p:sldId id="635" r:id="rId45"/>
    <p:sldId id="634" r:id="rId46"/>
    <p:sldId id="636" r:id="rId47"/>
    <p:sldId id="633" r:id="rId48"/>
    <p:sldId id="637" r:id="rId49"/>
    <p:sldId id="62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Nikhil jain" initials="Nj" lastIdx="1" clrIdx="3">
    <p:extLst>
      <p:ext uri="{19B8F6BF-5375-455C-9EA6-DF929625EA0E}">
        <p15:presenceInfo xmlns:p15="http://schemas.microsoft.com/office/powerpoint/2012/main" userId="19d5b1b7671981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9FC"/>
    <a:srgbClr val="6A23F1"/>
    <a:srgbClr val="F2DEFE"/>
    <a:srgbClr val="8822EE"/>
    <a:srgbClr val="F01688"/>
    <a:srgbClr val="2F21F3"/>
    <a:srgbClr val="FEB52B"/>
    <a:srgbClr val="F01689"/>
    <a:srgbClr val="6F22E3"/>
    <a:srgbClr val="E21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A38539-FA9A-5145-B7F0-E69774F67F67}" v="23" dt="2024-05-03T14:58:50.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22"/>
  </p:normalViewPr>
  <p:slideViewPr>
    <p:cSldViewPr snapToGrid="0">
      <p:cViewPr varScale="1">
        <p:scale>
          <a:sx n="94" d="100"/>
          <a:sy n="94" d="100"/>
        </p:scale>
        <p:origin x="2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5/3/2024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de/annafabris/gdp-1960-2022-analysis#Imports-and-Utility" TargetMode="External"/><Relationship Id="rId2" Type="http://schemas.openxmlformats.org/officeDocument/2006/relationships/hyperlink" Target="https://www.kaggle.com/datasets/annafabris/world-gdp-by-country-1960-2022?resource=download" TargetMode="External"/><Relationship Id="rId1" Type="http://schemas.openxmlformats.org/officeDocument/2006/relationships/slideLayout" Target="../slideLayouts/slideLayout2.xml"/><Relationship Id="rId6" Type="http://schemas.openxmlformats.org/officeDocument/2006/relationships/hyperlink" Target="https://www.kaggle.com/datasets/kanchana1990/imfs-gdp-data-1980-2028-global-trends" TargetMode="External"/><Relationship Id="rId5" Type="http://schemas.openxmlformats.org/officeDocument/2006/relationships/hyperlink" Target="https://www.kaggle.com/datasets/iamtushara/gdp-timeseries-data-for-various-countries" TargetMode="External"/><Relationship Id="rId4" Type="http://schemas.openxmlformats.org/officeDocument/2006/relationships/hyperlink" Target="https://www.kaggle.com/datasets/rinichristy/countries-gdp-19602020"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sz="6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GDP PREDICTION 2024-2030</a:t>
            </a:r>
          </a:p>
        </p:txBody>
      </p:sp>
      <p:sp>
        <p:nvSpPr>
          <p:cNvPr id="3" name="Rectangle: Rounded Corners 2">
            <a:extLst>
              <a:ext uri="{FF2B5EF4-FFF2-40B4-BE49-F238E27FC236}">
                <a16:creationId xmlns:a16="http://schemas.microsoft.com/office/drawing/2014/main" id="{DD39EDA3-3624-C598-D95D-67900E845B3E}"/>
              </a:ext>
            </a:extLst>
          </p:cNvPr>
          <p:cNvSpPr/>
          <p:nvPr/>
        </p:nvSpPr>
        <p:spPr>
          <a:xfrm>
            <a:off x="1819175" y="712268"/>
            <a:ext cx="8553650" cy="146400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BCSE352E – Essentials of Data Analytics</a:t>
            </a:r>
          </a:p>
          <a:p>
            <a:pPr algn="ctr"/>
            <a:r>
              <a:rPr lang="en-US" sz="3600" b="1" dirty="0">
                <a:solidFill>
                  <a:schemeClr val="bg1"/>
                </a:solidFill>
                <a:latin typeface="Times New Roman" panose="02020603050405020304" pitchFamily="18" charset="0"/>
                <a:cs typeface="Times New Roman" panose="02020603050405020304" pitchFamily="18" charset="0"/>
              </a:rPr>
              <a:t>Digital Assignment 3</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D00641D9-BDA8-2F5B-B6A9-A804004284FF}"/>
              </a:ext>
            </a:extLst>
          </p:cNvPr>
          <p:cNvSpPr/>
          <p:nvPr/>
        </p:nvSpPr>
        <p:spPr>
          <a:xfrm>
            <a:off x="7757480" y="4533500"/>
            <a:ext cx="3581080" cy="1481328"/>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endParaRPr lang="en-IN" sz="1600" b="1" dirty="0">
              <a:solidFill>
                <a:srgbClr val="F2DEFE"/>
              </a:solidFill>
              <a:effectLst>
                <a:outerShdw blurRad="38100" dist="38100" dir="2700000" algn="tl">
                  <a:srgbClr val="000000">
                    <a:alpha val="43137"/>
                  </a:srgbClr>
                </a:outerShdw>
              </a:effectLst>
              <a:latin typeface="Baguet Script" panose="00000500000000000000" pitchFamily="2" charset="0"/>
            </a:endParaRPr>
          </a:p>
        </p:txBody>
      </p:sp>
      <p:sp>
        <p:nvSpPr>
          <p:cNvPr id="5" name="Rectangle: Rounded Corners 4">
            <a:extLst>
              <a:ext uri="{FF2B5EF4-FFF2-40B4-BE49-F238E27FC236}">
                <a16:creationId xmlns:a16="http://schemas.microsoft.com/office/drawing/2014/main" id="{86870CC8-A30C-85CC-F1A1-A0A463378EC7}"/>
              </a:ext>
            </a:extLst>
          </p:cNvPr>
          <p:cNvSpPr/>
          <p:nvPr/>
        </p:nvSpPr>
        <p:spPr>
          <a:xfrm>
            <a:off x="3782088" y="4080629"/>
            <a:ext cx="4844232" cy="206510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bIns="45720" rtlCol="0" anchor="ctr"/>
          <a:lstStyle/>
          <a:p>
            <a:pPr algn="ctr"/>
            <a:endParaRPr lang="en-US" sz="2000" b="1" dirty="0">
              <a:solidFill>
                <a:schemeClr val="bg1"/>
              </a:solidFill>
              <a:latin typeface="Times New Roman" panose="02020603050405020304" pitchFamily="18" charset="0"/>
              <a:cs typeface="Times New Roman" panose="02020603050405020304" pitchFamily="18" charset="0"/>
            </a:endParaRPr>
          </a:p>
          <a:p>
            <a:pPr algn="ctr"/>
            <a:r>
              <a:rPr lang="en-US" sz="2000" b="1" dirty="0">
                <a:solidFill>
                  <a:schemeClr val="bg1"/>
                </a:solidFill>
                <a:latin typeface="Times New Roman"/>
                <a:cs typeface="Times New Roman"/>
              </a:rPr>
              <a:t>Submitted by Nikhil </a:t>
            </a:r>
            <a:r>
              <a:rPr lang="en-US" sz="2000" b="1" dirty="0" err="1">
                <a:solidFill>
                  <a:schemeClr val="bg1"/>
                </a:solidFill>
                <a:latin typeface="Times New Roman"/>
                <a:cs typeface="Times New Roman"/>
              </a:rPr>
              <a:t>chordia</a:t>
            </a:r>
            <a:r>
              <a:rPr lang="en-US" sz="2000" b="1" dirty="0">
                <a:solidFill>
                  <a:schemeClr val="bg1"/>
                </a:solidFill>
                <a:latin typeface="Times New Roman"/>
                <a:cs typeface="Times New Roman"/>
              </a:rPr>
              <a:t> A</a:t>
            </a:r>
          </a:p>
          <a:p>
            <a:pPr algn="ctr"/>
            <a:r>
              <a:rPr lang="en-US" sz="2000" b="1" dirty="0">
                <a:solidFill>
                  <a:schemeClr val="bg1"/>
                </a:solidFill>
                <a:latin typeface="Times New Roman"/>
                <a:cs typeface="Times New Roman"/>
              </a:rPr>
              <a:t>21BLC1645</a:t>
            </a:r>
            <a:endParaRPr lang="en-US" sz="2000" b="1" dirty="0">
              <a:solidFill>
                <a:schemeClr val="bg1"/>
              </a:solidFill>
              <a:latin typeface="Times New Roman" panose="02020603050405020304" pitchFamily="18" charset="0"/>
              <a:cs typeface="Times New Roman" panose="02020603050405020304" pitchFamily="18" charset="0"/>
            </a:endParaRPr>
          </a:p>
          <a:p>
            <a:pPr algn="ctr"/>
            <a:r>
              <a:rPr lang="en-US" sz="2000" b="1" dirty="0">
                <a:solidFill>
                  <a:schemeClr val="bg1"/>
                </a:solidFill>
                <a:latin typeface="Times New Roman" panose="02020603050405020304" pitchFamily="18" charset="0"/>
                <a:cs typeface="Times New Roman" panose="02020603050405020304" pitchFamily="18" charset="0"/>
              </a:rPr>
              <a:t>Group Name: GDP Predictors</a:t>
            </a:r>
          </a:p>
          <a:p>
            <a:pPr algn="ctr"/>
            <a:r>
              <a:rPr lang="en-US" sz="2000" b="1" dirty="0">
                <a:solidFill>
                  <a:schemeClr val="bg1"/>
                </a:solidFill>
                <a:latin typeface="Times New Roman" panose="02020603050405020304" pitchFamily="18" charset="0"/>
                <a:cs typeface="Times New Roman" panose="02020603050405020304" pitchFamily="18" charset="0"/>
              </a:rPr>
              <a:t>Submitted to Dr. </a:t>
            </a:r>
            <a:r>
              <a:rPr lang="en-US" sz="2000" b="1" dirty="0" err="1">
                <a:solidFill>
                  <a:schemeClr val="bg1"/>
                </a:solidFill>
                <a:latin typeface="Times New Roman" panose="02020603050405020304" pitchFamily="18" charset="0"/>
                <a:cs typeface="Times New Roman" panose="02020603050405020304" pitchFamily="18" charset="0"/>
              </a:rPr>
              <a:t>Jeetashree</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Aparajeeta</a:t>
            </a:r>
            <a:endParaRPr lang="en-US" sz="2000" b="1" dirty="0">
              <a:solidFill>
                <a:schemeClr val="bg1"/>
              </a:solidFill>
              <a:latin typeface="Times New Roman" panose="02020603050405020304" pitchFamily="18" charset="0"/>
              <a:cs typeface="Times New Roman" panose="02020603050405020304" pitchFamily="18" charset="0"/>
            </a:endParaRPr>
          </a:p>
          <a:p>
            <a:pPr algn="ctr"/>
            <a:r>
              <a:rPr lang="en-US" sz="2000" b="1" dirty="0">
                <a:solidFill>
                  <a:schemeClr val="bg1"/>
                </a:solidFill>
                <a:latin typeface="Times New Roman" panose="02020603050405020304" pitchFamily="18" charset="0"/>
                <a:cs typeface="Times New Roman" panose="02020603050405020304" pitchFamily="18" charset="0"/>
              </a:rPr>
              <a:t>Date: 18-April-2024</a:t>
            </a:r>
            <a:endParaRPr lang="en-IN" sz="2000" b="1" dirty="0">
              <a:solidFill>
                <a:schemeClr val="bg1"/>
              </a:solidFill>
              <a:latin typeface="Times New Roman" panose="02020603050405020304" pitchFamily="18" charset="0"/>
              <a:cs typeface="Times New Roman" panose="02020603050405020304" pitchFamily="18" charset="0"/>
            </a:endParaRPr>
          </a:p>
          <a:p>
            <a:pPr algn="ct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28B0-ECD9-2C47-9314-78BBE98665D6}"/>
              </a:ext>
            </a:extLst>
          </p:cNvPr>
          <p:cNvSpPr>
            <a:spLocks noGrp="1"/>
          </p:cNvSpPr>
          <p:nvPr>
            <p:ph type="ctrTitle"/>
          </p:nvPr>
        </p:nvSpPr>
        <p:spPr/>
        <p:txBody>
          <a:bodyPr/>
          <a:lstStyle/>
          <a:p>
            <a:r>
              <a:rPr lang="en-IN" sz="6000" dirty="0">
                <a:effectLst>
                  <a:reflection blurRad="6350" stA="50000" endA="300" endPos="50000" dist="29997" dir="5400000" sy="-100000" algn="bl" rotWithShape="0"/>
                </a:effectLst>
              </a:rPr>
              <a:t>2. Reading datasets</a:t>
            </a:r>
          </a:p>
        </p:txBody>
      </p:sp>
    </p:spTree>
    <p:extLst>
      <p:ext uri="{BB962C8B-B14F-4D97-AF65-F5344CB8AC3E}">
        <p14:creationId xmlns:p14="http://schemas.microsoft.com/office/powerpoint/2010/main" val="2976867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DF095A-6490-4DA4-372F-774CDA7403E0}"/>
              </a:ext>
            </a:extLst>
          </p:cNvPr>
          <p:cNvSpPr>
            <a:spLocks noGrp="1"/>
          </p:cNvSpPr>
          <p:nvPr>
            <p:ph type="sldNum" sz="quarter" idx="4294967295"/>
          </p:nvPr>
        </p:nvSpPr>
        <p:spPr>
          <a:xfrm>
            <a:off x="0" y="411163"/>
            <a:ext cx="522288" cy="311150"/>
          </a:xfrm>
        </p:spPr>
        <p:txBody>
          <a:bodyPr/>
          <a:lstStyle/>
          <a:p>
            <a:fld id="{294A09A9-5501-47C1-A89A-A340965A2BE2}" type="slidenum">
              <a:rPr lang="en-US" smtClean="0"/>
              <a:pPr/>
              <a:t>11</a:t>
            </a:fld>
            <a:endParaRPr lang="en-US" dirty="0"/>
          </a:p>
        </p:txBody>
      </p:sp>
      <p:pic>
        <p:nvPicPr>
          <p:cNvPr id="9" name="Picture 8">
            <a:extLst>
              <a:ext uri="{FF2B5EF4-FFF2-40B4-BE49-F238E27FC236}">
                <a16:creationId xmlns:a16="http://schemas.microsoft.com/office/drawing/2014/main" id="{47322773-505B-7AB6-4A1E-0E72AC422FBF}"/>
              </a:ext>
            </a:extLst>
          </p:cNvPr>
          <p:cNvPicPr>
            <a:picLocks noChangeAspect="1"/>
          </p:cNvPicPr>
          <p:nvPr/>
        </p:nvPicPr>
        <p:blipFill>
          <a:blip r:embed="rId2"/>
          <a:stretch>
            <a:fillRect/>
          </a:stretch>
        </p:blipFill>
        <p:spPr>
          <a:xfrm>
            <a:off x="1087481" y="411162"/>
            <a:ext cx="9115297" cy="6327189"/>
          </a:xfrm>
          <a:prstGeom prst="rect">
            <a:avLst/>
          </a:prstGeom>
        </p:spPr>
      </p:pic>
    </p:spTree>
    <p:extLst>
      <p:ext uri="{BB962C8B-B14F-4D97-AF65-F5344CB8AC3E}">
        <p14:creationId xmlns:p14="http://schemas.microsoft.com/office/powerpoint/2010/main" val="128300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332BFC-FFEF-8086-599E-C3928C17CDF9}"/>
              </a:ext>
            </a:extLst>
          </p:cNvPr>
          <p:cNvSpPr>
            <a:spLocks noGrp="1"/>
          </p:cNvSpPr>
          <p:nvPr>
            <p:ph type="sldNum" sz="quarter" idx="4294967295"/>
          </p:nvPr>
        </p:nvSpPr>
        <p:spPr>
          <a:xfrm>
            <a:off x="0" y="411163"/>
            <a:ext cx="522288" cy="311150"/>
          </a:xfrm>
        </p:spPr>
        <p:txBody>
          <a:bodyPr/>
          <a:lstStyle/>
          <a:p>
            <a:fld id="{294A09A9-5501-47C1-A89A-A340965A2BE2}" type="slidenum">
              <a:rPr lang="en-US" smtClean="0"/>
              <a:pPr/>
              <a:t>12</a:t>
            </a:fld>
            <a:endParaRPr lang="en-US" dirty="0"/>
          </a:p>
        </p:txBody>
      </p:sp>
      <p:pic>
        <p:nvPicPr>
          <p:cNvPr id="9" name="Picture 8">
            <a:extLst>
              <a:ext uri="{FF2B5EF4-FFF2-40B4-BE49-F238E27FC236}">
                <a16:creationId xmlns:a16="http://schemas.microsoft.com/office/drawing/2014/main" id="{0D74F35C-1435-E6C9-5F5B-872B166DF717}"/>
              </a:ext>
            </a:extLst>
          </p:cNvPr>
          <p:cNvPicPr>
            <a:picLocks noChangeAspect="1"/>
          </p:cNvPicPr>
          <p:nvPr/>
        </p:nvPicPr>
        <p:blipFill>
          <a:blip r:embed="rId2"/>
          <a:stretch>
            <a:fillRect/>
          </a:stretch>
        </p:blipFill>
        <p:spPr>
          <a:xfrm>
            <a:off x="1360564" y="255587"/>
            <a:ext cx="8880716" cy="6500319"/>
          </a:xfrm>
          <a:prstGeom prst="rect">
            <a:avLst/>
          </a:prstGeom>
        </p:spPr>
      </p:pic>
    </p:spTree>
    <p:extLst>
      <p:ext uri="{BB962C8B-B14F-4D97-AF65-F5344CB8AC3E}">
        <p14:creationId xmlns:p14="http://schemas.microsoft.com/office/powerpoint/2010/main" val="386390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FA63F5-B695-18DC-B814-F9F20D15821D}"/>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11" name="Picture 10">
            <a:extLst>
              <a:ext uri="{FF2B5EF4-FFF2-40B4-BE49-F238E27FC236}">
                <a16:creationId xmlns:a16="http://schemas.microsoft.com/office/drawing/2014/main" id="{9C4B595F-F402-81CB-6C8B-394B723D6594}"/>
              </a:ext>
            </a:extLst>
          </p:cNvPr>
          <p:cNvPicPr>
            <a:picLocks noChangeAspect="1"/>
          </p:cNvPicPr>
          <p:nvPr/>
        </p:nvPicPr>
        <p:blipFill>
          <a:blip r:embed="rId2"/>
          <a:stretch>
            <a:fillRect/>
          </a:stretch>
        </p:blipFill>
        <p:spPr>
          <a:xfrm>
            <a:off x="1407574" y="314842"/>
            <a:ext cx="8208063" cy="6228316"/>
          </a:xfrm>
          <a:prstGeom prst="rect">
            <a:avLst/>
          </a:prstGeom>
        </p:spPr>
      </p:pic>
    </p:spTree>
    <p:extLst>
      <p:ext uri="{BB962C8B-B14F-4D97-AF65-F5344CB8AC3E}">
        <p14:creationId xmlns:p14="http://schemas.microsoft.com/office/powerpoint/2010/main" val="3904395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C825F6-2106-2CD9-642A-4203227D98A0}"/>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4" name="Title 3">
            <a:extLst>
              <a:ext uri="{FF2B5EF4-FFF2-40B4-BE49-F238E27FC236}">
                <a16:creationId xmlns:a16="http://schemas.microsoft.com/office/drawing/2014/main" id="{C5A10F44-9AC5-59CD-8FA0-308E44BECDEB}"/>
              </a:ext>
            </a:extLst>
          </p:cNvPr>
          <p:cNvSpPr>
            <a:spLocks noGrp="1"/>
          </p:cNvSpPr>
          <p:nvPr>
            <p:ph type="title"/>
          </p:nvPr>
        </p:nvSpPr>
        <p:spPr>
          <a:xfrm>
            <a:off x="1536192" y="832104"/>
            <a:ext cx="8878824" cy="756064"/>
          </a:xfrm>
        </p:spPr>
        <p:txBody>
          <a:bodyPr/>
          <a:lstStyle/>
          <a:p>
            <a:pPr algn="ctr"/>
            <a:r>
              <a:rPr lang="en-IN" sz="4800" dirty="0">
                <a:effectLst>
                  <a:glow rad="228600">
                    <a:schemeClr val="accent5">
                      <a:satMod val="175000"/>
                      <a:alpha val="40000"/>
                    </a:schemeClr>
                  </a:glow>
                </a:effectLst>
              </a:rPr>
              <a:t>functionalities</a:t>
            </a:r>
          </a:p>
        </p:txBody>
      </p:sp>
      <p:sp>
        <p:nvSpPr>
          <p:cNvPr id="5" name="Content Placeholder 4">
            <a:extLst>
              <a:ext uri="{FF2B5EF4-FFF2-40B4-BE49-F238E27FC236}">
                <a16:creationId xmlns:a16="http://schemas.microsoft.com/office/drawing/2014/main" id="{6B8C0FFC-7938-21A1-54C3-CD02ED638D32}"/>
              </a:ext>
            </a:extLst>
          </p:cNvPr>
          <p:cNvSpPr>
            <a:spLocks noGrp="1"/>
          </p:cNvSpPr>
          <p:nvPr>
            <p:ph idx="1"/>
          </p:nvPr>
        </p:nvSpPr>
        <p:spPr>
          <a:xfrm>
            <a:off x="1459189" y="1664208"/>
            <a:ext cx="9821620" cy="4832845"/>
          </a:xfrm>
        </p:spPr>
        <p:txBody>
          <a:bodyPr/>
          <a:lstStyle/>
          <a:p>
            <a:pPr algn="just">
              <a:buFont typeface="Wingdings" panose="05000000000000000000" pitchFamily="2" charset="2"/>
              <a:buChar char="q"/>
            </a:pPr>
            <a:r>
              <a:rPr lang="en-US" sz="2000" b="1" dirty="0">
                <a:latin typeface="+mj-lt"/>
              </a:rPr>
              <a:t>Four datasets containing GDP information for approximately 210 countries from 1960 to 2023 were utilized.</a:t>
            </a:r>
          </a:p>
          <a:p>
            <a:pPr algn="just">
              <a:buFont typeface="Wingdings" panose="05000000000000000000" pitchFamily="2" charset="2"/>
              <a:buChar char="q"/>
            </a:pPr>
            <a:r>
              <a:rPr lang="en-US" sz="2000" b="1" dirty="0">
                <a:latin typeface="+mj-lt"/>
              </a:rPr>
              <a:t>Each dataset was read from a CSV file and saved as data1, data2, data3, and data4.</a:t>
            </a:r>
          </a:p>
          <a:p>
            <a:pPr algn="just">
              <a:buFont typeface="Wingdings" panose="05000000000000000000" pitchFamily="2" charset="2"/>
              <a:buChar char="q"/>
            </a:pPr>
            <a:r>
              <a:rPr lang="en-US" sz="2000" b="1" dirty="0">
                <a:latin typeface="+mj-lt"/>
              </a:rPr>
              <a:t>Data3 was transposed to ensure alignment of rows and columns with the other datasets.</a:t>
            </a:r>
          </a:p>
          <a:p>
            <a:pPr algn="just">
              <a:buFont typeface="Wingdings" panose="05000000000000000000" pitchFamily="2" charset="2"/>
              <a:buChar char="q"/>
            </a:pPr>
            <a:r>
              <a:rPr lang="en-US" sz="2000" b="1" dirty="0">
                <a:latin typeface="+mj-lt"/>
              </a:rPr>
              <a:t>Missing values (NA) and empty cells within the datasets were replaced with 0.</a:t>
            </a:r>
          </a:p>
          <a:p>
            <a:pPr algn="just">
              <a:buFont typeface="Wingdings" panose="05000000000000000000" pitchFamily="2" charset="2"/>
              <a:buChar char="q"/>
            </a:pPr>
            <a:r>
              <a:rPr lang="en-US" sz="2000" b="1" dirty="0">
                <a:latin typeface="+mj-lt"/>
              </a:rPr>
              <a:t>The datasets were merged into a single file for streamlined analysis.</a:t>
            </a:r>
          </a:p>
          <a:p>
            <a:pPr algn="just">
              <a:buFont typeface="Wingdings" panose="05000000000000000000" pitchFamily="2" charset="2"/>
              <a:buChar char="q"/>
            </a:pPr>
            <a:r>
              <a:rPr lang="en-US" sz="2000" b="1" dirty="0">
                <a:latin typeface="+mj-lt"/>
              </a:rPr>
              <a:t>Measures were taken to ensure all entries in the merged dataset are distinct and unique.</a:t>
            </a:r>
            <a:endParaRPr lang="en-IN" sz="2000" b="1" dirty="0">
              <a:latin typeface="+mj-lt"/>
            </a:endParaRPr>
          </a:p>
        </p:txBody>
      </p:sp>
    </p:spTree>
    <p:extLst>
      <p:ext uri="{BB962C8B-B14F-4D97-AF65-F5344CB8AC3E}">
        <p14:creationId xmlns:p14="http://schemas.microsoft.com/office/powerpoint/2010/main" val="2197243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3BFB-8804-39DD-E955-21D0C77069DB}"/>
              </a:ext>
            </a:extLst>
          </p:cNvPr>
          <p:cNvSpPr>
            <a:spLocks noGrp="1"/>
          </p:cNvSpPr>
          <p:nvPr>
            <p:ph type="ctrTitle"/>
          </p:nvPr>
        </p:nvSpPr>
        <p:spPr/>
        <p:txBody>
          <a:bodyPr/>
          <a:lstStyle/>
          <a:p>
            <a:r>
              <a:rPr lang="en-IN" sz="6000" dirty="0">
                <a:effectLst>
                  <a:reflection blurRad="6350" stA="60000" endA="900" endPos="60000" dist="29997" dir="5400000" sy="-100000" algn="bl" rotWithShape="0"/>
                </a:effectLst>
              </a:rPr>
              <a:t>3. Data cleaning</a:t>
            </a:r>
          </a:p>
        </p:txBody>
      </p:sp>
    </p:spTree>
    <p:extLst>
      <p:ext uri="{BB962C8B-B14F-4D97-AF65-F5344CB8AC3E}">
        <p14:creationId xmlns:p14="http://schemas.microsoft.com/office/powerpoint/2010/main" val="2190608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FA9278-0EED-3FC2-BBDE-556096BB66FD}"/>
              </a:ext>
            </a:extLst>
          </p:cNvPr>
          <p:cNvSpPr>
            <a:spLocks noGrp="1"/>
          </p:cNvSpPr>
          <p:nvPr>
            <p:ph type="sldNum" sz="quarter" idx="11"/>
          </p:nvPr>
        </p:nvSpPr>
        <p:spPr/>
        <p:txBody>
          <a:bodyPr/>
          <a:lstStyle/>
          <a:p>
            <a:fld id="{294A09A9-5501-47C1-A89A-A340965A2BE2}" type="slidenum">
              <a:rPr lang="en-US" smtClean="0"/>
              <a:pPr/>
              <a:t>16</a:t>
            </a:fld>
            <a:endParaRPr lang="en-US" dirty="0"/>
          </a:p>
        </p:txBody>
      </p:sp>
      <p:pic>
        <p:nvPicPr>
          <p:cNvPr id="6" name="Picture 5">
            <a:extLst>
              <a:ext uri="{FF2B5EF4-FFF2-40B4-BE49-F238E27FC236}">
                <a16:creationId xmlns:a16="http://schemas.microsoft.com/office/drawing/2014/main" id="{4A1BE725-C3FB-F24D-790A-D157CE2C07E2}"/>
              </a:ext>
            </a:extLst>
          </p:cNvPr>
          <p:cNvPicPr>
            <a:picLocks noChangeAspect="1"/>
          </p:cNvPicPr>
          <p:nvPr/>
        </p:nvPicPr>
        <p:blipFill>
          <a:blip r:embed="rId2"/>
          <a:stretch>
            <a:fillRect/>
          </a:stretch>
        </p:blipFill>
        <p:spPr>
          <a:xfrm>
            <a:off x="1049633" y="330538"/>
            <a:ext cx="10404430" cy="6196924"/>
          </a:xfrm>
          <a:prstGeom prst="rect">
            <a:avLst/>
          </a:prstGeom>
        </p:spPr>
      </p:pic>
    </p:spTree>
    <p:extLst>
      <p:ext uri="{BB962C8B-B14F-4D97-AF65-F5344CB8AC3E}">
        <p14:creationId xmlns:p14="http://schemas.microsoft.com/office/powerpoint/2010/main" val="176609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AAF9C1-73BA-156E-C1B0-D8DE6BF53D23}"/>
              </a:ext>
            </a:extLst>
          </p:cNvPr>
          <p:cNvSpPr>
            <a:spLocks noGrp="1"/>
          </p:cNvSpPr>
          <p:nvPr>
            <p:ph type="sldNum" sz="quarter" idx="11"/>
          </p:nvPr>
        </p:nvSpPr>
        <p:spPr/>
        <p:txBody>
          <a:bodyPr/>
          <a:lstStyle/>
          <a:p>
            <a:fld id="{294A09A9-5501-47C1-A89A-A340965A2BE2}" type="slidenum">
              <a:rPr lang="en-US" smtClean="0"/>
              <a:pPr/>
              <a:t>17</a:t>
            </a:fld>
            <a:endParaRPr lang="en-US" dirty="0"/>
          </a:p>
        </p:txBody>
      </p:sp>
      <p:pic>
        <p:nvPicPr>
          <p:cNvPr id="6" name="Picture 5">
            <a:extLst>
              <a:ext uri="{FF2B5EF4-FFF2-40B4-BE49-F238E27FC236}">
                <a16:creationId xmlns:a16="http://schemas.microsoft.com/office/drawing/2014/main" id="{3B7648A5-1402-2BB9-FD5B-970706980A0C}"/>
              </a:ext>
            </a:extLst>
          </p:cNvPr>
          <p:cNvPicPr>
            <a:picLocks noChangeAspect="1"/>
          </p:cNvPicPr>
          <p:nvPr/>
        </p:nvPicPr>
        <p:blipFill>
          <a:blip r:embed="rId2"/>
          <a:stretch>
            <a:fillRect/>
          </a:stretch>
        </p:blipFill>
        <p:spPr>
          <a:xfrm>
            <a:off x="1058271" y="1681008"/>
            <a:ext cx="10553677" cy="3130224"/>
          </a:xfrm>
          <a:prstGeom prst="rect">
            <a:avLst/>
          </a:prstGeom>
        </p:spPr>
      </p:pic>
    </p:spTree>
    <p:extLst>
      <p:ext uri="{BB962C8B-B14F-4D97-AF65-F5344CB8AC3E}">
        <p14:creationId xmlns:p14="http://schemas.microsoft.com/office/powerpoint/2010/main" val="3152066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C825F6-2106-2CD9-642A-4203227D98A0}"/>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4" name="Title 3">
            <a:extLst>
              <a:ext uri="{FF2B5EF4-FFF2-40B4-BE49-F238E27FC236}">
                <a16:creationId xmlns:a16="http://schemas.microsoft.com/office/drawing/2014/main" id="{C5A10F44-9AC5-59CD-8FA0-308E44BECDEB}"/>
              </a:ext>
            </a:extLst>
          </p:cNvPr>
          <p:cNvSpPr>
            <a:spLocks noGrp="1"/>
          </p:cNvSpPr>
          <p:nvPr>
            <p:ph type="title"/>
          </p:nvPr>
        </p:nvSpPr>
        <p:spPr>
          <a:xfrm>
            <a:off x="3278365" y="490408"/>
            <a:ext cx="5615378" cy="756064"/>
          </a:xfrm>
        </p:spPr>
        <p:txBody>
          <a:bodyPr/>
          <a:lstStyle/>
          <a:p>
            <a:r>
              <a:rPr lang="en-IN" sz="4400" dirty="0">
                <a:effectLst>
                  <a:glow rad="139700">
                    <a:schemeClr val="accent5">
                      <a:satMod val="175000"/>
                      <a:alpha val="40000"/>
                    </a:schemeClr>
                  </a:glow>
                </a:effectLst>
              </a:rPr>
              <a:t>functionalities</a:t>
            </a:r>
          </a:p>
        </p:txBody>
      </p:sp>
      <p:sp>
        <p:nvSpPr>
          <p:cNvPr id="5" name="Content Placeholder 4">
            <a:extLst>
              <a:ext uri="{FF2B5EF4-FFF2-40B4-BE49-F238E27FC236}">
                <a16:creationId xmlns:a16="http://schemas.microsoft.com/office/drawing/2014/main" id="{6B8C0FFC-7938-21A1-54C3-CD02ED638D32}"/>
              </a:ext>
            </a:extLst>
          </p:cNvPr>
          <p:cNvSpPr>
            <a:spLocks noGrp="1"/>
          </p:cNvSpPr>
          <p:nvPr>
            <p:ph idx="1"/>
          </p:nvPr>
        </p:nvSpPr>
        <p:spPr>
          <a:xfrm>
            <a:off x="1459188" y="1491916"/>
            <a:ext cx="10274007" cy="5005137"/>
          </a:xfrm>
        </p:spPr>
        <p:txBody>
          <a:bodyPr numCol="2"/>
          <a:lstStyle/>
          <a:p>
            <a:pPr>
              <a:buFont typeface="Wingdings" panose="05000000000000000000" pitchFamily="2" charset="2"/>
              <a:buChar char="q"/>
            </a:pPr>
            <a:r>
              <a:rPr lang="en-US" sz="1600" b="1" dirty="0">
                <a:latin typeface="+mj-lt"/>
              </a:rPr>
              <a:t>1. Merged columns with repeated names, such as "Country" and "</a:t>
            </a:r>
            <a:r>
              <a:rPr lang="en-US" sz="1600" b="1" dirty="0" err="1">
                <a:latin typeface="+mj-lt"/>
              </a:rPr>
              <a:t>Country.Name</a:t>
            </a:r>
            <a:r>
              <a:rPr lang="en-US" sz="1600" b="1" dirty="0">
                <a:latin typeface="+mj-lt"/>
              </a:rPr>
              <a:t>," into a single column named "</a:t>
            </a:r>
            <a:r>
              <a:rPr lang="en-US" sz="1600" b="1" dirty="0" err="1">
                <a:latin typeface="+mj-lt"/>
              </a:rPr>
              <a:t>Country.Name</a:t>
            </a:r>
            <a:r>
              <a:rPr lang="en-US" sz="1600" b="1" dirty="0">
                <a:latin typeface="+mj-lt"/>
              </a:rPr>
              <a:t>." Ensured inclusion of any missing countries during the merging process.</a:t>
            </a:r>
          </a:p>
          <a:p>
            <a:pPr>
              <a:buFont typeface="Wingdings" panose="05000000000000000000" pitchFamily="2" charset="2"/>
              <a:buChar char="q"/>
            </a:pPr>
            <a:r>
              <a:rPr lang="en-US" sz="1600" b="1" dirty="0">
                <a:latin typeface="+mj-lt"/>
              </a:rPr>
              <a:t>2. Created merged columns for numeric data, such as "GDP_2020," from corresponding columns like "X2020.x" and "X2020.y." Replaced any zero values with the non-zero values from the corresponding column.</a:t>
            </a:r>
          </a:p>
          <a:p>
            <a:pPr>
              <a:buFont typeface="Wingdings" panose="05000000000000000000" pitchFamily="2" charset="2"/>
              <a:buChar char="q"/>
            </a:pPr>
            <a:r>
              <a:rPr lang="en-US" sz="1600" b="1" dirty="0">
                <a:latin typeface="+mj-lt"/>
              </a:rPr>
              <a:t>3. Dropped duplicate columns, such as "X1960.x" and "X1960.y," to streamline the dataset and avoid redundancy.</a:t>
            </a:r>
          </a:p>
          <a:p>
            <a:pPr>
              <a:buFont typeface="Wingdings" panose="05000000000000000000" pitchFamily="2" charset="2"/>
              <a:buChar char="q"/>
            </a:pPr>
            <a:r>
              <a:rPr lang="en-US" sz="1600" b="1" dirty="0">
                <a:latin typeface="+mj-lt"/>
              </a:rPr>
              <a:t>4. Reordered the columns, prioritizing non-numeric columns like "</a:t>
            </a:r>
            <a:r>
              <a:rPr lang="en-US" sz="1600" b="1" dirty="0" err="1">
                <a:latin typeface="+mj-lt"/>
              </a:rPr>
              <a:t>Country.Name</a:t>
            </a:r>
            <a:r>
              <a:rPr lang="en-US" sz="1600" b="1" dirty="0">
                <a:latin typeface="+mj-lt"/>
              </a:rPr>
              <a:t>" and "</a:t>
            </a:r>
            <a:r>
              <a:rPr lang="en-US" sz="1600" b="1" dirty="0" err="1">
                <a:latin typeface="+mj-lt"/>
              </a:rPr>
              <a:t>Country.Code</a:t>
            </a:r>
            <a:r>
              <a:rPr lang="en-US" sz="1600" b="1" dirty="0">
                <a:latin typeface="+mj-lt"/>
              </a:rPr>
              <a:t>" at the beginning. Followed by GDP columns from "GDP_1960" to "GDP_2023," arranged in ascending order based on the year.</a:t>
            </a:r>
          </a:p>
          <a:p>
            <a:pPr>
              <a:buFont typeface="Wingdings" panose="05000000000000000000" pitchFamily="2" charset="2"/>
              <a:buChar char="q"/>
            </a:pPr>
            <a:r>
              <a:rPr lang="en-US" sz="1600" b="1" dirty="0">
                <a:latin typeface="+mj-lt"/>
              </a:rPr>
              <a:t>5. Ensured data integrity throughout the merging process to prevent loss or duplication of information.</a:t>
            </a:r>
          </a:p>
          <a:p>
            <a:pPr>
              <a:buFont typeface="Wingdings" panose="05000000000000000000" pitchFamily="2" charset="2"/>
              <a:buChar char="q"/>
            </a:pPr>
            <a:r>
              <a:rPr lang="en-US" sz="1600" b="1" dirty="0">
                <a:latin typeface="+mj-lt"/>
              </a:rPr>
              <a:t>6. Validated the merged dataset to verify correct merging of columns, consolidation of numeric values, and adherence to the specified column order.</a:t>
            </a:r>
            <a:endParaRPr lang="en-IN" sz="1600" b="1" dirty="0">
              <a:latin typeface="+mj-lt"/>
            </a:endParaRPr>
          </a:p>
        </p:txBody>
      </p:sp>
    </p:spTree>
    <p:extLst>
      <p:ext uri="{BB962C8B-B14F-4D97-AF65-F5344CB8AC3E}">
        <p14:creationId xmlns:p14="http://schemas.microsoft.com/office/powerpoint/2010/main" val="3669996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E5B6-56BE-DE81-3716-7146426D4536}"/>
              </a:ext>
            </a:extLst>
          </p:cNvPr>
          <p:cNvSpPr>
            <a:spLocks noGrp="1"/>
          </p:cNvSpPr>
          <p:nvPr>
            <p:ph type="ctrTitle"/>
          </p:nvPr>
        </p:nvSpPr>
        <p:spPr>
          <a:xfrm>
            <a:off x="1649128" y="1780674"/>
            <a:ext cx="9144000" cy="2841859"/>
          </a:xfrm>
        </p:spPr>
        <p:txBody>
          <a:bodyPr/>
          <a:lstStyle/>
          <a:p>
            <a:r>
              <a:rPr lang="en-IN" dirty="0">
                <a:effectLst>
                  <a:outerShdw blurRad="38100" dist="38100" dir="2700000" algn="tl">
                    <a:srgbClr val="000000">
                      <a:alpha val="43137"/>
                    </a:srgbClr>
                  </a:outerShdw>
                  <a:reflection blurRad="6350" stA="60000" endA="900" endPos="60000" dist="60007" dir="5400000" sy="-100000" algn="bl" rotWithShape="0"/>
                </a:effectLst>
              </a:rPr>
              <a:t>4. KNN clustering and</a:t>
            </a:r>
            <a:br>
              <a:rPr lang="en-IN" dirty="0">
                <a:effectLst>
                  <a:outerShdw blurRad="38100" dist="38100" dir="2700000" algn="tl">
                    <a:srgbClr val="000000">
                      <a:alpha val="43137"/>
                    </a:srgbClr>
                  </a:outerShdw>
                  <a:reflection blurRad="6350" stA="60000" endA="900" endPos="60000" dist="60007" dir="5400000" sy="-100000" algn="bl" rotWithShape="0"/>
                </a:effectLst>
              </a:rPr>
            </a:br>
            <a:br>
              <a:rPr lang="en-IN" dirty="0">
                <a:effectLst>
                  <a:outerShdw blurRad="38100" dist="38100" dir="2700000" algn="tl">
                    <a:srgbClr val="000000">
                      <a:alpha val="43137"/>
                    </a:srgbClr>
                  </a:outerShdw>
                  <a:reflection blurRad="6350" stA="60000" endA="900" endPos="60000" dist="60007" dir="5400000" sy="-100000" algn="bl" rotWithShape="0"/>
                </a:effectLst>
              </a:rPr>
            </a:br>
            <a:br>
              <a:rPr lang="en-IN" dirty="0">
                <a:effectLst>
                  <a:outerShdw blurRad="38100" dist="38100" dir="2700000" algn="tl">
                    <a:srgbClr val="000000">
                      <a:alpha val="43137"/>
                    </a:srgbClr>
                  </a:outerShdw>
                  <a:reflection blurRad="6350" stA="60000" endA="900" endPos="60000" dist="60007" dir="5400000" sy="-100000" algn="bl" rotWithShape="0"/>
                </a:effectLst>
              </a:rPr>
            </a:br>
            <a:r>
              <a:rPr lang="en-IN" dirty="0">
                <a:effectLst>
                  <a:outerShdw blurRad="38100" dist="38100" dir="2700000" algn="tl">
                    <a:srgbClr val="000000">
                      <a:alpha val="43137"/>
                    </a:srgbClr>
                  </a:outerShdw>
                  <a:reflection blurRad="6350" stA="60000" endA="900" endPos="60000" dist="60007" dir="5400000" sy="-100000" algn="bl" rotWithShape="0"/>
                </a:effectLst>
              </a:rPr>
              <a:t> INTER Polation</a:t>
            </a:r>
          </a:p>
        </p:txBody>
      </p:sp>
    </p:spTree>
    <p:extLst>
      <p:ext uri="{BB962C8B-B14F-4D97-AF65-F5344CB8AC3E}">
        <p14:creationId xmlns:p14="http://schemas.microsoft.com/office/powerpoint/2010/main" val="396821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4B08F2-1167-0531-67FA-45A60133B809}"/>
              </a:ext>
            </a:extLst>
          </p:cNvPr>
          <p:cNvSpPr>
            <a:spLocks noGrp="1"/>
          </p:cNvSpPr>
          <p:nvPr>
            <p:ph type="sldNum" sz="quarter" idx="12"/>
          </p:nvPr>
        </p:nvSpPr>
        <p:spPr/>
        <p:txBody>
          <a:bodyPr/>
          <a:lstStyle/>
          <a:p>
            <a:fld id="{294A09A9-5501-47C1-A89A-A340965A2BE2}" type="slidenum">
              <a:rPr lang="en-US" smtClean="0"/>
              <a:pPr/>
              <a:t>2</a:t>
            </a:fld>
            <a:endParaRPr lang="en-US" dirty="0"/>
          </a:p>
        </p:txBody>
      </p:sp>
      <p:pic>
        <p:nvPicPr>
          <p:cNvPr id="8" name="Picture 7">
            <a:extLst>
              <a:ext uri="{FF2B5EF4-FFF2-40B4-BE49-F238E27FC236}">
                <a16:creationId xmlns:a16="http://schemas.microsoft.com/office/drawing/2014/main" id="{384E5934-555F-3A2E-715D-99CEB14BDC4C}"/>
              </a:ext>
            </a:extLst>
          </p:cNvPr>
          <p:cNvPicPr>
            <a:picLocks noChangeAspect="1"/>
          </p:cNvPicPr>
          <p:nvPr/>
        </p:nvPicPr>
        <p:blipFill>
          <a:blip r:embed="rId2"/>
          <a:stretch>
            <a:fillRect/>
          </a:stretch>
        </p:blipFill>
        <p:spPr>
          <a:xfrm>
            <a:off x="1361410" y="35033"/>
            <a:ext cx="9669141" cy="6787933"/>
          </a:xfrm>
          <a:prstGeom prst="rect">
            <a:avLst/>
          </a:prstGeom>
        </p:spPr>
      </p:pic>
    </p:spTree>
    <p:extLst>
      <p:ext uri="{BB962C8B-B14F-4D97-AF65-F5344CB8AC3E}">
        <p14:creationId xmlns:p14="http://schemas.microsoft.com/office/powerpoint/2010/main" val="3856688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438052-389A-4C75-3CA2-E59AE3FCC1DD}"/>
              </a:ext>
            </a:extLst>
          </p:cNvPr>
          <p:cNvSpPr>
            <a:spLocks noGrp="1"/>
          </p:cNvSpPr>
          <p:nvPr>
            <p:ph type="sldNum" sz="quarter" idx="11"/>
          </p:nvPr>
        </p:nvSpPr>
        <p:spPr/>
        <p:txBody>
          <a:bodyPr/>
          <a:lstStyle/>
          <a:p>
            <a:fld id="{294A09A9-5501-47C1-A89A-A340965A2BE2}" type="slidenum">
              <a:rPr lang="en-US" smtClean="0"/>
              <a:pPr/>
              <a:t>20</a:t>
            </a:fld>
            <a:endParaRPr lang="en-US" dirty="0"/>
          </a:p>
        </p:txBody>
      </p:sp>
      <p:pic>
        <p:nvPicPr>
          <p:cNvPr id="6" name="Picture 5">
            <a:extLst>
              <a:ext uri="{FF2B5EF4-FFF2-40B4-BE49-F238E27FC236}">
                <a16:creationId xmlns:a16="http://schemas.microsoft.com/office/drawing/2014/main" id="{8CBF4F07-40A8-2349-5129-DA093C86648F}"/>
              </a:ext>
            </a:extLst>
          </p:cNvPr>
          <p:cNvPicPr>
            <a:picLocks noChangeAspect="1"/>
          </p:cNvPicPr>
          <p:nvPr/>
        </p:nvPicPr>
        <p:blipFill>
          <a:blip r:embed="rId2"/>
          <a:stretch>
            <a:fillRect/>
          </a:stretch>
        </p:blipFill>
        <p:spPr>
          <a:xfrm>
            <a:off x="1799924" y="264561"/>
            <a:ext cx="8046719" cy="6328878"/>
          </a:xfrm>
          <a:prstGeom prst="rect">
            <a:avLst/>
          </a:prstGeom>
        </p:spPr>
      </p:pic>
    </p:spTree>
    <p:extLst>
      <p:ext uri="{BB962C8B-B14F-4D97-AF65-F5344CB8AC3E}">
        <p14:creationId xmlns:p14="http://schemas.microsoft.com/office/powerpoint/2010/main" val="669652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FD3B9F1D-078E-F42B-012D-CD94884057C8}"/>
              </a:ext>
            </a:extLst>
          </p:cNvPr>
          <p:cNvSpPr>
            <a:spLocks noGrp="1"/>
          </p:cNvSpPr>
          <p:nvPr>
            <p:ph type="body" sz="quarter" idx="21"/>
          </p:nvPr>
        </p:nvSpPr>
        <p:spPr>
          <a:xfrm>
            <a:off x="9372600" y="3236975"/>
            <a:ext cx="2093976" cy="3144573"/>
          </a:xfrm>
        </p:spPr>
        <p:txBody>
          <a:bodyPr/>
          <a:lstStyle/>
          <a:p>
            <a:pPr algn="ctr"/>
            <a:r>
              <a:rPr lang="en-IN" sz="1600" b="1" dirty="0"/>
              <a:t>Convert the values to exponential form for easier understanding and readability</a:t>
            </a:r>
          </a:p>
        </p:txBody>
      </p:sp>
      <p:sp>
        <p:nvSpPr>
          <p:cNvPr id="4" name="Title 3">
            <a:extLst>
              <a:ext uri="{FF2B5EF4-FFF2-40B4-BE49-F238E27FC236}">
                <a16:creationId xmlns:a16="http://schemas.microsoft.com/office/drawing/2014/main" id="{D1942BF7-18AB-450C-67BB-0FF13D912106}"/>
              </a:ext>
            </a:extLst>
          </p:cNvPr>
          <p:cNvSpPr>
            <a:spLocks noGrp="1"/>
          </p:cNvSpPr>
          <p:nvPr>
            <p:ph type="title"/>
          </p:nvPr>
        </p:nvSpPr>
        <p:spPr/>
        <p:txBody>
          <a:bodyPr/>
          <a:lstStyle/>
          <a:p>
            <a:r>
              <a:rPr lang="en-IN" sz="5400" dirty="0">
                <a:effectLst>
                  <a:glow rad="228600">
                    <a:schemeClr val="accent5">
                      <a:satMod val="175000"/>
                      <a:alpha val="40000"/>
                    </a:schemeClr>
                  </a:glow>
                </a:effectLst>
              </a:rPr>
              <a:t>functionalities</a:t>
            </a:r>
          </a:p>
        </p:txBody>
      </p:sp>
      <p:sp>
        <p:nvSpPr>
          <p:cNvPr id="18" name="Text Placeholder 17">
            <a:extLst>
              <a:ext uri="{FF2B5EF4-FFF2-40B4-BE49-F238E27FC236}">
                <a16:creationId xmlns:a16="http://schemas.microsoft.com/office/drawing/2014/main" id="{C8CD7575-C220-26AC-06FC-9342824648BD}"/>
              </a:ext>
            </a:extLst>
          </p:cNvPr>
          <p:cNvSpPr>
            <a:spLocks noGrp="1"/>
          </p:cNvSpPr>
          <p:nvPr>
            <p:ph type="body" sz="quarter" idx="12"/>
          </p:nvPr>
        </p:nvSpPr>
        <p:spPr/>
        <p:txBody>
          <a:bodyPr/>
          <a:lstStyle/>
          <a:p>
            <a:r>
              <a:rPr lang="en-IN" dirty="0">
                <a:solidFill>
                  <a:schemeClr val="accent6">
                    <a:lumMod val="25000"/>
                  </a:schemeClr>
                </a:solidFill>
                <a:effectLst>
                  <a:outerShdw blurRad="38100" dist="38100" dir="2700000" algn="tl">
                    <a:srgbClr val="000000">
                      <a:alpha val="43137"/>
                    </a:srgbClr>
                  </a:outerShdw>
                </a:effectLst>
              </a:rPr>
              <a:t>Identify cells with 0 value</a:t>
            </a:r>
          </a:p>
        </p:txBody>
      </p:sp>
      <p:sp>
        <p:nvSpPr>
          <p:cNvPr id="19" name="Text Placeholder 18">
            <a:extLst>
              <a:ext uri="{FF2B5EF4-FFF2-40B4-BE49-F238E27FC236}">
                <a16:creationId xmlns:a16="http://schemas.microsoft.com/office/drawing/2014/main" id="{99DFE1FD-7BE9-E060-1D66-295BFBA2DA2F}"/>
              </a:ext>
            </a:extLst>
          </p:cNvPr>
          <p:cNvSpPr>
            <a:spLocks noGrp="1"/>
          </p:cNvSpPr>
          <p:nvPr>
            <p:ph type="body" sz="quarter" idx="13"/>
          </p:nvPr>
        </p:nvSpPr>
        <p:spPr>
          <a:xfrm>
            <a:off x="731520" y="3236975"/>
            <a:ext cx="2093976" cy="3144574"/>
          </a:xfrm>
        </p:spPr>
        <p:txBody>
          <a:bodyPr/>
          <a:lstStyle/>
          <a:p>
            <a:pPr algn="ctr"/>
            <a:r>
              <a:rPr lang="en-US" sz="1600" b="1" dirty="0"/>
              <a:t>First, identify the cells within the column that contain zero values.</a:t>
            </a:r>
            <a:endParaRPr lang="en-IN" sz="1600" b="1" dirty="0"/>
          </a:p>
        </p:txBody>
      </p:sp>
      <p:sp>
        <p:nvSpPr>
          <p:cNvPr id="20" name="Text Placeholder 19">
            <a:extLst>
              <a:ext uri="{FF2B5EF4-FFF2-40B4-BE49-F238E27FC236}">
                <a16:creationId xmlns:a16="http://schemas.microsoft.com/office/drawing/2014/main" id="{49CEFD85-67F1-CE0A-8A4F-CE7F7EC6AD53}"/>
              </a:ext>
            </a:extLst>
          </p:cNvPr>
          <p:cNvSpPr>
            <a:spLocks noGrp="1"/>
          </p:cNvSpPr>
          <p:nvPr>
            <p:ph type="body" sz="quarter" idx="14"/>
          </p:nvPr>
        </p:nvSpPr>
        <p:spPr/>
        <p:txBody>
          <a:bodyPr/>
          <a:lstStyle/>
          <a:p>
            <a:r>
              <a:rPr lang="en-IN" dirty="0">
                <a:solidFill>
                  <a:srgbClr val="002060"/>
                </a:solidFill>
                <a:effectLst>
                  <a:outerShdw blurRad="38100" dist="38100" dir="2700000" algn="tl">
                    <a:srgbClr val="000000">
                      <a:alpha val="43137"/>
                    </a:srgbClr>
                  </a:outerShdw>
                </a:effectLst>
              </a:rPr>
              <a:t>KNN </a:t>
            </a:r>
          </a:p>
        </p:txBody>
      </p:sp>
      <p:sp>
        <p:nvSpPr>
          <p:cNvPr id="21" name="Text Placeholder 20">
            <a:extLst>
              <a:ext uri="{FF2B5EF4-FFF2-40B4-BE49-F238E27FC236}">
                <a16:creationId xmlns:a16="http://schemas.microsoft.com/office/drawing/2014/main" id="{6209B9FB-2EB3-2540-B773-033288B449A1}"/>
              </a:ext>
            </a:extLst>
          </p:cNvPr>
          <p:cNvSpPr>
            <a:spLocks noGrp="1"/>
          </p:cNvSpPr>
          <p:nvPr>
            <p:ph type="body" sz="quarter" idx="15"/>
          </p:nvPr>
        </p:nvSpPr>
        <p:spPr>
          <a:xfrm>
            <a:off x="2891790" y="3236975"/>
            <a:ext cx="2093976" cy="3144574"/>
          </a:xfrm>
        </p:spPr>
        <p:txBody>
          <a:bodyPr/>
          <a:lstStyle/>
          <a:p>
            <a:pPr algn="ctr"/>
            <a:r>
              <a:rPr lang="en-US" sz="1600" b="1" dirty="0"/>
              <a:t>Implement K-Nearest Neighbors (KNN) imputation to replace zero values in cells by leveraging neighboring data points with non-zero values</a:t>
            </a:r>
            <a:endParaRPr lang="en-IN" sz="1600" b="1" dirty="0"/>
          </a:p>
        </p:txBody>
      </p:sp>
      <p:sp>
        <p:nvSpPr>
          <p:cNvPr id="22" name="Text Placeholder 21">
            <a:extLst>
              <a:ext uri="{FF2B5EF4-FFF2-40B4-BE49-F238E27FC236}">
                <a16:creationId xmlns:a16="http://schemas.microsoft.com/office/drawing/2014/main" id="{C2E96E42-9925-08D9-C333-384F5EF1551C}"/>
              </a:ext>
            </a:extLst>
          </p:cNvPr>
          <p:cNvSpPr>
            <a:spLocks noGrp="1"/>
          </p:cNvSpPr>
          <p:nvPr>
            <p:ph type="body" sz="quarter" idx="16"/>
          </p:nvPr>
        </p:nvSpPr>
        <p:spPr/>
        <p:txBody>
          <a:bodyPr/>
          <a:lstStyle/>
          <a:p>
            <a:r>
              <a:rPr lang="en-IN" dirty="0">
                <a:solidFill>
                  <a:schemeClr val="accent4">
                    <a:lumMod val="50000"/>
                  </a:schemeClr>
                </a:solidFill>
                <a:effectLst>
                  <a:outerShdw blurRad="38100" dist="38100" dir="2700000" algn="tl">
                    <a:srgbClr val="000000">
                      <a:alpha val="43137"/>
                    </a:srgbClr>
                  </a:outerShdw>
                </a:effectLst>
              </a:rPr>
              <a:t>Linear Interpolation</a:t>
            </a:r>
          </a:p>
        </p:txBody>
      </p:sp>
      <p:sp>
        <p:nvSpPr>
          <p:cNvPr id="23" name="Text Placeholder 22">
            <a:extLst>
              <a:ext uri="{FF2B5EF4-FFF2-40B4-BE49-F238E27FC236}">
                <a16:creationId xmlns:a16="http://schemas.microsoft.com/office/drawing/2014/main" id="{4534F0A3-080A-1730-8FC5-814418D5D9E4}"/>
              </a:ext>
            </a:extLst>
          </p:cNvPr>
          <p:cNvSpPr>
            <a:spLocks noGrp="1"/>
          </p:cNvSpPr>
          <p:nvPr>
            <p:ph type="body" sz="quarter" idx="17"/>
          </p:nvPr>
        </p:nvSpPr>
        <p:spPr>
          <a:xfrm>
            <a:off x="5052060" y="3236975"/>
            <a:ext cx="2093976" cy="3144574"/>
          </a:xfrm>
        </p:spPr>
        <p:txBody>
          <a:bodyPr/>
          <a:lstStyle/>
          <a:p>
            <a:pPr algn="ctr"/>
            <a:r>
              <a:rPr lang="en-IN" sz="1600" b="1" dirty="0"/>
              <a:t>Apply Linear Interpolation to</a:t>
            </a:r>
            <a:r>
              <a:rPr lang="en-US" sz="1600" b="1" dirty="0"/>
              <a:t> estimate unknown values that lie between known data points.</a:t>
            </a:r>
            <a:endParaRPr lang="en-IN" sz="1600" b="1" dirty="0"/>
          </a:p>
        </p:txBody>
      </p:sp>
      <p:sp>
        <p:nvSpPr>
          <p:cNvPr id="24" name="Text Placeholder 23">
            <a:extLst>
              <a:ext uri="{FF2B5EF4-FFF2-40B4-BE49-F238E27FC236}">
                <a16:creationId xmlns:a16="http://schemas.microsoft.com/office/drawing/2014/main" id="{25A890DD-9496-20BE-0BAD-00219CFD610F}"/>
              </a:ext>
            </a:extLst>
          </p:cNvPr>
          <p:cNvSpPr>
            <a:spLocks noGrp="1"/>
          </p:cNvSpPr>
          <p:nvPr>
            <p:ph type="body" sz="quarter" idx="18"/>
          </p:nvPr>
        </p:nvSpPr>
        <p:spPr/>
        <p:txBody>
          <a:bodyPr/>
          <a:lstStyle/>
          <a:p>
            <a:r>
              <a:rPr lang="en-IN" dirty="0">
                <a:effectLst>
                  <a:outerShdw blurRad="38100" dist="38100" dir="2700000" algn="tl">
                    <a:srgbClr val="000000">
                      <a:alpha val="43137"/>
                    </a:srgbClr>
                  </a:outerShdw>
                </a:effectLst>
              </a:rPr>
              <a:t>Median</a:t>
            </a:r>
          </a:p>
        </p:txBody>
      </p:sp>
      <p:sp>
        <p:nvSpPr>
          <p:cNvPr id="25" name="Text Placeholder 24">
            <a:extLst>
              <a:ext uri="{FF2B5EF4-FFF2-40B4-BE49-F238E27FC236}">
                <a16:creationId xmlns:a16="http://schemas.microsoft.com/office/drawing/2014/main" id="{3CCD037E-2DF7-D225-D13B-0D2E80CF9679}"/>
              </a:ext>
            </a:extLst>
          </p:cNvPr>
          <p:cNvSpPr>
            <a:spLocks noGrp="1"/>
          </p:cNvSpPr>
          <p:nvPr>
            <p:ph type="body" sz="quarter" idx="19"/>
          </p:nvPr>
        </p:nvSpPr>
        <p:spPr>
          <a:xfrm>
            <a:off x="7212330" y="3236975"/>
            <a:ext cx="2093976" cy="3144573"/>
          </a:xfrm>
        </p:spPr>
        <p:txBody>
          <a:bodyPr/>
          <a:lstStyle/>
          <a:p>
            <a:pPr algn="ctr"/>
            <a:r>
              <a:rPr lang="en-US" sz="1600" b="1" dirty="0"/>
              <a:t>For datasets featuring consecutive zero values, calculate the median of the non-numeric GDP values for the respective country and utilize this median to substitute the zero value.</a:t>
            </a:r>
            <a:endParaRPr lang="en-IN" sz="1600" b="1" dirty="0"/>
          </a:p>
        </p:txBody>
      </p:sp>
      <p:sp>
        <p:nvSpPr>
          <p:cNvPr id="26" name="Text Placeholder 25">
            <a:extLst>
              <a:ext uri="{FF2B5EF4-FFF2-40B4-BE49-F238E27FC236}">
                <a16:creationId xmlns:a16="http://schemas.microsoft.com/office/drawing/2014/main" id="{518A4D0B-65CF-DD9C-E3D0-C981F67C2ABB}"/>
              </a:ext>
            </a:extLst>
          </p:cNvPr>
          <p:cNvSpPr>
            <a:spLocks noGrp="1"/>
          </p:cNvSpPr>
          <p:nvPr>
            <p:ph type="body" sz="quarter" idx="20"/>
          </p:nvPr>
        </p:nvSpPr>
        <p:spPr/>
        <p:txBody>
          <a:bodyPr/>
          <a:lstStyle/>
          <a:p>
            <a:r>
              <a:rPr lang="en-IN" dirty="0">
                <a:solidFill>
                  <a:srgbClr val="002060"/>
                </a:solidFill>
              </a:rPr>
              <a:t>Scientific Form</a:t>
            </a:r>
          </a:p>
        </p:txBody>
      </p:sp>
      <p:sp>
        <p:nvSpPr>
          <p:cNvPr id="2" name="Slide Number Placeholder 1">
            <a:extLst>
              <a:ext uri="{FF2B5EF4-FFF2-40B4-BE49-F238E27FC236}">
                <a16:creationId xmlns:a16="http://schemas.microsoft.com/office/drawing/2014/main" id="{45039046-DF35-664F-8100-E417F93DD994}"/>
              </a:ext>
            </a:extLst>
          </p:cNvPr>
          <p:cNvSpPr>
            <a:spLocks noGrp="1"/>
          </p:cNvSpPr>
          <p:nvPr>
            <p:ph type="sldNum" sz="quarter" idx="4294967295"/>
          </p:nvPr>
        </p:nvSpPr>
        <p:spPr>
          <a:xfrm>
            <a:off x="0" y="411163"/>
            <a:ext cx="522288" cy="311150"/>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3396210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B021-C164-A228-9134-FDE571A3DA16}"/>
              </a:ext>
            </a:extLst>
          </p:cNvPr>
          <p:cNvSpPr>
            <a:spLocks noGrp="1"/>
          </p:cNvSpPr>
          <p:nvPr>
            <p:ph type="ctrTitle"/>
          </p:nvPr>
        </p:nvSpPr>
        <p:spPr/>
        <p:txBody>
          <a:bodyPr/>
          <a:lstStyle/>
          <a:p>
            <a:r>
              <a:rPr lang="en-IN" dirty="0">
                <a:effectLst>
                  <a:glow rad="139700">
                    <a:schemeClr val="accent6">
                      <a:satMod val="175000"/>
                      <a:alpha val="40000"/>
                    </a:schemeClr>
                  </a:glow>
                </a:effectLst>
              </a:rPr>
              <a:t>Changes in data after pre-processing</a:t>
            </a:r>
          </a:p>
        </p:txBody>
      </p:sp>
      <p:sp>
        <p:nvSpPr>
          <p:cNvPr id="3" name="Rectangle: Rounded Corners 2">
            <a:extLst>
              <a:ext uri="{FF2B5EF4-FFF2-40B4-BE49-F238E27FC236}">
                <a16:creationId xmlns:a16="http://schemas.microsoft.com/office/drawing/2014/main" id="{F8B33400-F29B-C584-5696-1DC8CEB2D0FF}"/>
              </a:ext>
            </a:extLst>
          </p:cNvPr>
          <p:cNvSpPr/>
          <p:nvPr/>
        </p:nvSpPr>
        <p:spPr>
          <a:xfrm>
            <a:off x="3878982" y="4196614"/>
            <a:ext cx="4398744" cy="86627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b="1" dirty="0">
                <a:effectLst>
                  <a:outerShdw blurRad="38100" dist="38100" dir="2700000" algn="tl">
                    <a:srgbClr val="000000">
                      <a:alpha val="43137"/>
                    </a:srgbClr>
                  </a:outerShdw>
                </a:effectLst>
                <a:latin typeface="Agency FB" panose="020B0503020202020204" pitchFamily="34" charset="0"/>
              </a:rPr>
              <a:t>Using Data Visualization</a:t>
            </a:r>
            <a:endParaRPr lang="en-IN" sz="3200" b="1" dirty="0">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2477159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20E1C7-4F93-FA8F-D5C3-27F69CBC5495}"/>
              </a:ext>
            </a:extLst>
          </p:cNvPr>
          <p:cNvSpPr>
            <a:spLocks noGrp="1"/>
          </p:cNvSpPr>
          <p:nvPr>
            <p:ph type="sldNum" sz="quarter" idx="11"/>
          </p:nvPr>
        </p:nvSpPr>
        <p:spPr/>
        <p:txBody>
          <a:bodyPr/>
          <a:lstStyle/>
          <a:p>
            <a:fld id="{294A09A9-5501-47C1-A89A-A340965A2BE2}" type="slidenum">
              <a:rPr lang="en-US" smtClean="0"/>
              <a:pPr/>
              <a:t>23</a:t>
            </a:fld>
            <a:endParaRPr lang="en-US" dirty="0"/>
          </a:p>
        </p:txBody>
      </p:sp>
      <p:pic>
        <p:nvPicPr>
          <p:cNvPr id="9" name="Content Placeholder 8">
            <a:extLst>
              <a:ext uri="{FF2B5EF4-FFF2-40B4-BE49-F238E27FC236}">
                <a16:creationId xmlns:a16="http://schemas.microsoft.com/office/drawing/2014/main" id="{A474F26A-8CF8-3556-8DE5-4B86E04FA23B}"/>
              </a:ext>
            </a:extLst>
          </p:cNvPr>
          <p:cNvPicPr>
            <a:picLocks noGrp="1" noChangeAspect="1"/>
          </p:cNvPicPr>
          <p:nvPr>
            <p:ph idx="1"/>
          </p:nvPr>
        </p:nvPicPr>
        <p:blipFill>
          <a:blip r:embed="rId2"/>
          <a:stretch>
            <a:fillRect/>
          </a:stretch>
        </p:blipFill>
        <p:spPr>
          <a:xfrm>
            <a:off x="1160086" y="2574758"/>
            <a:ext cx="9871827" cy="1473756"/>
          </a:xfrm>
        </p:spPr>
      </p:pic>
    </p:spTree>
    <p:extLst>
      <p:ext uri="{BB962C8B-B14F-4D97-AF65-F5344CB8AC3E}">
        <p14:creationId xmlns:p14="http://schemas.microsoft.com/office/powerpoint/2010/main" val="1676240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79AF16-AE48-37FB-5ACA-C8289BD4045D}"/>
              </a:ext>
            </a:extLst>
          </p:cNvPr>
          <p:cNvSpPr>
            <a:spLocks noGrp="1"/>
          </p:cNvSpPr>
          <p:nvPr>
            <p:ph type="sldNum" sz="quarter" idx="11"/>
          </p:nvPr>
        </p:nvSpPr>
        <p:spPr/>
        <p:txBody>
          <a:bodyPr/>
          <a:lstStyle/>
          <a:p>
            <a:fld id="{294A09A9-5501-47C1-A89A-A340965A2BE2}" type="slidenum">
              <a:rPr lang="en-US" smtClean="0"/>
              <a:pPr/>
              <a:t>24</a:t>
            </a:fld>
            <a:endParaRPr lang="en-US" dirty="0"/>
          </a:p>
        </p:txBody>
      </p:sp>
      <p:pic>
        <p:nvPicPr>
          <p:cNvPr id="7" name="Content Placeholder 6">
            <a:extLst>
              <a:ext uri="{FF2B5EF4-FFF2-40B4-BE49-F238E27FC236}">
                <a16:creationId xmlns:a16="http://schemas.microsoft.com/office/drawing/2014/main" id="{1594C82B-97DB-1D20-342F-3A21BC253BDF}"/>
              </a:ext>
            </a:extLst>
          </p:cNvPr>
          <p:cNvPicPr>
            <a:picLocks noGrp="1" noChangeAspect="1"/>
          </p:cNvPicPr>
          <p:nvPr>
            <p:ph idx="1"/>
          </p:nvPr>
        </p:nvPicPr>
        <p:blipFill>
          <a:blip r:embed="rId2"/>
          <a:stretch>
            <a:fillRect/>
          </a:stretch>
        </p:blipFill>
        <p:spPr>
          <a:xfrm>
            <a:off x="850391" y="291065"/>
            <a:ext cx="10986847" cy="6225237"/>
          </a:xfrm>
        </p:spPr>
      </p:pic>
    </p:spTree>
    <p:extLst>
      <p:ext uri="{BB962C8B-B14F-4D97-AF65-F5344CB8AC3E}">
        <p14:creationId xmlns:p14="http://schemas.microsoft.com/office/powerpoint/2010/main" val="1559856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769990-BC1B-D12F-1093-20790125A6FE}"/>
              </a:ext>
            </a:extLst>
          </p:cNvPr>
          <p:cNvSpPr>
            <a:spLocks noGrp="1"/>
          </p:cNvSpPr>
          <p:nvPr>
            <p:ph type="sldNum" sz="quarter" idx="12"/>
          </p:nvPr>
        </p:nvSpPr>
        <p:spPr/>
        <p:txBody>
          <a:bodyPr/>
          <a:lstStyle/>
          <a:p>
            <a:fld id="{294A09A9-5501-47C1-A89A-A340965A2BE2}" type="slidenum">
              <a:rPr lang="en-US" smtClean="0"/>
              <a:pPr/>
              <a:t>25</a:t>
            </a:fld>
            <a:endParaRPr lang="en-US" dirty="0"/>
          </a:p>
        </p:txBody>
      </p:sp>
      <p:pic>
        <p:nvPicPr>
          <p:cNvPr id="7" name="Content Placeholder 6">
            <a:extLst>
              <a:ext uri="{FF2B5EF4-FFF2-40B4-BE49-F238E27FC236}">
                <a16:creationId xmlns:a16="http://schemas.microsoft.com/office/drawing/2014/main" id="{64D6DE81-D417-BC90-9437-ED65636625F1}"/>
              </a:ext>
            </a:extLst>
          </p:cNvPr>
          <p:cNvPicPr>
            <a:picLocks noGrp="1" noChangeAspect="1"/>
          </p:cNvPicPr>
          <p:nvPr>
            <p:ph idx="4294967295"/>
          </p:nvPr>
        </p:nvPicPr>
        <p:blipFill>
          <a:blip r:embed="rId2"/>
          <a:stretch>
            <a:fillRect/>
          </a:stretch>
        </p:blipFill>
        <p:spPr>
          <a:xfrm>
            <a:off x="734889" y="1016533"/>
            <a:ext cx="10874375" cy="5325447"/>
          </a:xfrm>
        </p:spPr>
      </p:pic>
      <p:sp>
        <p:nvSpPr>
          <p:cNvPr id="6" name="Rectangle 5">
            <a:extLst>
              <a:ext uri="{FF2B5EF4-FFF2-40B4-BE49-F238E27FC236}">
                <a16:creationId xmlns:a16="http://schemas.microsoft.com/office/drawing/2014/main" id="{D7136652-4AEF-2AF0-AB46-DD0ED3C5FA70}"/>
              </a:ext>
            </a:extLst>
          </p:cNvPr>
          <p:cNvSpPr/>
          <p:nvPr/>
        </p:nvSpPr>
        <p:spPr>
          <a:xfrm>
            <a:off x="4023360" y="340065"/>
            <a:ext cx="4639377" cy="52939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3600" b="1" dirty="0">
                <a:effectLst>
                  <a:outerShdw blurRad="38100" dist="38100" dir="2700000" algn="tl">
                    <a:srgbClr val="000000">
                      <a:alpha val="43137"/>
                    </a:srgbClr>
                  </a:outerShdw>
                </a:effectLst>
                <a:latin typeface="Arial Black" panose="020B0A04020102020204" pitchFamily="34" charset="0"/>
              </a:rPr>
              <a:t>CSV FILE</a:t>
            </a:r>
          </a:p>
        </p:txBody>
      </p:sp>
    </p:spTree>
    <p:extLst>
      <p:ext uri="{BB962C8B-B14F-4D97-AF65-F5344CB8AC3E}">
        <p14:creationId xmlns:p14="http://schemas.microsoft.com/office/powerpoint/2010/main" val="277398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3C8C-F617-EFDA-B2EE-1421D7D7DC3E}"/>
              </a:ext>
            </a:extLst>
          </p:cNvPr>
          <p:cNvSpPr>
            <a:spLocks noGrp="1"/>
          </p:cNvSpPr>
          <p:nvPr>
            <p:ph type="ctrTitle"/>
          </p:nvPr>
        </p:nvSpPr>
        <p:spPr/>
        <p:txBody>
          <a:bodyPr/>
          <a:lstStyle/>
          <a:p>
            <a:r>
              <a:rPr lang="en-IN" sz="7200" dirty="0">
                <a:effectLst>
                  <a:reflection blurRad="6350" stA="50000" endA="300" endPos="50000" dist="29997" dir="5400000" sy="-100000" algn="bl" rotWithShape="0"/>
                </a:effectLst>
              </a:rPr>
              <a:t>Prediction model</a:t>
            </a:r>
          </a:p>
        </p:txBody>
      </p:sp>
    </p:spTree>
    <p:extLst>
      <p:ext uri="{BB962C8B-B14F-4D97-AF65-F5344CB8AC3E}">
        <p14:creationId xmlns:p14="http://schemas.microsoft.com/office/powerpoint/2010/main" val="3685138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C353-2010-A2E6-9858-3ED2BE182C02}"/>
              </a:ext>
            </a:extLst>
          </p:cNvPr>
          <p:cNvSpPr>
            <a:spLocks noGrp="1"/>
          </p:cNvSpPr>
          <p:nvPr>
            <p:ph type="ctrTitle"/>
          </p:nvPr>
        </p:nvSpPr>
        <p:spPr/>
        <p:txBody>
          <a:bodyPr/>
          <a:lstStyle/>
          <a:p>
            <a:r>
              <a:rPr lang="en-IN" sz="5400" cap="none" spc="0" dirty="0">
                <a:ln w="12700">
                  <a:solidFill>
                    <a:schemeClr val="accent5"/>
                  </a:solidFill>
                  <a:prstDash val="solid"/>
                </a:ln>
                <a:pattFill prst="ltDnDiag">
                  <a:fgClr>
                    <a:schemeClr val="accent5">
                      <a:lumMod val="60000"/>
                      <a:lumOff val="40000"/>
                    </a:schemeClr>
                  </a:fgClr>
                  <a:bgClr>
                    <a:schemeClr val="bg1"/>
                  </a:bgClr>
                </a:pattFill>
              </a:rPr>
              <a:t>BLOCK DIAGRAM</a:t>
            </a:r>
          </a:p>
        </p:txBody>
      </p:sp>
    </p:spTree>
    <p:extLst>
      <p:ext uri="{BB962C8B-B14F-4D97-AF65-F5344CB8AC3E}">
        <p14:creationId xmlns:p14="http://schemas.microsoft.com/office/powerpoint/2010/main" val="2661410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6795BA-92D1-BF6E-68BA-FB57412DA5A2}"/>
              </a:ext>
            </a:extLst>
          </p:cNvPr>
          <p:cNvSpPr>
            <a:spLocks noGrp="1"/>
          </p:cNvSpPr>
          <p:nvPr>
            <p:ph type="sldNum" sz="quarter" idx="11"/>
          </p:nvPr>
        </p:nvSpPr>
        <p:spPr/>
        <p:txBody>
          <a:bodyPr/>
          <a:lstStyle/>
          <a:p>
            <a:fld id="{294A09A9-5501-47C1-A89A-A340965A2BE2}" type="slidenum">
              <a:rPr lang="en-US" smtClean="0"/>
              <a:pPr/>
              <a:t>28</a:t>
            </a:fld>
            <a:endParaRPr lang="en-US" dirty="0"/>
          </a:p>
        </p:txBody>
      </p:sp>
      <p:pic>
        <p:nvPicPr>
          <p:cNvPr id="15" name="Content Placeholder 14">
            <a:extLst>
              <a:ext uri="{FF2B5EF4-FFF2-40B4-BE49-F238E27FC236}">
                <a16:creationId xmlns:a16="http://schemas.microsoft.com/office/drawing/2014/main" id="{236EB35E-115F-31F1-6843-08350974740E}"/>
              </a:ext>
            </a:extLst>
          </p:cNvPr>
          <p:cNvPicPr>
            <a:picLocks noGrp="1" noChangeAspect="1"/>
          </p:cNvPicPr>
          <p:nvPr>
            <p:ph idx="1"/>
          </p:nvPr>
        </p:nvPicPr>
        <p:blipFill rotWithShape="1">
          <a:blip r:embed="rId2"/>
          <a:srcRect b="4005"/>
          <a:stretch/>
        </p:blipFill>
        <p:spPr>
          <a:xfrm>
            <a:off x="1354146" y="190097"/>
            <a:ext cx="9127766" cy="6590071"/>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794841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260446-E7B0-9D45-F2D7-342F003AACDA}"/>
              </a:ext>
            </a:extLst>
          </p:cNvPr>
          <p:cNvSpPr>
            <a:spLocks noGrp="1"/>
          </p:cNvSpPr>
          <p:nvPr>
            <p:ph type="sldNum" sz="quarter" idx="11"/>
          </p:nvPr>
        </p:nvSpPr>
        <p:spPr/>
        <p:txBody>
          <a:bodyPr/>
          <a:lstStyle/>
          <a:p>
            <a:fld id="{294A09A9-5501-47C1-A89A-A340965A2BE2}" type="slidenum">
              <a:rPr lang="en-US" smtClean="0"/>
              <a:pPr/>
              <a:t>29</a:t>
            </a:fld>
            <a:endParaRPr lang="en-US" dirty="0"/>
          </a:p>
        </p:txBody>
      </p:sp>
      <p:pic>
        <p:nvPicPr>
          <p:cNvPr id="9" name="Picture 8">
            <a:extLst>
              <a:ext uri="{FF2B5EF4-FFF2-40B4-BE49-F238E27FC236}">
                <a16:creationId xmlns:a16="http://schemas.microsoft.com/office/drawing/2014/main" id="{E21B5FA3-DECC-1ABF-C3DE-432B52B72BCE}"/>
              </a:ext>
            </a:extLst>
          </p:cNvPr>
          <p:cNvPicPr>
            <a:picLocks noChangeAspect="1"/>
          </p:cNvPicPr>
          <p:nvPr/>
        </p:nvPicPr>
        <p:blipFill>
          <a:blip r:embed="rId2"/>
          <a:stretch>
            <a:fillRect/>
          </a:stretch>
        </p:blipFill>
        <p:spPr>
          <a:xfrm>
            <a:off x="1235072" y="261562"/>
            <a:ext cx="10209366" cy="6334875"/>
          </a:xfrm>
          <a:prstGeom prst="rect">
            <a:avLst/>
          </a:prstGeom>
        </p:spPr>
      </p:pic>
    </p:spTree>
    <p:extLst>
      <p:ext uri="{BB962C8B-B14F-4D97-AF65-F5344CB8AC3E}">
        <p14:creationId xmlns:p14="http://schemas.microsoft.com/office/powerpoint/2010/main" val="44846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1D585D-32D8-33C9-717C-3AFB97C87ABA}"/>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4" name="Title 3">
            <a:extLst>
              <a:ext uri="{FF2B5EF4-FFF2-40B4-BE49-F238E27FC236}">
                <a16:creationId xmlns:a16="http://schemas.microsoft.com/office/drawing/2014/main" id="{8B0905E0-F8A8-6567-ECC0-B205E60A97CA}"/>
              </a:ext>
            </a:extLst>
          </p:cNvPr>
          <p:cNvSpPr>
            <a:spLocks noGrp="1"/>
          </p:cNvSpPr>
          <p:nvPr>
            <p:ph type="title"/>
          </p:nvPr>
        </p:nvSpPr>
        <p:spPr/>
        <p:txBody>
          <a:bodyPr/>
          <a:lstStyle/>
          <a:p>
            <a:r>
              <a:rPr lang="en-US" dirty="0"/>
              <a:t>Team Members:</a:t>
            </a:r>
            <a:endParaRPr lang="en-IN" dirty="0"/>
          </a:p>
        </p:txBody>
      </p:sp>
      <p:sp>
        <p:nvSpPr>
          <p:cNvPr id="5" name="Content Placeholder 4">
            <a:extLst>
              <a:ext uri="{FF2B5EF4-FFF2-40B4-BE49-F238E27FC236}">
                <a16:creationId xmlns:a16="http://schemas.microsoft.com/office/drawing/2014/main" id="{4FE3098A-5EB5-C7E8-0627-47F61A0994EA}"/>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21BLC1667 Meghavika Baidya</a:t>
            </a:r>
          </a:p>
          <a:p>
            <a:r>
              <a:rPr lang="en-US" b="1" dirty="0">
                <a:latin typeface="Times New Roman" panose="02020603050405020304" pitchFamily="18" charset="0"/>
                <a:cs typeface="Times New Roman" panose="02020603050405020304" pitchFamily="18" charset="0"/>
              </a:rPr>
              <a:t>21BLC1668 Kulkarni Atharva Gopinath</a:t>
            </a:r>
          </a:p>
          <a:p>
            <a:r>
              <a:rPr lang="en-US" b="1" dirty="0">
                <a:latin typeface="Times New Roman" panose="02020603050405020304" pitchFamily="18" charset="0"/>
                <a:cs typeface="Times New Roman" panose="02020603050405020304" pitchFamily="18" charset="0"/>
              </a:rPr>
              <a:t>21BLC1014 </a:t>
            </a:r>
            <a:r>
              <a:rPr lang="en-US" b="1" dirty="0" err="1">
                <a:latin typeface="Times New Roman" panose="02020603050405020304" pitchFamily="18" charset="0"/>
                <a:cs typeface="Times New Roman" panose="02020603050405020304" pitchFamily="18" charset="0"/>
              </a:rPr>
              <a:t>Kamalika</a:t>
            </a:r>
            <a:r>
              <a:rPr lang="en-US" b="1" dirty="0">
                <a:latin typeface="Times New Roman" panose="02020603050405020304" pitchFamily="18" charset="0"/>
                <a:cs typeface="Times New Roman" panose="02020603050405020304" pitchFamily="18" charset="0"/>
              </a:rPr>
              <a:t> Bhowmik</a:t>
            </a:r>
          </a:p>
          <a:p>
            <a:r>
              <a:rPr lang="en-US" b="1" dirty="0">
                <a:latin typeface="Times New Roman" panose="02020603050405020304" pitchFamily="18" charset="0"/>
                <a:cs typeface="Times New Roman" panose="02020603050405020304" pitchFamily="18" charset="0"/>
              </a:rPr>
              <a:t>21BLC1645 Nikhil Chordia A</a:t>
            </a:r>
          </a:p>
          <a:p>
            <a:r>
              <a:rPr lang="en-US" b="1" dirty="0">
                <a:latin typeface="Times New Roman" panose="02020603050405020304" pitchFamily="18" charset="0"/>
                <a:cs typeface="Times New Roman" panose="02020603050405020304" pitchFamily="18" charset="0"/>
              </a:rPr>
              <a:t>21BLC1379 Hemant M Mehta</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331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CCD384-4634-AD42-B846-3F1A1C08CDDE}"/>
              </a:ext>
            </a:extLst>
          </p:cNvPr>
          <p:cNvSpPr>
            <a:spLocks noGrp="1"/>
          </p:cNvSpPr>
          <p:nvPr>
            <p:ph type="sldNum" sz="quarter" idx="11"/>
          </p:nvPr>
        </p:nvSpPr>
        <p:spPr/>
        <p:txBody>
          <a:bodyPr/>
          <a:lstStyle/>
          <a:p>
            <a:fld id="{294A09A9-5501-47C1-A89A-A340965A2BE2}" type="slidenum">
              <a:rPr lang="en-US" smtClean="0"/>
              <a:pPr/>
              <a:t>30</a:t>
            </a:fld>
            <a:endParaRPr lang="en-US" dirty="0"/>
          </a:p>
        </p:txBody>
      </p:sp>
      <p:pic>
        <p:nvPicPr>
          <p:cNvPr id="9" name="Picture 8">
            <a:extLst>
              <a:ext uri="{FF2B5EF4-FFF2-40B4-BE49-F238E27FC236}">
                <a16:creationId xmlns:a16="http://schemas.microsoft.com/office/drawing/2014/main" id="{DDE866B4-C720-6E2E-4E9F-E9515B6B996D}"/>
              </a:ext>
            </a:extLst>
          </p:cNvPr>
          <p:cNvPicPr>
            <a:picLocks noChangeAspect="1"/>
          </p:cNvPicPr>
          <p:nvPr/>
        </p:nvPicPr>
        <p:blipFill>
          <a:blip r:embed="rId2"/>
          <a:stretch>
            <a:fillRect/>
          </a:stretch>
        </p:blipFill>
        <p:spPr>
          <a:xfrm>
            <a:off x="1300617" y="566927"/>
            <a:ext cx="9835812" cy="5345337"/>
          </a:xfrm>
          <a:prstGeom prst="rect">
            <a:avLst/>
          </a:prstGeom>
        </p:spPr>
      </p:pic>
    </p:spTree>
    <p:extLst>
      <p:ext uri="{BB962C8B-B14F-4D97-AF65-F5344CB8AC3E}">
        <p14:creationId xmlns:p14="http://schemas.microsoft.com/office/powerpoint/2010/main" val="66664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C353-2010-A2E6-9858-3ED2BE182C02}"/>
              </a:ext>
            </a:extLst>
          </p:cNvPr>
          <p:cNvSpPr>
            <a:spLocks noGrp="1"/>
          </p:cNvSpPr>
          <p:nvPr>
            <p:ph type="ctrTitle"/>
          </p:nvPr>
        </p:nvSpPr>
        <p:spPr/>
        <p:txBody>
          <a:bodyPr/>
          <a:lstStyle/>
          <a:p>
            <a:r>
              <a:rPr lang="en-US" sz="5400" cap="none" spc="0" dirty="0">
                <a:ln w="12700">
                  <a:solidFill>
                    <a:schemeClr val="accent5"/>
                  </a:solidFill>
                  <a:prstDash val="solid"/>
                </a:ln>
                <a:pattFill prst="ltDnDiag">
                  <a:fgClr>
                    <a:schemeClr val="accent5">
                      <a:lumMod val="60000"/>
                      <a:lumOff val="40000"/>
                    </a:schemeClr>
                  </a:fgClr>
                  <a:bgClr>
                    <a:schemeClr val="bg1"/>
                  </a:bgClr>
                </a:pattFill>
              </a:rPr>
              <a:t>CSV FILE</a:t>
            </a:r>
            <a:endParaRPr lang="en-IN" sz="5400" cap="none" spc="0"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1409692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8DDBEC-7C45-5B62-53E4-9533EE55615F}"/>
              </a:ext>
            </a:extLst>
          </p:cNvPr>
          <p:cNvSpPr>
            <a:spLocks noGrp="1"/>
          </p:cNvSpPr>
          <p:nvPr>
            <p:ph type="sldNum" sz="quarter" idx="11"/>
          </p:nvPr>
        </p:nvSpPr>
        <p:spPr/>
        <p:txBody>
          <a:bodyPr/>
          <a:lstStyle/>
          <a:p>
            <a:fld id="{294A09A9-5501-47C1-A89A-A340965A2BE2}" type="slidenum">
              <a:rPr lang="en-US" smtClean="0"/>
              <a:pPr/>
              <a:t>32</a:t>
            </a:fld>
            <a:endParaRPr lang="en-US" dirty="0"/>
          </a:p>
        </p:txBody>
      </p:sp>
      <p:pic>
        <p:nvPicPr>
          <p:cNvPr id="7" name="Content Placeholder 6">
            <a:extLst>
              <a:ext uri="{FF2B5EF4-FFF2-40B4-BE49-F238E27FC236}">
                <a16:creationId xmlns:a16="http://schemas.microsoft.com/office/drawing/2014/main" id="{6AFB6293-5EEB-F809-144A-FFA35CA6A80D}"/>
              </a:ext>
            </a:extLst>
          </p:cNvPr>
          <p:cNvPicPr>
            <a:picLocks noGrp="1" noChangeAspect="1"/>
          </p:cNvPicPr>
          <p:nvPr>
            <p:ph idx="1"/>
          </p:nvPr>
        </p:nvPicPr>
        <p:blipFill rotWithShape="1">
          <a:blip r:embed="rId2"/>
          <a:srcRect r="9790"/>
          <a:stretch/>
        </p:blipFill>
        <p:spPr>
          <a:xfrm>
            <a:off x="828922" y="492813"/>
            <a:ext cx="11033894" cy="6060203"/>
          </a:xfrm>
        </p:spPr>
      </p:pic>
    </p:spTree>
    <p:extLst>
      <p:ext uri="{BB962C8B-B14F-4D97-AF65-F5344CB8AC3E}">
        <p14:creationId xmlns:p14="http://schemas.microsoft.com/office/powerpoint/2010/main" val="3236345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4864AB-D678-C74A-14F8-6DC8DE2E7C7A}"/>
              </a:ext>
            </a:extLst>
          </p:cNvPr>
          <p:cNvSpPr>
            <a:spLocks noGrp="1"/>
          </p:cNvSpPr>
          <p:nvPr>
            <p:ph type="sldNum" sz="quarter" idx="11"/>
          </p:nvPr>
        </p:nvSpPr>
        <p:spPr/>
        <p:txBody>
          <a:bodyPr/>
          <a:lstStyle/>
          <a:p>
            <a:fld id="{294A09A9-5501-47C1-A89A-A340965A2BE2}" type="slidenum">
              <a:rPr lang="en-US" smtClean="0"/>
              <a:pPr/>
              <a:t>33</a:t>
            </a:fld>
            <a:endParaRPr lang="en-US" dirty="0"/>
          </a:p>
        </p:txBody>
      </p:sp>
      <p:sp>
        <p:nvSpPr>
          <p:cNvPr id="4" name="Title 3">
            <a:extLst>
              <a:ext uri="{FF2B5EF4-FFF2-40B4-BE49-F238E27FC236}">
                <a16:creationId xmlns:a16="http://schemas.microsoft.com/office/drawing/2014/main" id="{31C5E3F2-5D5F-A5EB-748E-005F883AD1F4}"/>
              </a:ext>
            </a:extLst>
          </p:cNvPr>
          <p:cNvSpPr>
            <a:spLocks noGrp="1"/>
          </p:cNvSpPr>
          <p:nvPr>
            <p:ph type="title"/>
          </p:nvPr>
        </p:nvSpPr>
        <p:spPr>
          <a:xfrm>
            <a:off x="3278365" y="301752"/>
            <a:ext cx="5480625" cy="530352"/>
          </a:xfrm>
        </p:spPr>
        <p:txBody>
          <a:bodyPr/>
          <a:lstStyle/>
          <a:p>
            <a:r>
              <a:rPr lang="en-IN" dirty="0">
                <a:effectLst>
                  <a:reflection blurRad="6350" stA="60000" endA="900" endPos="58000" dir="5400000" sy="-100000" algn="bl" rotWithShape="0"/>
                </a:effectLst>
              </a:rPr>
              <a:t>functionalities</a:t>
            </a:r>
          </a:p>
        </p:txBody>
      </p:sp>
      <p:sp>
        <p:nvSpPr>
          <p:cNvPr id="5" name="Content Placeholder 4">
            <a:extLst>
              <a:ext uri="{FF2B5EF4-FFF2-40B4-BE49-F238E27FC236}">
                <a16:creationId xmlns:a16="http://schemas.microsoft.com/office/drawing/2014/main" id="{1F04C6B0-494A-1269-224B-80D78A985491}"/>
              </a:ext>
            </a:extLst>
          </p:cNvPr>
          <p:cNvSpPr>
            <a:spLocks noGrp="1"/>
          </p:cNvSpPr>
          <p:nvPr>
            <p:ph idx="1"/>
          </p:nvPr>
        </p:nvSpPr>
        <p:spPr>
          <a:xfrm>
            <a:off x="929799" y="932687"/>
            <a:ext cx="10890023" cy="5795371"/>
          </a:xfrm>
        </p:spPr>
        <p:txBody>
          <a:bodyPr/>
          <a:lstStyle/>
          <a:p>
            <a:pPr>
              <a:buFont typeface="Wingdings" panose="05000000000000000000" pitchFamily="2" charset="2"/>
              <a:buChar char="q"/>
            </a:pPr>
            <a:r>
              <a:rPr lang="en-US"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Training: </a:t>
            </a:r>
            <a:r>
              <a:rPr lang="en-US" sz="1600" dirty="0">
                <a:latin typeface="Times New Roman" panose="02020603050405020304" pitchFamily="18" charset="0"/>
                <a:cs typeface="Times New Roman" panose="02020603050405020304" pitchFamily="18" charset="0"/>
              </a:rPr>
              <a:t>Utilizes the random forest algorithm to train a model (</a:t>
            </a:r>
            <a:r>
              <a:rPr lang="en-US" sz="1600" dirty="0" err="1">
                <a:latin typeface="Times New Roman" panose="02020603050405020304" pitchFamily="18" charset="0"/>
                <a:cs typeface="Times New Roman" panose="02020603050405020304" pitchFamily="18" charset="0"/>
              </a:rPr>
              <a:t>rf_model</a:t>
            </a:r>
            <a:r>
              <a:rPr lang="en-US" sz="1600" dirty="0">
                <a:latin typeface="Times New Roman" panose="02020603050405020304" pitchFamily="18" charset="0"/>
                <a:cs typeface="Times New Roman" panose="02020603050405020304" pitchFamily="18" charset="0"/>
              </a:rPr>
              <a:t>) for predicting GDP values based on historical data from the year 1960.</a:t>
            </a:r>
          </a:p>
          <a:p>
            <a:pPr>
              <a:buFont typeface="Wingdings" panose="05000000000000000000" pitchFamily="2" charset="2"/>
              <a:buChar char="q"/>
            </a:pPr>
            <a:r>
              <a:rPr lang="en-US"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GDP Prediction: </a:t>
            </a:r>
            <a:r>
              <a:rPr lang="en-US" sz="1600" dirty="0">
                <a:latin typeface="Times New Roman" panose="02020603050405020304" pitchFamily="18" charset="0"/>
                <a:cs typeface="Times New Roman" panose="02020603050405020304" pitchFamily="18" charset="0"/>
              </a:rPr>
              <a:t>Generates predictions for GDP values spanning from 2023 to 2030 using the trained random forest model for each country in the dataset. Predictions are stored in a </a:t>
            </a:r>
            <a:r>
              <a:rPr lang="en-US" sz="1600" dirty="0" err="1">
                <a:latin typeface="Times New Roman" panose="02020603050405020304" pitchFamily="18" charset="0"/>
                <a:cs typeface="Times New Roman" panose="02020603050405020304" pitchFamily="18" charset="0"/>
              </a:rPr>
              <a:t>dataframe</a:t>
            </a:r>
            <a:r>
              <a:rPr lang="en-US" sz="1600" dirty="0">
                <a:latin typeface="Times New Roman" panose="02020603050405020304" pitchFamily="18" charset="0"/>
                <a:cs typeface="Times New Roman" panose="02020603050405020304" pitchFamily="18" charset="0"/>
              </a:rPr>
              <a:t> (predictions) containing unique country names.</a:t>
            </a:r>
          </a:p>
          <a:p>
            <a:pPr>
              <a:buFont typeface="Wingdings" panose="05000000000000000000" pitchFamily="2" charset="2"/>
              <a:buChar char="q"/>
            </a:pPr>
            <a:r>
              <a:rPr lang="en-US" sz="1600" b="1" u="sng" dirty="0">
                <a:latin typeface="Times New Roman" panose="02020603050405020304" pitchFamily="18" charset="0"/>
                <a:cs typeface="Times New Roman" panose="02020603050405020304" pitchFamily="18" charset="0"/>
              </a:rPr>
              <a:t>Median Imputation: </a:t>
            </a:r>
            <a:r>
              <a:rPr lang="en-US" sz="1600" dirty="0">
                <a:latin typeface="Times New Roman" panose="02020603050405020304" pitchFamily="18" charset="0"/>
                <a:cs typeface="Times New Roman" panose="02020603050405020304" pitchFamily="18" charset="0"/>
              </a:rPr>
              <a:t>Implements a function (</a:t>
            </a:r>
            <a:r>
              <a:rPr lang="en-US" sz="1600" dirty="0" err="1">
                <a:latin typeface="Times New Roman" panose="02020603050405020304" pitchFamily="18" charset="0"/>
                <a:cs typeface="Times New Roman" panose="02020603050405020304" pitchFamily="18" charset="0"/>
              </a:rPr>
              <a:t>calculate_last_three_median</a:t>
            </a:r>
            <a:r>
              <a:rPr lang="en-US" sz="1600" dirty="0">
                <a:latin typeface="Times New Roman" panose="02020603050405020304" pitchFamily="18" charset="0"/>
                <a:cs typeface="Times New Roman" panose="02020603050405020304" pitchFamily="18" charset="0"/>
              </a:rPr>
              <a:t>) to compute the median of the last three available GDP values for countries with missing predictions. This median is then used to replace consecutive zero values in the predicted GDP series.</a:t>
            </a:r>
          </a:p>
          <a:p>
            <a:pPr>
              <a:buFont typeface="Wingdings" panose="05000000000000000000" pitchFamily="2" charset="2"/>
              <a:buChar char="q"/>
            </a:pPr>
            <a:r>
              <a:rPr lang="en-US" sz="1600" b="1" u="sng" dirty="0">
                <a:latin typeface="Times New Roman" panose="02020603050405020304" pitchFamily="18" charset="0"/>
                <a:cs typeface="Times New Roman" panose="02020603050405020304" pitchFamily="18" charset="0"/>
              </a:rPr>
              <a:t>Incremental GDP: </a:t>
            </a:r>
            <a:r>
              <a:rPr lang="en-US" sz="1600" dirty="0">
                <a:latin typeface="Times New Roman" panose="02020603050405020304" pitchFamily="18" charset="0"/>
                <a:cs typeface="Times New Roman" panose="02020603050405020304" pitchFamily="18" charset="0"/>
              </a:rPr>
              <a:t>Implements a recursive function (</a:t>
            </a:r>
            <a:r>
              <a:rPr lang="en-US" sz="1600" dirty="0" err="1">
                <a:latin typeface="Times New Roman" panose="02020603050405020304" pitchFamily="18" charset="0"/>
                <a:cs typeface="Times New Roman" panose="02020603050405020304" pitchFamily="18" charset="0"/>
              </a:rPr>
              <a:t>increase_GDP_recursive</a:t>
            </a:r>
            <a:r>
              <a:rPr lang="en-US" sz="1600" dirty="0">
                <a:latin typeface="Times New Roman" panose="02020603050405020304" pitchFamily="18" charset="0"/>
                <a:cs typeface="Times New Roman" panose="02020603050405020304" pitchFamily="18" charset="0"/>
              </a:rPr>
              <a:t>) to increment GDP values from 2023 to 2030 by a fixed amount (1 billion in this case) to simulate potential growth or change over time.</a:t>
            </a:r>
          </a:p>
          <a:p>
            <a:pPr>
              <a:buFont typeface="Wingdings" panose="05000000000000000000" pitchFamily="2" charset="2"/>
              <a:buChar char="q"/>
            </a:pPr>
            <a:r>
              <a:rPr lang="en-US" sz="1600" b="1" u="sng" dirty="0">
                <a:latin typeface="Times New Roman" panose="02020603050405020304" pitchFamily="18" charset="0"/>
                <a:cs typeface="Times New Roman" panose="02020603050405020304" pitchFamily="18" charset="0"/>
              </a:rPr>
              <a:t>Data Merging: </a:t>
            </a:r>
            <a:r>
              <a:rPr lang="en-US" sz="1600" dirty="0">
                <a:latin typeface="Times New Roman" panose="02020603050405020304" pitchFamily="18" charset="0"/>
                <a:cs typeface="Times New Roman" panose="02020603050405020304" pitchFamily="18" charset="0"/>
              </a:rPr>
              <a:t>Merges the original GDP dataset (data1) with the predicted GDP dataset (data2) based on country names. Column names are standardized by replacing 'X' with 'GDP_' for GDP data columns.</a:t>
            </a:r>
          </a:p>
          <a:p>
            <a:pPr>
              <a:buFont typeface="Wingdings" panose="05000000000000000000" pitchFamily="2" charset="2"/>
              <a:buChar char="q"/>
            </a:pPr>
            <a:r>
              <a:rPr lang="en-US" sz="1600" b="1" u="sng" dirty="0">
                <a:latin typeface="Times New Roman" panose="02020603050405020304" pitchFamily="18" charset="0"/>
                <a:cs typeface="Times New Roman" panose="02020603050405020304" pitchFamily="18" charset="0"/>
              </a:rPr>
              <a:t>Data Cleaning: </a:t>
            </a:r>
            <a:r>
              <a:rPr lang="en-US" sz="1600" dirty="0">
                <a:latin typeface="Times New Roman" panose="02020603050405020304" pitchFamily="18" charset="0"/>
                <a:cs typeface="Times New Roman" panose="02020603050405020304" pitchFamily="18" charset="0"/>
              </a:rPr>
              <a:t>Ensures only distinct rows are retained in the final dataset (</a:t>
            </a:r>
            <a:r>
              <a:rPr lang="en-US" sz="1600" dirty="0" err="1">
                <a:latin typeface="Times New Roman" panose="02020603050405020304" pitchFamily="18" charset="0"/>
                <a:cs typeface="Times New Roman" panose="02020603050405020304" pitchFamily="18" charset="0"/>
              </a:rPr>
              <a:t>final_data</a:t>
            </a:r>
            <a:r>
              <a:rPr lang="en-US" sz="1600" dirty="0">
                <a:latin typeface="Times New Roman" panose="02020603050405020304" pitchFamily="18" charset="0"/>
                <a:cs typeface="Times New Roman" panose="02020603050405020304" pitchFamily="18" charset="0"/>
              </a:rPr>
              <a:t>) to prevent duplication. The cleaned dataset is then saved to a new CSV file (Prediction_GDP1960_2030.csv).</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30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B85DCA-C203-6107-26C2-592391F568CA}"/>
              </a:ext>
            </a:extLst>
          </p:cNvPr>
          <p:cNvSpPr>
            <a:spLocks noGrp="1"/>
          </p:cNvSpPr>
          <p:nvPr>
            <p:ph type="sldNum" sz="quarter" idx="11"/>
          </p:nvPr>
        </p:nvSpPr>
        <p:spPr/>
        <p:txBody>
          <a:bodyPr/>
          <a:lstStyle/>
          <a:p>
            <a:fld id="{294A09A9-5501-47C1-A89A-A340965A2BE2}" type="slidenum">
              <a:rPr lang="en-US" smtClean="0"/>
              <a:pPr/>
              <a:t>34</a:t>
            </a:fld>
            <a:endParaRPr lang="en-US" dirty="0"/>
          </a:p>
        </p:txBody>
      </p:sp>
      <p:sp>
        <p:nvSpPr>
          <p:cNvPr id="4" name="Title 3">
            <a:extLst>
              <a:ext uri="{FF2B5EF4-FFF2-40B4-BE49-F238E27FC236}">
                <a16:creationId xmlns:a16="http://schemas.microsoft.com/office/drawing/2014/main" id="{03CDC7F3-3977-77C2-2EDE-BD99EF3A7997}"/>
              </a:ext>
            </a:extLst>
          </p:cNvPr>
          <p:cNvSpPr>
            <a:spLocks noGrp="1"/>
          </p:cNvSpPr>
          <p:nvPr>
            <p:ph type="title"/>
          </p:nvPr>
        </p:nvSpPr>
        <p:spPr>
          <a:xfrm>
            <a:off x="1536192" y="832104"/>
            <a:ext cx="8878824" cy="685800"/>
          </a:xfrm>
        </p:spPr>
        <p:txBody>
          <a:bodyPr/>
          <a:lstStyle/>
          <a:p>
            <a:pPr algn="ctr"/>
            <a:r>
              <a:rPr lang="en-IN" dirty="0"/>
              <a:t>HTML WEB FORM</a:t>
            </a:r>
          </a:p>
        </p:txBody>
      </p:sp>
      <p:pic>
        <p:nvPicPr>
          <p:cNvPr id="6" name="Content Placeholder 5">
            <a:extLst>
              <a:ext uri="{FF2B5EF4-FFF2-40B4-BE49-F238E27FC236}">
                <a16:creationId xmlns:a16="http://schemas.microsoft.com/office/drawing/2014/main" id="{0A248DF6-13C8-0FE3-572A-B2FB52D22F2F}"/>
              </a:ext>
            </a:extLst>
          </p:cNvPr>
          <p:cNvPicPr>
            <a:picLocks noGrp="1" noChangeAspect="1"/>
          </p:cNvPicPr>
          <p:nvPr>
            <p:ph idx="1"/>
          </p:nvPr>
        </p:nvPicPr>
        <p:blipFill>
          <a:blip r:embed="rId2"/>
          <a:stretch>
            <a:fillRect/>
          </a:stretch>
        </p:blipFill>
        <p:spPr>
          <a:xfrm>
            <a:off x="3301096" y="1897346"/>
            <a:ext cx="5589807" cy="4055350"/>
          </a:xfrm>
          <a:prstGeom prst="rect">
            <a:avLst/>
          </a:prstGeom>
        </p:spPr>
      </p:pic>
    </p:spTree>
    <p:extLst>
      <p:ext uri="{BB962C8B-B14F-4D97-AF65-F5344CB8AC3E}">
        <p14:creationId xmlns:p14="http://schemas.microsoft.com/office/powerpoint/2010/main" val="1201308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B85DCA-C203-6107-26C2-592391F568CA}"/>
              </a:ext>
            </a:extLst>
          </p:cNvPr>
          <p:cNvSpPr>
            <a:spLocks noGrp="1"/>
          </p:cNvSpPr>
          <p:nvPr>
            <p:ph type="sldNum" sz="quarter" idx="11"/>
          </p:nvPr>
        </p:nvSpPr>
        <p:spPr/>
        <p:txBody>
          <a:bodyPr/>
          <a:lstStyle/>
          <a:p>
            <a:fld id="{294A09A9-5501-47C1-A89A-A340965A2BE2}" type="slidenum">
              <a:rPr lang="en-US" smtClean="0"/>
              <a:pPr/>
              <a:t>35</a:t>
            </a:fld>
            <a:endParaRPr lang="en-US" dirty="0"/>
          </a:p>
        </p:txBody>
      </p:sp>
      <p:sp>
        <p:nvSpPr>
          <p:cNvPr id="4" name="Title 3">
            <a:extLst>
              <a:ext uri="{FF2B5EF4-FFF2-40B4-BE49-F238E27FC236}">
                <a16:creationId xmlns:a16="http://schemas.microsoft.com/office/drawing/2014/main" id="{03CDC7F3-3977-77C2-2EDE-BD99EF3A7997}"/>
              </a:ext>
            </a:extLst>
          </p:cNvPr>
          <p:cNvSpPr>
            <a:spLocks noGrp="1"/>
          </p:cNvSpPr>
          <p:nvPr>
            <p:ph type="title"/>
          </p:nvPr>
        </p:nvSpPr>
        <p:spPr>
          <a:xfrm>
            <a:off x="1536192" y="832104"/>
            <a:ext cx="8878824" cy="685800"/>
          </a:xfrm>
        </p:spPr>
        <p:txBody>
          <a:bodyPr/>
          <a:lstStyle/>
          <a:p>
            <a:pPr algn="ctr"/>
            <a:r>
              <a:rPr lang="en-IN" dirty="0"/>
              <a:t>K MEANS CLUSTERING</a:t>
            </a:r>
          </a:p>
        </p:txBody>
      </p:sp>
      <p:pic>
        <p:nvPicPr>
          <p:cNvPr id="6" name="Content Placeholder 5">
            <a:extLst>
              <a:ext uri="{FF2B5EF4-FFF2-40B4-BE49-F238E27FC236}">
                <a16:creationId xmlns:a16="http://schemas.microsoft.com/office/drawing/2014/main" id="{E70DB78E-89C0-1884-2EA8-637D783B3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6" y="1696788"/>
            <a:ext cx="5791187" cy="4314815"/>
          </a:xfrm>
          <a:prstGeom prst="rect">
            <a:avLst/>
          </a:prstGeom>
        </p:spPr>
      </p:pic>
    </p:spTree>
    <p:extLst>
      <p:ext uri="{BB962C8B-B14F-4D97-AF65-F5344CB8AC3E}">
        <p14:creationId xmlns:p14="http://schemas.microsoft.com/office/powerpoint/2010/main" val="1752598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B85DCA-C203-6107-26C2-592391F568CA}"/>
              </a:ext>
            </a:extLst>
          </p:cNvPr>
          <p:cNvSpPr>
            <a:spLocks noGrp="1"/>
          </p:cNvSpPr>
          <p:nvPr>
            <p:ph type="sldNum" sz="quarter" idx="11"/>
          </p:nvPr>
        </p:nvSpPr>
        <p:spPr/>
        <p:txBody>
          <a:bodyPr/>
          <a:lstStyle/>
          <a:p>
            <a:fld id="{294A09A9-5501-47C1-A89A-A340965A2BE2}" type="slidenum">
              <a:rPr lang="en-US" smtClean="0"/>
              <a:pPr/>
              <a:t>36</a:t>
            </a:fld>
            <a:endParaRPr lang="en-US" dirty="0"/>
          </a:p>
        </p:txBody>
      </p:sp>
      <p:sp>
        <p:nvSpPr>
          <p:cNvPr id="3" name="Footer Placeholder 2">
            <a:extLst>
              <a:ext uri="{FF2B5EF4-FFF2-40B4-BE49-F238E27FC236}">
                <a16:creationId xmlns:a16="http://schemas.microsoft.com/office/drawing/2014/main" id="{2D825803-FEB2-0230-C38A-CEB4D50ED951}"/>
              </a:ext>
            </a:extLst>
          </p:cNvPr>
          <p:cNvSpPr>
            <a:spLocks noGrp="1"/>
          </p:cNvSpPr>
          <p:nvPr>
            <p:ph type="ftr" sz="quarter" idx="10"/>
          </p:nvPr>
        </p:nvSpPr>
        <p:spPr/>
        <p:txBody>
          <a:bodyPr/>
          <a:lstStyle/>
          <a:p>
            <a:r>
              <a:rPr lang="en-US" dirty="0"/>
              <a:t>Crypto: </a:t>
            </a:r>
            <a:r>
              <a:rPr lang="en-US" dirty="0" err="1"/>
              <a:t>inesting</a:t>
            </a:r>
            <a:r>
              <a:rPr lang="en-US" dirty="0"/>
              <a:t> &amp; trading</a:t>
            </a:r>
          </a:p>
        </p:txBody>
      </p:sp>
      <p:sp>
        <p:nvSpPr>
          <p:cNvPr id="4" name="Title 3">
            <a:extLst>
              <a:ext uri="{FF2B5EF4-FFF2-40B4-BE49-F238E27FC236}">
                <a16:creationId xmlns:a16="http://schemas.microsoft.com/office/drawing/2014/main" id="{03CDC7F3-3977-77C2-2EDE-BD99EF3A7997}"/>
              </a:ext>
            </a:extLst>
          </p:cNvPr>
          <p:cNvSpPr>
            <a:spLocks noGrp="1"/>
          </p:cNvSpPr>
          <p:nvPr>
            <p:ph type="title"/>
          </p:nvPr>
        </p:nvSpPr>
        <p:spPr>
          <a:xfrm>
            <a:off x="1536192" y="832104"/>
            <a:ext cx="8878824" cy="685800"/>
          </a:xfrm>
        </p:spPr>
        <p:txBody>
          <a:bodyPr/>
          <a:lstStyle/>
          <a:p>
            <a:pPr algn="ctr"/>
            <a:r>
              <a:rPr lang="en-IN" dirty="0"/>
              <a:t>K MEDOIDS</a:t>
            </a:r>
          </a:p>
        </p:txBody>
      </p:sp>
      <p:pic>
        <p:nvPicPr>
          <p:cNvPr id="6" name="Content Placeholder 5">
            <a:extLst>
              <a:ext uri="{FF2B5EF4-FFF2-40B4-BE49-F238E27FC236}">
                <a16:creationId xmlns:a16="http://schemas.microsoft.com/office/drawing/2014/main" id="{7C54E5A8-B6A8-29E5-7A18-C00B95E8630A}"/>
              </a:ext>
            </a:extLst>
          </p:cNvPr>
          <p:cNvPicPr>
            <a:picLocks noGrp="1" noChangeAspect="1"/>
          </p:cNvPicPr>
          <p:nvPr>
            <p:ph idx="1"/>
          </p:nvPr>
        </p:nvPicPr>
        <p:blipFill>
          <a:blip r:embed="rId2"/>
          <a:stretch>
            <a:fillRect/>
          </a:stretch>
        </p:blipFill>
        <p:spPr>
          <a:xfrm>
            <a:off x="3051300" y="1585518"/>
            <a:ext cx="6089399" cy="4537355"/>
          </a:xfrm>
          <a:prstGeom prst="rect">
            <a:avLst/>
          </a:prstGeom>
        </p:spPr>
      </p:pic>
    </p:spTree>
    <p:extLst>
      <p:ext uri="{BB962C8B-B14F-4D97-AF65-F5344CB8AC3E}">
        <p14:creationId xmlns:p14="http://schemas.microsoft.com/office/powerpoint/2010/main" val="2249862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B85DCA-C203-6107-26C2-592391F568CA}"/>
              </a:ext>
            </a:extLst>
          </p:cNvPr>
          <p:cNvSpPr>
            <a:spLocks noGrp="1"/>
          </p:cNvSpPr>
          <p:nvPr>
            <p:ph type="sldNum" sz="quarter" idx="11"/>
          </p:nvPr>
        </p:nvSpPr>
        <p:spPr/>
        <p:txBody>
          <a:bodyPr/>
          <a:lstStyle/>
          <a:p>
            <a:fld id="{294A09A9-5501-47C1-A89A-A340965A2BE2}" type="slidenum">
              <a:rPr lang="en-US" smtClean="0"/>
              <a:pPr/>
              <a:t>37</a:t>
            </a:fld>
            <a:endParaRPr lang="en-US" dirty="0"/>
          </a:p>
        </p:txBody>
      </p:sp>
      <p:sp>
        <p:nvSpPr>
          <p:cNvPr id="4" name="Title 3">
            <a:extLst>
              <a:ext uri="{FF2B5EF4-FFF2-40B4-BE49-F238E27FC236}">
                <a16:creationId xmlns:a16="http://schemas.microsoft.com/office/drawing/2014/main" id="{03CDC7F3-3977-77C2-2EDE-BD99EF3A7997}"/>
              </a:ext>
            </a:extLst>
          </p:cNvPr>
          <p:cNvSpPr>
            <a:spLocks noGrp="1"/>
          </p:cNvSpPr>
          <p:nvPr>
            <p:ph type="title"/>
          </p:nvPr>
        </p:nvSpPr>
        <p:spPr>
          <a:xfrm>
            <a:off x="1536192" y="832104"/>
            <a:ext cx="8878824" cy="685800"/>
          </a:xfrm>
        </p:spPr>
        <p:txBody>
          <a:bodyPr/>
          <a:lstStyle/>
          <a:p>
            <a:pPr algn="ctr"/>
            <a:r>
              <a:rPr lang="en-IN" dirty="0"/>
              <a:t>CLUSTER DENDOGRAM</a:t>
            </a:r>
          </a:p>
        </p:txBody>
      </p:sp>
      <p:pic>
        <p:nvPicPr>
          <p:cNvPr id="6" name="Content Placeholder 5">
            <a:extLst>
              <a:ext uri="{FF2B5EF4-FFF2-40B4-BE49-F238E27FC236}">
                <a16:creationId xmlns:a16="http://schemas.microsoft.com/office/drawing/2014/main" id="{225F590C-6151-4CE7-DB2A-CFD556DA671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51689" y="1821961"/>
            <a:ext cx="10841390" cy="4100373"/>
          </a:xfrm>
          <a:prstGeom prst="rect">
            <a:avLst/>
          </a:prstGeom>
        </p:spPr>
      </p:pic>
    </p:spTree>
    <p:extLst>
      <p:ext uri="{BB962C8B-B14F-4D97-AF65-F5344CB8AC3E}">
        <p14:creationId xmlns:p14="http://schemas.microsoft.com/office/powerpoint/2010/main" val="2333184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B85DCA-C203-6107-26C2-592391F568CA}"/>
              </a:ext>
            </a:extLst>
          </p:cNvPr>
          <p:cNvSpPr>
            <a:spLocks noGrp="1"/>
          </p:cNvSpPr>
          <p:nvPr>
            <p:ph type="sldNum" sz="quarter" idx="11"/>
          </p:nvPr>
        </p:nvSpPr>
        <p:spPr/>
        <p:txBody>
          <a:bodyPr/>
          <a:lstStyle/>
          <a:p>
            <a:fld id="{294A09A9-5501-47C1-A89A-A340965A2BE2}" type="slidenum">
              <a:rPr lang="en-US" smtClean="0"/>
              <a:pPr/>
              <a:t>38</a:t>
            </a:fld>
            <a:endParaRPr lang="en-US" dirty="0"/>
          </a:p>
        </p:txBody>
      </p:sp>
      <p:sp>
        <p:nvSpPr>
          <p:cNvPr id="4" name="Title 3">
            <a:extLst>
              <a:ext uri="{FF2B5EF4-FFF2-40B4-BE49-F238E27FC236}">
                <a16:creationId xmlns:a16="http://schemas.microsoft.com/office/drawing/2014/main" id="{03CDC7F3-3977-77C2-2EDE-BD99EF3A7997}"/>
              </a:ext>
            </a:extLst>
          </p:cNvPr>
          <p:cNvSpPr>
            <a:spLocks noGrp="1"/>
          </p:cNvSpPr>
          <p:nvPr>
            <p:ph type="title"/>
          </p:nvPr>
        </p:nvSpPr>
        <p:spPr>
          <a:xfrm>
            <a:off x="1536192" y="832104"/>
            <a:ext cx="8878824" cy="685800"/>
          </a:xfrm>
        </p:spPr>
        <p:txBody>
          <a:bodyPr/>
          <a:lstStyle/>
          <a:p>
            <a:pPr algn="ctr"/>
            <a:r>
              <a:rPr lang="en-IN" dirty="0"/>
              <a:t>CLUSTER DENDOGRAM</a:t>
            </a:r>
          </a:p>
        </p:txBody>
      </p:sp>
      <p:pic>
        <p:nvPicPr>
          <p:cNvPr id="6" name="Content Placeholder 5">
            <a:extLst>
              <a:ext uri="{FF2B5EF4-FFF2-40B4-BE49-F238E27FC236}">
                <a16:creationId xmlns:a16="http://schemas.microsoft.com/office/drawing/2014/main" id="{225F590C-6151-4CE7-DB2A-CFD556DA671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51689" y="1821961"/>
            <a:ext cx="10841390" cy="4100373"/>
          </a:xfrm>
          <a:prstGeom prst="rect">
            <a:avLst/>
          </a:prstGeom>
        </p:spPr>
      </p:pic>
    </p:spTree>
    <p:extLst>
      <p:ext uri="{BB962C8B-B14F-4D97-AF65-F5344CB8AC3E}">
        <p14:creationId xmlns:p14="http://schemas.microsoft.com/office/powerpoint/2010/main" val="2904421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B85DCA-C203-6107-26C2-592391F568CA}"/>
              </a:ext>
            </a:extLst>
          </p:cNvPr>
          <p:cNvSpPr>
            <a:spLocks noGrp="1"/>
          </p:cNvSpPr>
          <p:nvPr>
            <p:ph type="sldNum" sz="quarter" idx="11"/>
          </p:nvPr>
        </p:nvSpPr>
        <p:spPr/>
        <p:txBody>
          <a:bodyPr/>
          <a:lstStyle/>
          <a:p>
            <a:fld id="{294A09A9-5501-47C1-A89A-A340965A2BE2}" type="slidenum">
              <a:rPr lang="en-US" smtClean="0"/>
              <a:pPr/>
              <a:t>39</a:t>
            </a:fld>
            <a:endParaRPr lang="en-US" dirty="0"/>
          </a:p>
        </p:txBody>
      </p:sp>
      <p:sp>
        <p:nvSpPr>
          <p:cNvPr id="4" name="Title 3">
            <a:extLst>
              <a:ext uri="{FF2B5EF4-FFF2-40B4-BE49-F238E27FC236}">
                <a16:creationId xmlns:a16="http://schemas.microsoft.com/office/drawing/2014/main" id="{03CDC7F3-3977-77C2-2EDE-BD99EF3A7997}"/>
              </a:ext>
            </a:extLst>
          </p:cNvPr>
          <p:cNvSpPr>
            <a:spLocks noGrp="1"/>
          </p:cNvSpPr>
          <p:nvPr>
            <p:ph type="title"/>
          </p:nvPr>
        </p:nvSpPr>
        <p:spPr>
          <a:xfrm>
            <a:off x="1536192" y="832104"/>
            <a:ext cx="8878824" cy="685800"/>
          </a:xfrm>
        </p:spPr>
        <p:txBody>
          <a:bodyPr/>
          <a:lstStyle/>
          <a:p>
            <a:pPr algn="ctr"/>
            <a:r>
              <a:rPr lang="en-IN" dirty="0"/>
              <a:t>Top 3 Countries</a:t>
            </a:r>
          </a:p>
        </p:txBody>
      </p:sp>
      <p:pic>
        <p:nvPicPr>
          <p:cNvPr id="6" name="Content Placeholder 5">
            <a:extLst>
              <a:ext uri="{FF2B5EF4-FFF2-40B4-BE49-F238E27FC236}">
                <a16:creationId xmlns:a16="http://schemas.microsoft.com/office/drawing/2014/main" id="{D882F7C9-760F-A9AC-B31B-0C71F1AD0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392" y="1781345"/>
            <a:ext cx="10961236" cy="4145702"/>
          </a:xfrm>
          <a:prstGeom prst="rect">
            <a:avLst/>
          </a:prstGeom>
        </p:spPr>
      </p:pic>
    </p:spTree>
    <p:extLst>
      <p:ext uri="{BB962C8B-B14F-4D97-AF65-F5344CB8AC3E}">
        <p14:creationId xmlns:p14="http://schemas.microsoft.com/office/powerpoint/2010/main" val="426394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B3F81D-A80D-4570-F2F2-907904D59C64}"/>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4" name="Title 3">
            <a:extLst>
              <a:ext uri="{FF2B5EF4-FFF2-40B4-BE49-F238E27FC236}">
                <a16:creationId xmlns:a16="http://schemas.microsoft.com/office/drawing/2014/main" id="{887E3BD5-EC0A-930B-55C2-9CF703EA3352}"/>
              </a:ext>
            </a:extLst>
          </p:cNvPr>
          <p:cNvSpPr>
            <a:spLocks noGrp="1"/>
          </p:cNvSpPr>
          <p:nvPr>
            <p:ph type="title"/>
          </p:nvPr>
        </p:nvSpPr>
        <p:spPr>
          <a:xfrm>
            <a:off x="1039041" y="516947"/>
            <a:ext cx="8878824" cy="1069848"/>
          </a:xfrm>
        </p:spPr>
        <p:txBody>
          <a:bodyPr/>
          <a:lstStyle/>
          <a:p>
            <a:r>
              <a:rPr lang="en-US" dirty="0"/>
              <a:t>Sources (Kaggle datasets with Embedded LINKS)</a:t>
            </a:r>
          </a:p>
        </p:txBody>
      </p:sp>
      <p:sp>
        <p:nvSpPr>
          <p:cNvPr id="5" name="Content Placeholder 4">
            <a:extLst>
              <a:ext uri="{FF2B5EF4-FFF2-40B4-BE49-F238E27FC236}">
                <a16:creationId xmlns:a16="http://schemas.microsoft.com/office/drawing/2014/main" id="{E8C3B318-4296-1E2D-2444-8A479D907990}"/>
              </a:ext>
            </a:extLst>
          </p:cNvPr>
          <p:cNvSpPr>
            <a:spLocks noGrp="1"/>
          </p:cNvSpPr>
          <p:nvPr>
            <p:ph idx="1"/>
          </p:nvPr>
        </p:nvSpPr>
        <p:spPr>
          <a:xfrm>
            <a:off x="1039041" y="1901952"/>
            <a:ext cx="10546317" cy="4288536"/>
          </a:xfrm>
        </p:spPr>
        <p:txBody>
          <a:bodyPr/>
          <a:lstStyle/>
          <a:p>
            <a:pPr marL="0" indent="0">
              <a:buNone/>
            </a:pPr>
            <a:r>
              <a:rPr lang="en-US" b="1" dirty="0">
                <a:solidFill>
                  <a:schemeClr val="tx2">
                    <a:lumMod val="60000"/>
                    <a:lumOff val="40000"/>
                  </a:schemeClr>
                </a:solidFill>
                <a:latin typeface="Times New Roman" panose="02020603050405020304" pitchFamily="18" charset="0"/>
                <a:cs typeface="Times New Roman" panose="02020603050405020304" pitchFamily="18" charset="0"/>
              </a:rPr>
              <a:t>1. </a:t>
            </a:r>
            <a:r>
              <a:rPr lang="en-US" b="1" dirty="0">
                <a:solidFill>
                  <a:schemeClr val="tx2">
                    <a:lumMod val="60000"/>
                    <a:lumOff val="4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World GDP by Country: 1960-2022</a:t>
            </a:r>
            <a:endParaRPr lang="en-US"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tx2">
                    <a:lumMod val="60000"/>
                    <a:lumOff val="40000"/>
                  </a:schemeClr>
                </a:solidFill>
                <a:latin typeface="Times New Roman" panose="02020603050405020304" pitchFamily="18" charset="0"/>
                <a:cs typeface="Times New Roman" panose="02020603050405020304" pitchFamily="18" charset="0"/>
              </a:rPr>
              <a:t>2. </a:t>
            </a:r>
            <a:r>
              <a:rPr lang="en-US" b="1" dirty="0">
                <a:solidFill>
                  <a:schemeClr val="tx2">
                    <a:lumMod val="60000"/>
                    <a:lumOff val="4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GDP 1960-2022 Analysis</a:t>
            </a:r>
            <a:endParaRPr lang="en-US"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2">
                    <a:lumMod val="60000"/>
                    <a:lumOff val="40000"/>
                  </a:schemeClr>
                </a:solidFill>
                <a:latin typeface="Times New Roman" panose="02020603050405020304" pitchFamily="18" charset="0"/>
                <a:cs typeface="Times New Roman" panose="02020603050405020304" pitchFamily="18" charset="0"/>
              </a:rPr>
              <a:t>3. </a:t>
            </a:r>
            <a:r>
              <a:rPr lang="en-US" b="1" dirty="0">
                <a:solidFill>
                  <a:schemeClr val="tx2">
                    <a:lumMod val="60000"/>
                    <a:lumOff val="4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Countries GDP 1960-2020</a:t>
            </a:r>
            <a:endParaRPr lang="en-US"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2">
                    <a:lumMod val="60000"/>
                    <a:lumOff val="40000"/>
                  </a:schemeClr>
                </a:solidFill>
                <a:latin typeface="Times New Roman" panose="02020603050405020304" pitchFamily="18" charset="0"/>
                <a:cs typeface="Times New Roman" panose="02020603050405020304" pitchFamily="18" charset="0"/>
              </a:rPr>
              <a:t>4. </a:t>
            </a:r>
            <a:r>
              <a:rPr lang="en-US" b="1" dirty="0">
                <a:solidFill>
                  <a:schemeClr val="tx2">
                    <a:lumMod val="60000"/>
                    <a:lumOff val="4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GDP Timeseries Data for various Countries</a:t>
            </a:r>
            <a:endParaRPr lang="en-US"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2">
                    <a:lumMod val="60000"/>
                    <a:lumOff val="40000"/>
                  </a:schemeClr>
                </a:solidFill>
                <a:latin typeface="Times New Roman" panose="02020603050405020304" pitchFamily="18" charset="0"/>
                <a:cs typeface="Times New Roman" panose="02020603050405020304" pitchFamily="18" charset="0"/>
              </a:rPr>
              <a:t>5. </a:t>
            </a:r>
            <a:r>
              <a:rPr lang="en-US" b="1" dirty="0">
                <a:solidFill>
                  <a:schemeClr val="tx2">
                    <a:lumMod val="60000"/>
                    <a:lumOff val="40000"/>
                  </a:schemeClr>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IMF's GDP Data 📈: 1980-2028 Global Trends</a:t>
            </a:r>
            <a:endParaRPr lang="en-US"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2">
                    <a:lumMod val="60000"/>
                    <a:lumOff val="4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84319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B85DCA-C203-6107-26C2-592391F568CA}"/>
              </a:ext>
            </a:extLst>
          </p:cNvPr>
          <p:cNvSpPr>
            <a:spLocks noGrp="1"/>
          </p:cNvSpPr>
          <p:nvPr>
            <p:ph type="sldNum" sz="quarter" idx="11"/>
          </p:nvPr>
        </p:nvSpPr>
        <p:spPr/>
        <p:txBody>
          <a:bodyPr/>
          <a:lstStyle/>
          <a:p>
            <a:fld id="{294A09A9-5501-47C1-A89A-A340965A2BE2}" type="slidenum">
              <a:rPr lang="en-US" smtClean="0"/>
              <a:pPr/>
              <a:t>40</a:t>
            </a:fld>
            <a:endParaRPr lang="en-US" dirty="0"/>
          </a:p>
        </p:txBody>
      </p:sp>
      <p:sp>
        <p:nvSpPr>
          <p:cNvPr id="4" name="Title 3">
            <a:extLst>
              <a:ext uri="{FF2B5EF4-FFF2-40B4-BE49-F238E27FC236}">
                <a16:creationId xmlns:a16="http://schemas.microsoft.com/office/drawing/2014/main" id="{03CDC7F3-3977-77C2-2EDE-BD99EF3A7997}"/>
              </a:ext>
            </a:extLst>
          </p:cNvPr>
          <p:cNvSpPr>
            <a:spLocks noGrp="1"/>
          </p:cNvSpPr>
          <p:nvPr>
            <p:ph type="title"/>
          </p:nvPr>
        </p:nvSpPr>
        <p:spPr>
          <a:xfrm>
            <a:off x="1536192" y="832104"/>
            <a:ext cx="8878824" cy="685800"/>
          </a:xfrm>
        </p:spPr>
        <p:txBody>
          <a:bodyPr/>
          <a:lstStyle/>
          <a:p>
            <a:pPr algn="ctr"/>
            <a:r>
              <a:rPr lang="en-IN" dirty="0"/>
              <a:t>DISTRIBUTION OVER YEARS</a:t>
            </a:r>
          </a:p>
        </p:txBody>
      </p:sp>
      <p:pic>
        <p:nvPicPr>
          <p:cNvPr id="8" name="Content Placeholder 7">
            <a:extLst>
              <a:ext uri="{FF2B5EF4-FFF2-40B4-BE49-F238E27FC236}">
                <a16:creationId xmlns:a16="http://schemas.microsoft.com/office/drawing/2014/main" id="{021AE679-8AE1-F7B7-BE15-D3191F3F6FF1}"/>
              </a:ext>
            </a:extLst>
          </p:cNvPr>
          <p:cNvPicPr>
            <a:picLocks noGrp="1" noChangeAspect="1"/>
          </p:cNvPicPr>
          <p:nvPr>
            <p:ph idx="1"/>
          </p:nvPr>
        </p:nvPicPr>
        <p:blipFill>
          <a:blip r:embed="rId2"/>
          <a:stretch>
            <a:fillRect/>
          </a:stretch>
        </p:blipFill>
        <p:spPr>
          <a:xfrm>
            <a:off x="2103339" y="1578603"/>
            <a:ext cx="8157192" cy="4886205"/>
          </a:xfrm>
          <a:prstGeom prst="rect">
            <a:avLst/>
          </a:prstGeom>
        </p:spPr>
      </p:pic>
    </p:spTree>
    <p:extLst>
      <p:ext uri="{BB962C8B-B14F-4D97-AF65-F5344CB8AC3E}">
        <p14:creationId xmlns:p14="http://schemas.microsoft.com/office/powerpoint/2010/main" val="346550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B85DCA-C203-6107-26C2-592391F568CA}"/>
              </a:ext>
            </a:extLst>
          </p:cNvPr>
          <p:cNvSpPr>
            <a:spLocks noGrp="1"/>
          </p:cNvSpPr>
          <p:nvPr>
            <p:ph type="sldNum" sz="quarter" idx="11"/>
          </p:nvPr>
        </p:nvSpPr>
        <p:spPr/>
        <p:txBody>
          <a:bodyPr/>
          <a:lstStyle/>
          <a:p>
            <a:fld id="{294A09A9-5501-47C1-A89A-A340965A2BE2}" type="slidenum">
              <a:rPr lang="en-US" smtClean="0"/>
              <a:pPr/>
              <a:t>41</a:t>
            </a:fld>
            <a:endParaRPr lang="en-US" dirty="0"/>
          </a:p>
        </p:txBody>
      </p:sp>
      <p:sp>
        <p:nvSpPr>
          <p:cNvPr id="4" name="Title 3">
            <a:extLst>
              <a:ext uri="{FF2B5EF4-FFF2-40B4-BE49-F238E27FC236}">
                <a16:creationId xmlns:a16="http://schemas.microsoft.com/office/drawing/2014/main" id="{03CDC7F3-3977-77C2-2EDE-BD99EF3A7997}"/>
              </a:ext>
            </a:extLst>
          </p:cNvPr>
          <p:cNvSpPr>
            <a:spLocks noGrp="1"/>
          </p:cNvSpPr>
          <p:nvPr>
            <p:ph type="title"/>
          </p:nvPr>
        </p:nvSpPr>
        <p:spPr>
          <a:xfrm>
            <a:off x="1536192" y="832104"/>
            <a:ext cx="8878824" cy="685800"/>
          </a:xfrm>
        </p:spPr>
        <p:txBody>
          <a:bodyPr/>
          <a:lstStyle/>
          <a:p>
            <a:pPr algn="ctr"/>
            <a:r>
              <a:rPr lang="en-IN" dirty="0"/>
              <a:t>TOP 10 in 2011</a:t>
            </a:r>
          </a:p>
        </p:txBody>
      </p:sp>
      <p:pic>
        <p:nvPicPr>
          <p:cNvPr id="6" name="Content Placeholder 5">
            <a:extLst>
              <a:ext uri="{FF2B5EF4-FFF2-40B4-BE49-F238E27FC236}">
                <a16:creationId xmlns:a16="http://schemas.microsoft.com/office/drawing/2014/main" id="{A5009BAA-E6F7-D3A0-DF0A-2ACF97A862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411" y="1654708"/>
            <a:ext cx="6731177" cy="4832367"/>
          </a:xfrm>
          <a:prstGeom prst="rect">
            <a:avLst/>
          </a:prstGeom>
        </p:spPr>
      </p:pic>
    </p:spTree>
    <p:extLst>
      <p:ext uri="{BB962C8B-B14F-4D97-AF65-F5344CB8AC3E}">
        <p14:creationId xmlns:p14="http://schemas.microsoft.com/office/powerpoint/2010/main" val="2082818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B85DCA-C203-6107-26C2-592391F568CA}"/>
              </a:ext>
            </a:extLst>
          </p:cNvPr>
          <p:cNvSpPr>
            <a:spLocks noGrp="1"/>
          </p:cNvSpPr>
          <p:nvPr>
            <p:ph type="sldNum" sz="quarter" idx="11"/>
          </p:nvPr>
        </p:nvSpPr>
        <p:spPr/>
        <p:txBody>
          <a:bodyPr/>
          <a:lstStyle/>
          <a:p>
            <a:fld id="{294A09A9-5501-47C1-A89A-A340965A2BE2}" type="slidenum">
              <a:rPr lang="en-US" smtClean="0"/>
              <a:pPr/>
              <a:t>42</a:t>
            </a:fld>
            <a:endParaRPr lang="en-US" dirty="0"/>
          </a:p>
        </p:txBody>
      </p:sp>
      <p:sp>
        <p:nvSpPr>
          <p:cNvPr id="4" name="Title 3">
            <a:extLst>
              <a:ext uri="{FF2B5EF4-FFF2-40B4-BE49-F238E27FC236}">
                <a16:creationId xmlns:a16="http://schemas.microsoft.com/office/drawing/2014/main" id="{03CDC7F3-3977-77C2-2EDE-BD99EF3A7997}"/>
              </a:ext>
            </a:extLst>
          </p:cNvPr>
          <p:cNvSpPr>
            <a:spLocks noGrp="1"/>
          </p:cNvSpPr>
          <p:nvPr>
            <p:ph type="title"/>
          </p:nvPr>
        </p:nvSpPr>
        <p:spPr>
          <a:xfrm>
            <a:off x="1536192" y="832104"/>
            <a:ext cx="8878824" cy="685800"/>
          </a:xfrm>
        </p:spPr>
        <p:txBody>
          <a:bodyPr/>
          <a:lstStyle/>
          <a:p>
            <a:pPr algn="ctr"/>
            <a:r>
              <a:rPr lang="en-IN" dirty="0"/>
              <a:t>PIE CHART</a:t>
            </a:r>
          </a:p>
        </p:txBody>
      </p:sp>
      <p:pic>
        <p:nvPicPr>
          <p:cNvPr id="7" name="Content Placeholder 6">
            <a:extLst>
              <a:ext uri="{FF2B5EF4-FFF2-40B4-BE49-F238E27FC236}">
                <a16:creationId xmlns:a16="http://schemas.microsoft.com/office/drawing/2014/main" id="{CDD312EA-E84D-C888-8248-7C34D1C954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7606" y="1517904"/>
            <a:ext cx="5876788" cy="4917092"/>
          </a:xfrm>
          <a:prstGeom prst="rect">
            <a:avLst/>
          </a:prstGeom>
        </p:spPr>
      </p:pic>
    </p:spTree>
    <p:extLst>
      <p:ext uri="{BB962C8B-B14F-4D97-AF65-F5344CB8AC3E}">
        <p14:creationId xmlns:p14="http://schemas.microsoft.com/office/powerpoint/2010/main" val="2725538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B85DCA-C203-6107-26C2-592391F568CA}"/>
              </a:ext>
            </a:extLst>
          </p:cNvPr>
          <p:cNvSpPr>
            <a:spLocks noGrp="1"/>
          </p:cNvSpPr>
          <p:nvPr>
            <p:ph type="sldNum" sz="quarter" idx="11"/>
          </p:nvPr>
        </p:nvSpPr>
        <p:spPr/>
        <p:txBody>
          <a:bodyPr/>
          <a:lstStyle/>
          <a:p>
            <a:fld id="{294A09A9-5501-47C1-A89A-A340965A2BE2}" type="slidenum">
              <a:rPr lang="en-US" smtClean="0"/>
              <a:pPr/>
              <a:t>43</a:t>
            </a:fld>
            <a:endParaRPr lang="en-US" dirty="0"/>
          </a:p>
        </p:txBody>
      </p:sp>
      <p:sp>
        <p:nvSpPr>
          <p:cNvPr id="4" name="Title 3">
            <a:extLst>
              <a:ext uri="{FF2B5EF4-FFF2-40B4-BE49-F238E27FC236}">
                <a16:creationId xmlns:a16="http://schemas.microsoft.com/office/drawing/2014/main" id="{03CDC7F3-3977-77C2-2EDE-BD99EF3A7997}"/>
              </a:ext>
            </a:extLst>
          </p:cNvPr>
          <p:cNvSpPr>
            <a:spLocks noGrp="1"/>
          </p:cNvSpPr>
          <p:nvPr>
            <p:ph type="title"/>
          </p:nvPr>
        </p:nvSpPr>
        <p:spPr>
          <a:xfrm>
            <a:off x="1536192" y="832104"/>
            <a:ext cx="8878824" cy="685800"/>
          </a:xfrm>
        </p:spPr>
        <p:txBody>
          <a:bodyPr/>
          <a:lstStyle/>
          <a:p>
            <a:pPr algn="ctr"/>
            <a:r>
              <a:rPr lang="en-IN" dirty="0"/>
              <a:t>PIE CHART</a:t>
            </a:r>
          </a:p>
        </p:txBody>
      </p:sp>
      <p:pic>
        <p:nvPicPr>
          <p:cNvPr id="8" name="Content Placeholder 7">
            <a:extLst>
              <a:ext uri="{FF2B5EF4-FFF2-40B4-BE49-F238E27FC236}">
                <a16:creationId xmlns:a16="http://schemas.microsoft.com/office/drawing/2014/main" id="{CED1615A-3AE0-0725-4A52-557C9584DA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066" y="1735333"/>
            <a:ext cx="10706745" cy="4049450"/>
          </a:xfrm>
          <a:prstGeom prst="rect">
            <a:avLst/>
          </a:prstGeom>
        </p:spPr>
      </p:pic>
    </p:spTree>
    <p:extLst>
      <p:ext uri="{BB962C8B-B14F-4D97-AF65-F5344CB8AC3E}">
        <p14:creationId xmlns:p14="http://schemas.microsoft.com/office/powerpoint/2010/main" val="3994403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B85DCA-C203-6107-26C2-592391F568CA}"/>
              </a:ext>
            </a:extLst>
          </p:cNvPr>
          <p:cNvSpPr>
            <a:spLocks noGrp="1"/>
          </p:cNvSpPr>
          <p:nvPr>
            <p:ph type="sldNum" sz="quarter" idx="11"/>
          </p:nvPr>
        </p:nvSpPr>
        <p:spPr/>
        <p:txBody>
          <a:bodyPr/>
          <a:lstStyle/>
          <a:p>
            <a:fld id="{294A09A9-5501-47C1-A89A-A340965A2BE2}" type="slidenum">
              <a:rPr lang="en-US" smtClean="0"/>
              <a:pPr/>
              <a:t>44</a:t>
            </a:fld>
            <a:endParaRPr lang="en-US" dirty="0"/>
          </a:p>
        </p:txBody>
      </p:sp>
      <p:sp>
        <p:nvSpPr>
          <p:cNvPr id="4" name="Title 3">
            <a:extLst>
              <a:ext uri="{FF2B5EF4-FFF2-40B4-BE49-F238E27FC236}">
                <a16:creationId xmlns:a16="http://schemas.microsoft.com/office/drawing/2014/main" id="{03CDC7F3-3977-77C2-2EDE-BD99EF3A7997}"/>
              </a:ext>
            </a:extLst>
          </p:cNvPr>
          <p:cNvSpPr>
            <a:spLocks noGrp="1"/>
          </p:cNvSpPr>
          <p:nvPr>
            <p:ph type="title"/>
          </p:nvPr>
        </p:nvSpPr>
        <p:spPr>
          <a:xfrm>
            <a:off x="1536192" y="832104"/>
            <a:ext cx="8878824" cy="685800"/>
          </a:xfrm>
        </p:spPr>
        <p:txBody>
          <a:bodyPr/>
          <a:lstStyle/>
          <a:p>
            <a:pPr algn="ctr"/>
            <a:r>
              <a:rPr lang="en-IN" dirty="0"/>
              <a:t>WEB APP</a:t>
            </a:r>
          </a:p>
        </p:txBody>
      </p:sp>
      <p:pic>
        <p:nvPicPr>
          <p:cNvPr id="12" name="Content Placeholder 11">
            <a:extLst>
              <a:ext uri="{FF2B5EF4-FFF2-40B4-BE49-F238E27FC236}">
                <a16:creationId xmlns:a16="http://schemas.microsoft.com/office/drawing/2014/main" id="{4FD0DFE7-3787-1DA5-FFCD-C17843FD2614}"/>
              </a:ext>
            </a:extLst>
          </p:cNvPr>
          <p:cNvPicPr>
            <a:picLocks noGrp="1" noChangeAspect="1"/>
          </p:cNvPicPr>
          <p:nvPr>
            <p:ph idx="1"/>
          </p:nvPr>
        </p:nvPicPr>
        <p:blipFill rotWithShape="1">
          <a:blip r:embed="rId2"/>
          <a:srcRect t="2354"/>
          <a:stretch/>
        </p:blipFill>
        <p:spPr>
          <a:xfrm>
            <a:off x="1132411" y="1626669"/>
            <a:ext cx="10666703" cy="4511782"/>
          </a:xfrm>
        </p:spPr>
      </p:pic>
    </p:spTree>
    <p:extLst>
      <p:ext uri="{BB962C8B-B14F-4D97-AF65-F5344CB8AC3E}">
        <p14:creationId xmlns:p14="http://schemas.microsoft.com/office/powerpoint/2010/main" val="3614774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B85DCA-C203-6107-26C2-592391F568CA}"/>
              </a:ext>
            </a:extLst>
          </p:cNvPr>
          <p:cNvSpPr>
            <a:spLocks noGrp="1"/>
          </p:cNvSpPr>
          <p:nvPr>
            <p:ph type="sldNum" sz="quarter" idx="11"/>
          </p:nvPr>
        </p:nvSpPr>
        <p:spPr/>
        <p:txBody>
          <a:bodyPr/>
          <a:lstStyle/>
          <a:p>
            <a:fld id="{294A09A9-5501-47C1-A89A-A340965A2BE2}" type="slidenum">
              <a:rPr lang="en-US" smtClean="0"/>
              <a:pPr/>
              <a:t>45</a:t>
            </a:fld>
            <a:endParaRPr lang="en-US" dirty="0"/>
          </a:p>
        </p:txBody>
      </p:sp>
      <p:sp>
        <p:nvSpPr>
          <p:cNvPr id="4" name="Title 3">
            <a:extLst>
              <a:ext uri="{FF2B5EF4-FFF2-40B4-BE49-F238E27FC236}">
                <a16:creationId xmlns:a16="http://schemas.microsoft.com/office/drawing/2014/main" id="{03CDC7F3-3977-77C2-2EDE-BD99EF3A7997}"/>
              </a:ext>
            </a:extLst>
          </p:cNvPr>
          <p:cNvSpPr>
            <a:spLocks noGrp="1"/>
          </p:cNvSpPr>
          <p:nvPr>
            <p:ph type="title"/>
          </p:nvPr>
        </p:nvSpPr>
        <p:spPr>
          <a:xfrm>
            <a:off x="1536192" y="832104"/>
            <a:ext cx="8878824" cy="685800"/>
          </a:xfrm>
        </p:spPr>
        <p:txBody>
          <a:bodyPr/>
          <a:lstStyle/>
          <a:p>
            <a:pPr algn="ctr"/>
            <a:r>
              <a:rPr lang="en-IN" dirty="0"/>
              <a:t>WEB APP</a:t>
            </a:r>
          </a:p>
        </p:txBody>
      </p:sp>
      <p:pic>
        <p:nvPicPr>
          <p:cNvPr id="7" name="Content Placeholder 6">
            <a:extLst>
              <a:ext uri="{FF2B5EF4-FFF2-40B4-BE49-F238E27FC236}">
                <a16:creationId xmlns:a16="http://schemas.microsoft.com/office/drawing/2014/main" id="{4154CE8F-73F6-A69A-9038-20E9A1072730}"/>
              </a:ext>
            </a:extLst>
          </p:cNvPr>
          <p:cNvPicPr>
            <a:picLocks noGrp="1" noChangeAspect="1"/>
          </p:cNvPicPr>
          <p:nvPr>
            <p:ph idx="1"/>
          </p:nvPr>
        </p:nvPicPr>
        <p:blipFill>
          <a:blip r:embed="rId2"/>
          <a:stretch>
            <a:fillRect/>
          </a:stretch>
        </p:blipFill>
        <p:spPr>
          <a:xfrm>
            <a:off x="1459696" y="1862507"/>
            <a:ext cx="9958001" cy="4336162"/>
          </a:xfrm>
        </p:spPr>
      </p:pic>
    </p:spTree>
    <p:extLst>
      <p:ext uri="{BB962C8B-B14F-4D97-AF65-F5344CB8AC3E}">
        <p14:creationId xmlns:p14="http://schemas.microsoft.com/office/powerpoint/2010/main" val="1278666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112610-8EFC-78C6-9CDE-E7FFCBBBF520}"/>
              </a:ext>
            </a:extLst>
          </p:cNvPr>
          <p:cNvSpPr>
            <a:spLocks noGrp="1"/>
          </p:cNvSpPr>
          <p:nvPr>
            <p:ph type="sldNum" sz="quarter" idx="11"/>
          </p:nvPr>
        </p:nvSpPr>
        <p:spPr/>
        <p:txBody>
          <a:bodyPr/>
          <a:lstStyle/>
          <a:p>
            <a:fld id="{294A09A9-5501-47C1-A89A-A340965A2BE2}" type="slidenum">
              <a:rPr lang="en-US" smtClean="0"/>
              <a:pPr/>
              <a:t>46</a:t>
            </a:fld>
            <a:endParaRPr lang="en-US" dirty="0"/>
          </a:p>
        </p:txBody>
      </p:sp>
      <p:sp>
        <p:nvSpPr>
          <p:cNvPr id="4" name="Title 3">
            <a:extLst>
              <a:ext uri="{FF2B5EF4-FFF2-40B4-BE49-F238E27FC236}">
                <a16:creationId xmlns:a16="http://schemas.microsoft.com/office/drawing/2014/main" id="{C757543B-797C-14F0-794F-5AA06B3C34B2}"/>
              </a:ext>
            </a:extLst>
          </p:cNvPr>
          <p:cNvSpPr>
            <a:spLocks noGrp="1"/>
          </p:cNvSpPr>
          <p:nvPr>
            <p:ph type="title"/>
          </p:nvPr>
        </p:nvSpPr>
        <p:spPr>
          <a:xfrm>
            <a:off x="1536192" y="827773"/>
            <a:ext cx="8878824" cy="770021"/>
          </a:xfrm>
        </p:spPr>
        <p:txBody>
          <a:bodyPr/>
          <a:lstStyle/>
          <a:p>
            <a:pPr algn="ctr"/>
            <a:r>
              <a:rPr lang="en-US" sz="5400" dirty="0">
                <a:effectLst>
                  <a:reflection blurRad="6350" stA="60000" endA="900" endPos="60000" dist="29997" dir="5400000" sy="-100000" algn="bl" rotWithShape="0"/>
                </a:effectLst>
              </a:rPr>
              <a:t>Conclusion</a:t>
            </a:r>
            <a:endParaRPr lang="en-IN" sz="5400" dirty="0">
              <a:effectLst>
                <a:reflection blurRad="6350" stA="60000" endA="900" endPos="60000" dist="29997" dir="5400000" sy="-100000" algn="bl" rotWithShape="0"/>
              </a:effectLst>
            </a:endParaRPr>
          </a:p>
        </p:txBody>
      </p:sp>
      <p:sp>
        <p:nvSpPr>
          <p:cNvPr id="5" name="Content Placeholder 4">
            <a:extLst>
              <a:ext uri="{FF2B5EF4-FFF2-40B4-BE49-F238E27FC236}">
                <a16:creationId xmlns:a16="http://schemas.microsoft.com/office/drawing/2014/main" id="{3C4EA8A1-5669-4341-BFDC-A1388B60D680}"/>
              </a:ext>
            </a:extLst>
          </p:cNvPr>
          <p:cNvSpPr>
            <a:spLocks noGrp="1"/>
          </p:cNvSpPr>
          <p:nvPr>
            <p:ph idx="1"/>
          </p:nvPr>
        </p:nvSpPr>
        <p:spPr>
          <a:xfrm>
            <a:off x="1536192" y="2011680"/>
            <a:ext cx="10043000" cy="4100362"/>
          </a:xfrm>
        </p:spPr>
        <p:txBody>
          <a:bodyPr/>
          <a:lstStyle/>
          <a:p>
            <a:pPr algn="just"/>
            <a:r>
              <a:rPr lang="en-US" sz="2000" b="1" dirty="0"/>
              <a:t>In conclusion, the provided code demonstrates the application of machine learning techniques, specifically the random forest algorithm, to forecast GDP values for the years 2023 to 2030 based on historical data. By leveraging predictive modeling, the code facilitates the generation of accurate GDP predictions, allowing for informed decision-making in economic analysis and planning. Additionally, the code's functionality, including data merging and cleaning processes, ensures the production of a cohesive and comprehensive dataset suitable for further analysis and interpretation. This approach enhances the understanding of GDP trends and fosters more effective strategic planning and policy formulation.</a:t>
            </a:r>
            <a:endParaRPr lang="en-IN" sz="2000" b="1" dirty="0"/>
          </a:p>
        </p:txBody>
      </p:sp>
    </p:spTree>
    <p:extLst>
      <p:ext uri="{BB962C8B-B14F-4D97-AF65-F5344CB8AC3E}">
        <p14:creationId xmlns:p14="http://schemas.microsoft.com/office/powerpoint/2010/main" val="214565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5D816C-EB63-7FA4-BD47-89EBFC4CE037}"/>
              </a:ext>
            </a:extLst>
          </p:cNvPr>
          <p:cNvPicPr>
            <a:picLocks noChangeAspect="1"/>
          </p:cNvPicPr>
          <p:nvPr/>
        </p:nvPicPr>
        <p:blipFill>
          <a:blip r:embed="rId2"/>
          <a:stretch>
            <a:fillRect/>
          </a:stretch>
        </p:blipFill>
        <p:spPr>
          <a:xfrm>
            <a:off x="5203779" y="3797287"/>
            <a:ext cx="1784442" cy="266714"/>
          </a:xfrm>
          <a:prstGeom prst="rect">
            <a:avLst/>
          </a:prstGeom>
        </p:spPr>
      </p:pic>
      <p:sp>
        <p:nvSpPr>
          <p:cNvPr id="2" name="Title 1">
            <a:extLst>
              <a:ext uri="{FF2B5EF4-FFF2-40B4-BE49-F238E27FC236}">
                <a16:creationId xmlns:a16="http://schemas.microsoft.com/office/drawing/2014/main" id="{4F742379-0E7A-FE78-3DBB-0425D63190C4}"/>
              </a:ext>
            </a:extLst>
          </p:cNvPr>
          <p:cNvSpPr>
            <a:spLocks noGrp="1"/>
          </p:cNvSpPr>
          <p:nvPr>
            <p:ph type="ctrTitle"/>
          </p:nvPr>
        </p:nvSpPr>
        <p:spPr>
          <a:xfrm>
            <a:off x="1203113" y="2449316"/>
            <a:ext cx="9921240" cy="1481328"/>
          </a:xfrm>
        </p:spPr>
        <p:txBody>
          <a:bodyPr/>
          <a:lstStyle/>
          <a:p>
            <a:r>
              <a:rPr lang="en-IN" sz="7200" dirty="0">
                <a:effectLst>
                  <a:outerShdw blurRad="38100" dist="38100" dir="2700000" algn="tl">
                    <a:srgbClr val="000000">
                      <a:alpha val="43137"/>
                    </a:srgbClr>
                  </a:outerShdw>
                  <a:reflection blurRad="6350" stA="60000" endA="900" endPos="60000" dist="29997" dir="5400000" sy="-100000" algn="bl" rotWithShape="0"/>
                </a:effectLst>
              </a:rPr>
              <a:t>Libraries used</a:t>
            </a:r>
          </a:p>
        </p:txBody>
      </p:sp>
    </p:spTree>
    <p:extLst>
      <p:ext uri="{BB962C8B-B14F-4D97-AF65-F5344CB8AC3E}">
        <p14:creationId xmlns:p14="http://schemas.microsoft.com/office/powerpoint/2010/main" val="326226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F08207-786A-36B0-4D05-E3C8C657E825}"/>
              </a:ext>
            </a:extLst>
          </p:cNvPr>
          <p:cNvSpPr>
            <a:spLocks noGrp="1"/>
          </p:cNvSpPr>
          <p:nvPr>
            <p:ph type="sldNum" sz="quarter" idx="12"/>
          </p:nvPr>
        </p:nvSpPr>
        <p:spPr/>
        <p:txBody>
          <a:bodyPr/>
          <a:lstStyle/>
          <a:p>
            <a:fld id="{294A09A9-5501-47C1-A89A-A340965A2BE2}" type="slidenum">
              <a:rPr lang="en-US" smtClean="0"/>
              <a:pPr/>
              <a:t>6</a:t>
            </a:fld>
            <a:endParaRPr lang="en-US" dirty="0"/>
          </a:p>
        </p:txBody>
      </p:sp>
      <p:pic>
        <p:nvPicPr>
          <p:cNvPr id="4" name="Picture 3">
            <a:extLst>
              <a:ext uri="{FF2B5EF4-FFF2-40B4-BE49-F238E27FC236}">
                <a16:creationId xmlns:a16="http://schemas.microsoft.com/office/drawing/2014/main" id="{FF67FFC8-BFDD-CE02-33EE-01EB155EA3C4}"/>
              </a:ext>
            </a:extLst>
          </p:cNvPr>
          <p:cNvPicPr>
            <a:picLocks noChangeAspect="1"/>
          </p:cNvPicPr>
          <p:nvPr/>
        </p:nvPicPr>
        <p:blipFill rotWithShape="1">
          <a:blip r:embed="rId2"/>
          <a:srcRect b="1942"/>
          <a:stretch/>
        </p:blipFill>
        <p:spPr>
          <a:xfrm>
            <a:off x="2049740" y="566929"/>
            <a:ext cx="7546648" cy="5410360"/>
          </a:xfrm>
          <a:prstGeom prst="rect">
            <a:avLst/>
          </a:prstGeom>
        </p:spPr>
      </p:pic>
    </p:spTree>
    <p:extLst>
      <p:ext uri="{BB962C8B-B14F-4D97-AF65-F5344CB8AC3E}">
        <p14:creationId xmlns:p14="http://schemas.microsoft.com/office/powerpoint/2010/main" val="320723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C353-2010-A2E6-9858-3ED2BE182C02}"/>
              </a:ext>
            </a:extLst>
          </p:cNvPr>
          <p:cNvSpPr>
            <a:spLocks noGrp="1"/>
          </p:cNvSpPr>
          <p:nvPr>
            <p:ph type="ctrTitle"/>
          </p:nvPr>
        </p:nvSpPr>
        <p:spPr>
          <a:xfrm>
            <a:off x="-152400" y="1642533"/>
            <a:ext cx="12344400" cy="2015067"/>
          </a:xfrm>
        </p:spPr>
        <p:txBody>
          <a:bodyPr/>
          <a:lstStyle/>
          <a:p>
            <a:r>
              <a:rPr lang="en-IN" sz="8000" dirty="0">
                <a:effectLst>
                  <a:reflection blurRad="6350" stA="55000" endA="300" endPos="45500" dir="5400000" sy="-100000" algn="bl" rotWithShape="0"/>
                </a:effectLst>
              </a:rPr>
              <a:t>Data pre-processing</a:t>
            </a:r>
          </a:p>
        </p:txBody>
      </p:sp>
    </p:spTree>
    <p:extLst>
      <p:ext uri="{BB962C8B-B14F-4D97-AF65-F5344CB8AC3E}">
        <p14:creationId xmlns:p14="http://schemas.microsoft.com/office/powerpoint/2010/main" val="296868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C353-2010-A2E6-9858-3ED2BE182C02}"/>
              </a:ext>
            </a:extLst>
          </p:cNvPr>
          <p:cNvSpPr>
            <a:spLocks noGrp="1"/>
          </p:cNvSpPr>
          <p:nvPr>
            <p:ph type="ctrTitle"/>
          </p:nvPr>
        </p:nvSpPr>
        <p:spPr/>
        <p:txBody>
          <a:bodyPr/>
          <a:lstStyle/>
          <a:p>
            <a:r>
              <a:rPr lang="en-IN" sz="6000" cap="none" spc="0" dirty="0">
                <a:ln w="12700">
                  <a:solidFill>
                    <a:schemeClr val="accent5"/>
                  </a:solidFill>
                  <a:prstDash val="solid"/>
                </a:ln>
                <a:pattFill prst="ltDnDiag">
                  <a:fgClr>
                    <a:schemeClr val="accent5">
                      <a:lumMod val="60000"/>
                      <a:lumOff val="40000"/>
                    </a:schemeClr>
                  </a:fgClr>
                  <a:bgClr>
                    <a:schemeClr val="bg1"/>
                  </a:bgClr>
                </a:pattFill>
              </a:rPr>
              <a:t>1. BLOCK DIAGRAM</a:t>
            </a:r>
          </a:p>
        </p:txBody>
      </p:sp>
    </p:spTree>
    <p:extLst>
      <p:ext uri="{BB962C8B-B14F-4D97-AF65-F5344CB8AC3E}">
        <p14:creationId xmlns:p14="http://schemas.microsoft.com/office/powerpoint/2010/main" val="426958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555AA2-EB77-9F67-A125-A32977A15F70}"/>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7" name="Content Placeholder 6">
            <a:extLst>
              <a:ext uri="{FF2B5EF4-FFF2-40B4-BE49-F238E27FC236}">
                <a16:creationId xmlns:a16="http://schemas.microsoft.com/office/drawing/2014/main" id="{01CC79B4-3F74-8F1F-7709-C571C8113A15}"/>
              </a:ext>
            </a:extLst>
          </p:cNvPr>
          <p:cNvPicPr>
            <a:picLocks noGrp="1" noChangeAspect="1"/>
          </p:cNvPicPr>
          <p:nvPr>
            <p:ph idx="1"/>
          </p:nvPr>
        </p:nvPicPr>
        <p:blipFill>
          <a:blip r:embed="rId2"/>
          <a:stretch>
            <a:fillRect/>
          </a:stretch>
        </p:blipFill>
        <p:spPr>
          <a:xfrm>
            <a:off x="2156370" y="620776"/>
            <a:ext cx="7597229" cy="59373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174940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2395</TotalTime>
  <Words>961</Words>
  <Application>Microsoft Office PowerPoint</Application>
  <PresentationFormat>Widescreen</PresentationFormat>
  <Paragraphs>118</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GDP PREDICTION 2024-2030</vt:lpstr>
      <vt:lpstr>PowerPoint Presentation</vt:lpstr>
      <vt:lpstr>Team Members:</vt:lpstr>
      <vt:lpstr>Sources (Kaggle datasets with Embedded LINKS)</vt:lpstr>
      <vt:lpstr>Libraries used</vt:lpstr>
      <vt:lpstr>PowerPoint Presentation</vt:lpstr>
      <vt:lpstr>Data pre-processing</vt:lpstr>
      <vt:lpstr>1. BLOCK DIAGRAM</vt:lpstr>
      <vt:lpstr>PowerPoint Presentation</vt:lpstr>
      <vt:lpstr>2. Reading datasets</vt:lpstr>
      <vt:lpstr>PowerPoint Presentation</vt:lpstr>
      <vt:lpstr>PowerPoint Presentation</vt:lpstr>
      <vt:lpstr>PowerPoint Presentation</vt:lpstr>
      <vt:lpstr>functionalities</vt:lpstr>
      <vt:lpstr>3. Data cleaning</vt:lpstr>
      <vt:lpstr>PowerPoint Presentation</vt:lpstr>
      <vt:lpstr>PowerPoint Presentation</vt:lpstr>
      <vt:lpstr>functionalities</vt:lpstr>
      <vt:lpstr>4. KNN clustering and    INTER Polation</vt:lpstr>
      <vt:lpstr>PowerPoint Presentation</vt:lpstr>
      <vt:lpstr>functionalities</vt:lpstr>
      <vt:lpstr>Changes in data after pre-processing</vt:lpstr>
      <vt:lpstr>PowerPoint Presentation</vt:lpstr>
      <vt:lpstr>PowerPoint Presentation</vt:lpstr>
      <vt:lpstr>PowerPoint Presentation</vt:lpstr>
      <vt:lpstr>Prediction model</vt:lpstr>
      <vt:lpstr>BLOCK DIAGRAM</vt:lpstr>
      <vt:lpstr>PowerPoint Presentation</vt:lpstr>
      <vt:lpstr>PowerPoint Presentation</vt:lpstr>
      <vt:lpstr>PowerPoint Presentation</vt:lpstr>
      <vt:lpstr>CSV FILE</vt:lpstr>
      <vt:lpstr>PowerPoint Presentation</vt:lpstr>
      <vt:lpstr>functionalities</vt:lpstr>
      <vt:lpstr>HTML WEB FORM</vt:lpstr>
      <vt:lpstr>K MEANS CLUSTERING</vt:lpstr>
      <vt:lpstr>K MEDOIDS</vt:lpstr>
      <vt:lpstr>CLUSTER DENDOGRAM</vt:lpstr>
      <vt:lpstr>CLUSTER DENDOGRAM</vt:lpstr>
      <vt:lpstr>Top 3 Countries</vt:lpstr>
      <vt:lpstr>DISTRIBUTION OVER YEARS</vt:lpstr>
      <vt:lpstr>TOP 10 in 2011</vt:lpstr>
      <vt:lpstr>PIE CHART</vt:lpstr>
      <vt:lpstr>PIE CHART</vt:lpstr>
      <vt:lpstr>WEB APP</vt:lpstr>
      <vt:lpstr>WEB APP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VoIP Network-  cisco packet tracer</dc:title>
  <dc:creator>Atharva Kulkarni</dc:creator>
  <cp:lastModifiedBy>Atharva Kulkarni</cp:lastModifiedBy>
  <cp:revision>76</cp:revision>
  <dcterms:created xsi:type="dcterms:W3CDTF">2023-07-09T04:19:17Z</dcterms:created>
  <dcterms:modified xsi:type="dcterms:W3CDTF">2024-05-03T15:31:48Z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