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2" r:id="rId7"/>
    <p:sldId id="261" r:id="rId8"/>
    <p:sldId id="263" r:id="rId9"/>
    <p:sldId id="273" r:id="rId10"/>
    <p:sldId id="264" r:id="rId11"/>
    <p:sldId id="265" r:id="rId12"/>
    <p:sldId id="274" r:id="rId13"/>
    <p:sldId id="266" r:id="rId14"/>
    <p:sldId id="267" r:id="rId15"/>
    <p:sldId id="275" r:id="rId16"/>
    <p:sldId id="268" r:id="rId17"/>
    <p:sldId id="269" r:id="rId18"/>
    <p:sldId id="270" r:id="rId19"/>
    <p:sldId id="271"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3B507C-1AD8-4380-A4FC-596535B6F5B6}" v="55" dt="2023-01-04T18:47:03.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9" autoAdjust="0"/>
    <p:restoredTop sz="86477" autoAdjust="0"/>
  </p:normalViewPr>
  <p:slideViewPr>
    <p:cSldViewPr snapToGrid="0">
      <p:cViewPr>
        <p:scale>
          <a:sx n="69" d="100"/>
          <a:sy n="69" d="100"/>
        </p:scale>
        <p:origin x="-888" y="-204"/>
      </p:cViewPr>
      <p:guideLst>
        <p:guide orient="horz" pos="2160"/>
        <p:guide pos="3840"/>
      </p:guideLst>
    </p:cSldViewPr>
  </p:slideViewPr>
  <p:outlineViewPr>
    <p:cViewPr>
      <p:scale>
        <a:sx n="33" d="100"/>
        <a:sy n="33" d="100"/>
      </p:scale>
      <p:origin x="258" y="9781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1/15/2023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1/15/2023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ransition spd="slow">
    <p:wipe/>
  </p:transition>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jpg"/><Relationship Id="rId11" Type="http://schemas.openxmlformats.org/officeDocument/2006/relationships/image" Target="../media/image15.jpg"/><Relationship Id="rId5" Type="http://schemas.openxmlformats.org/officeDocument/2006/relationships/image" Target="../media/image9.jpg"/><Relationship Id="rId10" Type="http://schemas.openxmlformats.org/officeDocument/2006/relationships/image" Target="../media/image14.png"/><Relationship Id="rId4" Type="http://schemas.openxmlformats.org/officeDocument/2006/relationships/image" Target="../media/image8.jpg"/><Relationship Id="rId9" Type="http://schemas.openxmlformats.org/officeDocument/2006/relationships/image" Target="../media/image13.jpg"/></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EEB1E8-67EC-51FA-E793-3F6A74CCCAEE}"/>
              </a:ext>
            </a:extLst>
          </p:cNvPr>
          <p:cNvSpPr>
            <a:spLocks noGrp="1"/>
          </p:cNvSpPr>
          <p:nvPr>
            <p:ph type="ctrTitle"/>
          </p:nvPr>
        </p:nvSpPr>
        <p:spPr>
          <a:xfrm>
            <a:off x="1876424" y="789709"/>
            <a:ext cx="8791575" cy="1478194"/>
          </a:xfrm>
        </p:spPr>
        <p:txBody>
          <a:bodyPr/>
          <a:lstStyle/>
          <a:p>
            <a:r>
              <a:rPr lang="en-IN" dirty="0"/>
              <a:t>Line follower using 8051</a:t>
            </a:r>
          </a:p>
        </p:txBody>
      </p:sp>
      <p:sp>
        <p:nvSpPr>
          <p:cNvPr id="3" name="Subtitle 2">
            <a:extLst>
              <a:ext uri="{FF2B5EF4-FFF2-40B4-BE49-F238E27FC236}">
                <a16:creationId xmlns="" xmlns:a16="http://schemas.microsoft.com/office/drawing/2014/main" id="{75B26927-ACC0-73A7-EA27-F68E9A2207A5}"/>
              </a:ext>
            </a:extLst>
          </p:cNvPr>
          <p:cNvSpPr>
            <a:spLocks noGrp="1"/>
          </p:cNvSpPr>
          <p:nvPr>
            <p:ph type="subTitle" idx="1"/>
          </p:nvPr>
        </p:nvSpPr>
        <p:spPr>
          <a:xfrm>
            <a:off x="1700212" y="2352357"/>
            <a:ext cx="8791575" cy="3314151"/>
          </a:xfrm>
        </p:spPr>
        <p:txBody>
          <a:bodyPr>
            <a:normAutofit/>
          </a:bodyPr>
          <a:lstStyle/>
          <a:p>
            <a:r>
              <a:rPr lang="en-IN" sz="3000" dirty="0"/>
              <a:t>Presented by:</a:t>
            </a:r>
          </a:p>
          <a:p>
            <a:pPr marL="457200" indent="-457200">
              <a:buFont typeface="Arial" panose="020B0604020202020204" pitchFamily="34" charset="0"/>
              <a:buChar char="•"/>
            </a:pPr>
            <a:r>
              <a:rPr lang="en-IN" sz="2600" dirty="0" smtClean="0"/>
              <a:t>19-20-05 satya teja</a:t>
            </a:r>
            <a:endParaRPr lang="en-IN" sz="2600" dirty="0"/>
          </a:p>
          <a:p>
            <a:pPr marL="457200" indent="-457200">
              <a:buFont typeface="Arial" panose="020B0604020202020204" pitchFamily="34" charset="0"/>
              <a:buChar char="•"/>
            </a:pPr>
            <a:r>
              <a:rPr lang="en-IN" sz="2600" dirty="0" smtClean="0"/>
              <a:t>19-20-06 rohith</a:t>
            </a:r>
            <a:endParaRPr lang="en-IN" sz="2600" dirty="0"/>
          </a:p>
          <a:p>
            <a:pPr marL="457200" indent="-457200">
              <a:buFont typeface="Arial" panose="020B0604020202020204" pitchFamily="34" charset="0"/>
              <a:buChar char="•"/>
            </a:pPr>
            <a:r>
              <a:rPr lang="en-IN" sz="2600" dirty="0" smtClean="0"/>
              <a:t>19-20-07 kamalesh</a:t>
            </a:r>
            <a:endParaRPr lang="en-IN" sz="2600" dirty="0"/>
          </a:p>
          <a:p>
            <a:pPr marL="457200" indent="-457200">
              <a:buFont typeface="Arial" panose="020B0604020202020204" pitchFamily="34" charset="0"/>
              <a:buChar char="•"/>
            </a:pPr>
            <a:r>
              <a:rPr lang="en-IN" sz="2600" dirty="0" smtClean="0"/>
              <a:t>19-20-08 nikhil</a:t>
            </a:r>
            <a:endParaRPr lang="en-IN" sz="2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6509" y="2410691"/>
            <a:ext cx="4572000" cy="2951017"/>
          </a:xfrm>
          <a:prstGeom prst="rect">
            <a:avLst/>
          </a:prstGeom>
        </p:spPr>
      </p:pic>
    </p:spTree>
    <p:extLst>
      <p:ext uri="{BB962C8B-B14F-4D97-AF65-F5344CB8AC3E}">
        <p14:creationId xmlns:p14="http://schemas.microsoft.com/office/powerpoint/2010/main" val="349259132"/>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B9B131-5228-7DAA-58DD-B01F736CC86A}"/>
              </a:ext>
            </a:extLst>
          </p:cNvPr>
          <p:cNvSpPr>
            <a:spLocks noGrp="1"/>
          </p:cNvSpPr>
          <p:nvPr>
            <p:ph type="title"/>
          </p:nvPr>
        </p:nvSpPr>
        <p:spPr>
          <a:xfrm>
            <a:off x="1170710" y="410700"/>
            <a:ext cx="9905998" cy="951202"/>
          </a:xfrm>
        </p:spPr>
        <p:txBody>
          <a:bodyPr/>
          <a:lstStyle/>
          <a:p>
            <a:r>
              <a:rPr lang="en-IN" dirty="0">
                <a:solidFill>
                  <a:schemeClr val="tx2"/>
                </a:solidFill>
              </a:rPr>
              <a:t>                      MOTOR DRIVER(L293D)</a:t>
            </a:r>
          </a:p>
        </p:txBody>
      </p:sp>
      <p:sp>
        <p:nvSpPr>
          <p:cNvPr id="3" name="Content Placeholder 2">
            <a:extLst>
              <a:ext uri="{FF2B5EF4-FFF2-40B4-BE49-F238E27FC236}">
                <a16:creationId xmlns="" xmlns:a16="http://schemas.microsoft.com/office/drawing/2014/main" id="{4D3BF24E-FABA-89C2-1FEF-B826EECD9280}"/>
              </a:ext>
            </a:extLst>
          </p:cNvPr>
          <p:cNvSpPr>
            <a:spLocks noGrp="1"/>
          </p:cNvSpPr>
          <p:nvPr>
            <p:ph idx="1"/>
          </p:nvPr>
        </p:nvSpPr>
        <p:spPr>
          <a:xfrm>
            <a:off x="1182975" y="1431175"/>
            <a:ext cx="9443461" cy="2461952"/>
          </a:xfrm>
        </p:spPr>
        <p:txBody>
          <a:bodyPr>
            <a:normAutofit fontScale="92500"/>
          </a:bodyPr>
          <a:lstStyle/>
          <a:p>
            <a:r>
              <a:rPr lang="en-IN" dirty="0"/>
              <a:t>The L293D is designed to provide bidirectional drive current of up to 600mA at voltage from 4.5V to 36V.</a:t>
            </a:r>
          </a:p>
          <a:p>
            <a:r>
              <a:rPr lang="en-IN" dirty="0"/>
              <a:t>Motor driver acts as an interface between the motors and the control circuits.</a:t>
            </a:r>
          </a:p>
          <a:p>
            <a:r>
              <a:rPr lang="en-IN" dirty="0"/>
              <a:t>Motor requires high amount of current whereas the controller circuit works on low signals.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6" y="3454192"/>
            <a:ext cx="3448138" cy="304807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9977" y="3454194"/>
            <a:ext cx="3344569" cy="3048075"/>
          </a:xfrm>
          <a:prstGeom prst="rect">
            <a:avLst/>
          </a:prstGeom>
        </p:spPr>
      </p:pic>
    </p:spTree>
    <p:extLst>
      <p:ext uri="{BB962C8B-B14F-4D97-AF65-F5344CB8AC3E}">
        <p14:creationId xmlns:p14="http://schemas.microsoft.com/office/powerpoint/2010/main" val="3818947577"/>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850923-FE62-C63A-B1E9-631E24694780}"/>
              </a:ext>
            </a:extLst>
          </p:cNvPr>
          <p:cNvSpPr>
            <a:spLocks noGrp="1"/>
          </p:cNvSpPr>
          <p:nvPr>
            <p:ph type="title"/>
          </p:nvPr>
        </p:nvSpPr>
        <p:spPr>
          <a:xfrm>
            <a:off x="1141413" y="618518"/>
            <a:ext cx="9905998" cy="905482"/>
          </a:xfrm>
        </p:spPr>
        <p:txBody>
          <a:bodyPr/>
          <a:lstStyle/>
          <a:p>
            <a:r>
              <a:rPr lang="en-IN" dirty="0">
                <a:solidFill>
                  <a:schemeClr val="tx2"/>
                </a:solidFill>
              </a:rPr>
              <a:t>                            Ir sensor </a:t>
            </a:r>
          </a:p>
        </p:txBody>
      </p:sp>
      <p:sp>
        <p:nvSpPr>
          <p:cNvPr id="3" name="Content Placeholder 2">
            <a:extLst>
              <a:ext uri="{FF2B5EF4-FFF2-40B4-BE49-F238E27FC236}">
                <a16:creationId xmlns="" xmlns:a16="http://schemas.microsoft.com/office/drawing/2014/main" id="{02B60754-3941-E672-AEC8-43C31E7FBB3E}"/>
              </a:ext>
            </a:extLst>
          </p:cNvPr>
          <p:cNvSpPr>
            <a:spLocks noGrp="1"/>
          </p:cNvSpPr>
          <p:nvPr>
            <p:ph idx="1"/>
          </p:nvPr>
        </p:nvSpPr>
        <p:spPr>
          <a:xfrm>
            <a:off x="1141413" y="1524000"/>
            <a:ext cx="9905999" cy="5097780"/>
          </a:xfrm>
        </p:spPr>
        <p:txBody>
          <a:bodyPr/>
          <a:lstStyle/>
          <a:p>
            <a:r>
              <a:rPr lang="en-IN" dirty="0"/>
              <a:t>An infrared sensor (IR sensor) is a radiation sensitive optoelectronic component.</a:t>
            </a:r>
          </a:p>
          <a:p>
            <a:r>
              <a:rPr lang="en-IN" dirty="0"/>
              <a:t>An IR sensor can detect movement as well as to measure the heat of an object.</a:t>
            </a:r>
          </a:p>
          <a:p>
            <a:r>
              <a:rPr lang="en-IN" dirty="0"/>
              <a:t>An IR sensor can detect infrared radiation, which is invisible to our eyes.</a:t>
            </a:r>
          </a:p>
        </p:txBody>
      </p:sp>
      <p:pic>
        <p:nvPicPr>
          <p:cNvPr id="5" name="Picture 4" descr="A picture containing electronics">
            <a:extLst>
              <a:ext uri="{FF2B5EF4-FFF2-40B4-BE49-F238E27FC236}">
                <a16:creationId xmlns="" xmlns:a16="http://schemas.microsoft.com/office/drawing/2014/main" id="{28CE7E84-7379-800B-A13D-51868D2A2848}"/>
              </a:ext>
            </a:extLst>
          </p:cNvPr>
          <p:cNvPicPr>
            <a:picLocks noChangeAspect="1"/>
          </p:cNvPicPr>
          <p:nvPr/>
        </p:nvPicPr>
        <p:blipFill>
          <a:blip r:embed="rId2"/>
          <a:stretch>
            <a:fillRect/>
          </a:stretch>
        </p:blipFill>
        <p:spPr>
          <a:xfrm>
            <a:off x="3909059" y="3870960"/>
            <a:ext cx="3231183" cy="254507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10545269"/>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05345" y="396845"/>
            <a:ext cx="9869775" cy="1251846"/>
          </a:xfrm>
        </p:spPr>
        <p:txBody>
          <a:bodyPr/>
          <a:lstStyle/>
          <a:p>
            <a:r>
              <a:rPr lang="en-US" dirty="0" smtClean="0">
                <a:solidFill>
                  <a:schemeClr val="tx2"/>
                </a:solidFill>
              </a:rPr>
              <a:t>              IR Sensor circuit diagram</a:t>
            </a:r>
            <a:endParaRPr lang="en-US" dirty="0">
              <a:solidFill>
                <a:schemeClr val="tx2"/>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1" y="1468581"/>
            <a:ext cx="8326582" cy="45005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6523980"/>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898C50B2-DE4E-57B4-F6A7-088EB0AB8773}"/>
              </a:ext>
            </a:extLst>
          </p:cNvPr>
          <p:cNvSpPr txBox="1"/>
          <p:nvPr/>
        </p:nvSpPr>
        <p:spPr>
          <a:xfrm>
            <a:off x="1255059" y="233083"/>
            <a:ext cx="9520517" cy="5878532"/>
          </a:xfrm>
          <a:prstGeom prst="rect">
            <a:avLst/>
          </a:prstGeom>
          <a:noFill/>
        </p:spPr>
        <p:txBody>
          <a:bodyPr wrap="square" rtlCol="0">
            <a:spAutoFit/>
          </a:bodyPr>
          <a:lstStyle/>
          <a:p>
            <a:r>
              <a:rPr lang="en-IN" sz="3600" dirty="0">
                <a:solidFill>
                  <a:schemeClr val="tx2"/>
                </a:solidFill>
              </a:rPr>
              <a:t>                          PUSH BUTTON</a:t>
            </a:r>
          </a:p>
          <a:p>
            <a:endParaRPr lang="en-IN" sz="3600" dirty="0">
              <a:solidFill>
                <a:schemeClr val="tx2"/>
              </a:solidFill>
            </a:endParaRPr>
          </a:p>
          <a:p>
            <a:pPr marL="571500" indent="-571500">
              <a:buFont typeface="Arial" panose="020B0604020202020204" pitchFamily="34" charset="0"/>
              <a:buChar char="•"/>
            </a:pPr>
            <a:r>
              <a:rPr lang="en-IN" sz="2800" dirty="0"/>
              <a:t>A Push button is a simple switch mechanism to control some aspect of a machine or a process.</a:t>
            </a:r>
          </a:p>
          <a:p>
            <a:pPr marL="571500" indent="-571500">
              <a:buFont typeface="Arial" panose="020B0604020202020204" pitchFamily="34" charset="0"/>
              <a:buChar char="•"/>
            </a:pPr>
            <a:endParaRPr lang="en-IN" sz="3600" dirty="0"/>
          </a:p>
          <a:p>
            <a:r>
              <a:rPr lang="en-IN" sz="3600" dirty="0">
                <a:solidFill>
                  <a:schemeClr val="tx2"/>
                </a:solidFill>
              </a:rPr>
              <a:t> </a:t>
            </a:r>
          </a:p>
          <a:p>
            <a:r>
              <a:rPr lang="en-IN" sz="3600" dirty="0">
                <a:solidFill>
                  <a:schemeClr val="tx2"/>
                </a:solidFill>
              </a:rPr>
              <a:t>            CRYSTAL OSCILLATOR       </a:t>
            </a:r>
          </a:p>
          <a:p>
            <a:pPr marL="571500" indent="-571500">
              <a:buFont typeface="Arial" panose="020B0604020202020204" pitchFamily="34" charset="0"/>
              <a:buChar char="•"/>
            </a:pPr>
            <a:r>
              <a:rPr lang="en-IN" sz="2800" dirty="0"/>
              <a:t>A Crystal oscillator is an electric oscillator type circuit that uses a piezoelectric resonator, a crystal, as its frequency determining element.</a:t>
            </a:r>
          </a:p>
          <a:p>
            <a:pPr marL="571500" indent="-571500">
              <a:buFont typeface="Arial" panose="020B0604020202020204" pitchFamily="34" charset="0"/>
              <a:buChar char="•"/>
            </a:pPr>
            <a:endParaRPr lang="en-IN" sz="2800" dirty="0"/>
          </a:p>
          <a:p>
            <a:pPr marL="571500" indent="-571500">
              <a:buFont typeface="Arial" panose="020B0604020202020204" pitchFamily="34" charset="0"/>
              <a:buChar char="•"/>
            </a:pPr>
            <a:endParaRPr lang="en-IN" sz="2800" dirty="0"/>
          </a:p>
        </p:txBody>
      </p:sp>
      <p:pic>
        <p:nvPicPr>
          <p:cNvPr id="8" name="Picture 7" descr="A picture containing metalware, gear&#10;&#10;Description automatically generated">
            <a:extLst>
              <a:ext uri="{FF2B5EF4-FFF2-40B4-BE49-F238E27FC236}">
                <a16:creationId xmlns="" xmlns:a16="http://schemas.microsoft.com/office/drawing/2014/main" id="{52EE2AA7-D2E2-92C2-02EB-DAB2F1159671}"/>
              </a:ext>
            </a:extLst>
          </p:cNvPr>
          <p:cNvPicPr>
            <a:picLocks noChangeAspect="1"/>
          </p:cNvPicPr>
          <p:nvPr/>
        </p:nvPicPr>
        <p:blipFill>
          <a:blip r:embed="rId2"/>
          <a:stretch>
            <a:fillRect/>
          </a:stretch>
        </p:blipFill>
        <p:spPr>
          <a:xfrm>
            <a:off x="7592748" y="1960134"/>
            <a:ext cx="1865376" cy="153924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Picture 9" descr="A close-up of a key&#10;&#10;Description automatically generated with low confidence">
            <a:extLst>
              <a:ext uri="{FF2B5EF4-FFF2-40B4-BE49-F238E27FC236}">
                <a16:creationId xmlns="" xmlns:a16="http://schemas.microsoft.com/office/drawing/2014/main" id="{1FA88C37-9A3E-DCF6-A868-6F02EE290983}"/>
              </a:ext>
            </a:extLst>
          </p:cNvPr>
          <p:cNvPicPr>
            <a:picLocks noChangeAspect="1"/>
          </p:cNvPicPr>
          <p:nvPr/>
        </p:nvPicPr>
        <p:blipFill>
          <a:blip r:embed="rId3"/>
          <a:stretch>
            <a:fillRect/>
          </a:stretch>
        </p:blipFill>
        <p:spPr>
          <a:xfrm>
            <a:off x="7592748" y="4921623"/>
            <a:ext cx="1865377" cy="153924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091147550"/>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C1D52FB-2545-4421-4B3F-B31B7D5E9D60}"/>
              </a:ext>
            </a:extLst>
          </p:cNvPr>
          <p:cNvSpPr txBox="1"/>
          <p:nvPr/>
        </p:nvSpPr>
        <p:spPr>
          <a:xfrm>
            <a:off x="1389529" y="761999"/>
            <a:ext cx="9708776" cy="5509200"/>
          </a:xfrm>
          <a:prstGeom prst="rect">
            <a:avLst/>
          </a:prstGeom>
          <a:noFill/>
        </p:spPr>
        <p:txBody>
          <a:bodyPr wrap="square" rtlCol="0">
            <a:spAutoFit/>
          </a:bodyPr>
          <a:lstStyle/>
          <a:p>
            <a:r>
              <a:rPr lang="en-IN" sz="3600" dirty="0">
                <a:solidFill>
                  <a:schemeClr val="tx2"/>
                </a:solidFill>
              </a:rPr>
              <a:t>                           RESISTOR</a:t>
            </a:r>
          </a:p>
          <a:p>
            <a:pPr marL="571500" indent="-571500">
              <a:buFont typeface="Arial" panose="020B0604020202020204" pitchFamily="34" charset="0"/>
              <a:buChar char="•"/>
            </a:pPr>
            <a:r>
              <a:rPr lang="en-IN" sz="2800" dirty="0"/>
              <a:t>A Resistor is a passive two terminal electrical component used to reduce current flow, adjust signal level.</a:t>
            </a:r>
          </a:p>
          <a:p>
            <a:pPr marL="571500" indent="-571500">
              <a:buFont typeface="Arial" panose="020B0604020202020204" pitchFamily="34" charset="0"/>
              <a:buChar char="•"/>
            </a:pPr>
            <a:endParaRPr lang="en-IN" sz="2800" dirty="0"/>
          </a:p>
          <a:p>
            <a:pPr marL="571500" indent="-571500">
              <a:buFont typeface="Arial" panose="020B0604020202020204" pitchFamily="34" charset="0"/>
              <a:buChar char="•"/>
            </a:pPr>
            <a:endParaRPr lang="en-IN" sz="2800" dirty="0"/>
          </a:p>
          <a:p>
            <a:r>
              <a:rPr lang="en-IN" sz="3600" dirty="0">
                <a:solidFill>
                  <a:schemeClr val="tx2"/>
                </a:solidFill>
              </a:rPr>
              <a:t>                         </a:t>
            </a:r>
            <a:r>
              <a:rPr lang="en-IN" sz="3600" dirty="0"/>
              <a:t> </a:t>
            </a:r>
            <a:r>
              <a:rPr lang="en-IN" sz="3600" dirty="0">
                <a:solidFill>
                  <a:schemeClr val="tx2"/>
                </a:solidFill>
              </a:rPr>
              <a:t>CAPACITOR</a:t>
            </a:r>
          </a:p>
          <a:p>
            <a:pPr marL="457200" indent="-457200">
              <a:buFont typeface="Arial" panose="020B0604020202020204" pitchFamily="34" charset="0"/>
              <a:buChar char="•"/>
            </a:pPr>
            <a:r>
              <a:rPr lang="en-IN" sz="2800" dirty="0"/>
              <a:t>A Capacitor is a two terminal electrical device that can store energy in the form of an electric charge.</a:t>
            </a:r>
          </a:p>
          <a:p>
            <a:r>
              <a:rPr lang="en-IN" sz="2800" dirty="0"/>
              <a:t>                                     </a:t>
            </a:r>
          </a:p>
          <a:p>
            <a:endParaRPr lang="en-IN" sz="2800" dirty="0"/>
          </a:p>
          <a:p>
            <a:endParaRPr lang="en-IN" sz="2800" dirty="0"/>
          </a:p>
          <a:p>
            <a:endParaRPr lang="en-IN" sz="2800" dirty="0"/>
          </a:p>
        </p:txBody>
      </p:sp>
      <p:pic>
        <p:nvPicPr>
          <p:cNvPr id="4" name="Picture 3" descr="A picture containing indoor&#10;&#10;Description automatically generated">
            <a:extLst>
              <a:ext uri="{FF2B5EF4-FFF2-40B4-BE49-F238E27FC236}">
                <a16:creationId xmlns="" xmlns:a16="http://schemas.microsoft.com/office/drawing/2014/main" id="{D51A42D7-3D9E-6F88-CE32-2B89864CA687}"/>
              </a:ext>
            </a:extLst>
          </p:cNvPr>
          <p:cNvPicPr>
            <a:picLocks noChangeAspect="1"/>
          </p:cNvPicPr>
          <p:nvPr/>
        </p:nvPicPr>
        <p:blipFill>
          <a:blip r:embed="rId2"/>
          <a:stretch>
            <a:fillRect/>
          </a:stretch>
        </p:blipFill>
        <p:spPr>
          <a:xfrm>
            <a:off x="8077200" y="2008094"/>
            <a:ext cx="2725271" cy="156882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descr="A close-up of a battery">
            <a:extLst>
              <a:ext uri="{FF2B5EF4-FFF2-40B4-BE49-F238E27FC236}">
                <a16:creationId xmlns="" xmlns:a16="http://schemas.microsoft.com/office/drawing/2014/main" id="{517B5787-87C3-B99F-E341-FF8DA00E9B99}"/>
              </a:ext>
            </a:extLst>
          </p:cNvPr>
          <p:cNvPicPr>
            <a:picLocks noChangeAspect="1"/>
          </p:cNvPicPr>
          <p:nvPr/>
        </p:nvPicPr>
        <p:blipFill>
          <a:blip r:embed="rId3"/>
          <a:stretch>
            <a:fillRect/>
          </a:stretch>
        </p:blipFill>
        <p:spPr>
          <a:xfrm>
            <a:off x="8077200" y="4527177"/>
            <a:ext cx="2725271" cy="156882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589867687"/>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20982" y="554181"/>
            <a:ext cx="9047018" cy="6001643"/>
          </a:xfrm>
          <a:prstGeom prst="rect">
            <a:avLst/>
          </a:prstGeom>
          <a:noFill/>
        </p:spPr>
        <p:txBody>
          <a:bodyPr wrap="square" rtlCol="0">
            <a:spAutoFit/>
          </a:bodyPr>
          <a:lstStyle/>
          <a:p>
            <a:r>
              <a:rPr lang="en-US" sz="3600" dirty="0" smtClean="0">
                <a:solidFill>
                  <a:schemeClr val="tx2"/>
                </a:solidFill>
                <a:latin typeface="+mj-lt"/>
              </a:rPr>
              <a:t>                   KEIL MICRO VISION</a:t>
            </a:r>
          </a:p>
          <a:p>
            <a:r>
              <a:rPr lang="en-US" sz="2400" dirty="0" smtClean="0"/>
              <a:t>The </a:t>
            </a:r>
            <a:r>
              <a:rPr lang="en-US" sz="2400" dirty="0"/>
              <a:t>µVision IDE combines project management, run-time environment, build facilities, source code editing, and program debugging in a single powerful </a:t>
            </a:r>
            <a:r>
              <a:rPr lang="en-US" sz="2400" dirty="0" smtClean="0"/>
              <a:t>environment.</a:t>
            </a:r>
          </a:p>
          <a:p>
            <a:endParaRPr lang="en-US" sz="2400" dirty="0" smtClean="0"/>
          </a:p>
          <a:p>
            <a:r>
              <a:rPr lang="en-US" sz="3600" dirty="0" smtClean="0">
                <a:solidFill>
                  <a:schemeClr val="tx2"/>
                </a:solidFill>
              </a:rPr>
              <a:t>                          PROTEUS</a:t>
            </a:r>
          </a:p>
          <a:p>
            <a:r>
              <a:rPr lang="en-US" sz="2400" dirty="0"/>
              <a:t>The Proteus Design Suite is a proprietary software tool suite used primarily for electronic design automation</a:t>
            </a:r>
            <a:r>
              <a:rPr lang="en-US" sz="2400" dirty="0" smtClean="0"/>
              <a:t>.</a:t>
            </a:r>
          </a:p>
          <a:p>
            <a:endParaRPr lang="en-US" sz="2400" dirty="0"/>
          </a:p>
          <a:p>
            <a:r>
              <a:rPr lang="en-US" sz="3600" dirty="0" smtClean="0"/>
              <a:t>                         </a:t>
            </a:r>
            <a:r>
              <a:rPr lang="en-US" sz="3600" dirty="0" smtClean="0">
                <a:solidFill>
                  <a:schemeClr val="tx2"/>
                </a:solidFill>
              </a:rPr>
              <a:t>Easy EDA    </a:t>
            </a:r>
          </a:p>
          <a:p>
            <a:r>
              <a:rPr lang="en-US" sz="2400" dirty="0" smtClean="0"/>
              <a:t> </a:t>
            </a:r>
            <a:r>
              <a:rPr lang="en-US" sz="2400" dirty="0"/>
              <a:t>EasyEDA is an easier and powerful online PCB design tool that allows electronics engineers, educators, students, makers, and enthusiasts to design and share their projects. </a:t>
            </a:r>
            <a:endParaRPr lang="en-US" sz="2400" dirty="0" smtClean="0"/>
          </a:p>
          <a:p>
            <a:r>
              <a:rPr lang="en-US" sz="3600" dirty="0" smtClean="0"/>
              <a:t>                                            </a:t>
            </a:r>
            <a:endParaRPr lang="en-US" sz="3600" dirty="0"/>
          </a:p>
        </p:txBody>
      </p:sp>
    </p:spTree>
    <p:extLst>
      <p:ext uri="{BB962C8B-B14F-4D97-AF65-F5344CB8AC3E}">
        <p14:creationId xmlns:p14="http://schemas.microsoft.com/office/powerpoint/2010/main" val="2576916583"/>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CBDE81-27A0-4C1B-6A66-60FE02EBB8AD}"/>
              </a:ext>
            </a:extLst>
          </p:cNvPr>
          <p:cNvSpPr>
            <a:spLocks noGrp="1"/>
          </p:cNvSpPr>
          <p:nvPr>
            <p:ph type="title"/>
          </p:nvPr>
        </p:nvSpPr>
        <p:spPr>
          <a:xfrm>
            <a:off x="1143001" y="649917"/>
            <a:ext cx="9905998" cy="833764"/>
          </a:xfrm>
        </p:spPr>
        <p:txBody>
          <a:bodyPr/>
          <a:lstStyle/>
          <a:p>
            <a:r>
              <a:rPr lang="en-IN" dirty="0">
                <a:solidFill>
                  <a:schemeClr val="tx2"/>
                </a:solidFill>
              </a:rPr>
              <a:t>  features of line follower using 8051</a:t>
            </a:r>
          </a:p>
        </p:txBody>
      </p:sp>
      <p:sp>
        <p:nvSpPr>
          <p:cNvPr id="3" name="Content Placeholder 2">
            <a:extLst>
              <a:ext uri="{FF2B5EF4-FFF2-40B4-BE49-F238E27FC236}">
                <a16:creationId xmlns="" xmlns:a16="http://schemas.microsoft.com/office/drawing/2014/main" id="{54DE722B-9197-782F-928E-F4EF9998BFF1}"/>
              </a:ext>
            </a:extLst>
          </p:cNvPr>
          <p:cNvSpPr>
            <a:spLocks noGrp="1"/>
          </p:cNvSpPr>
          <p:nvPr>
            <p:ph idx="1"/>
          </p:nvPr>
        </p:nvSpPr>
        <p:spPr>
          <a:xfrm>
            <a:off x="1143000" y="1658143"/>
            <a:ext cx="9905999" cy="3541714"/>
          </a:xfrm>
        </p:spPr>
        <p:txBody>
          <a:bodyPr>
            <a:normAutofit lnSpcReduction="10000"/>
          </a:bodyPr>
          <a:lstStyle/>
          <a:p>
            <a:r>
              <a:rPr lang="en-US" dirty="0"/>
              <a:t>Detecting and following the line drawn on the floor.</a:t>
            </a:r>
          </a:p>
          <a:p>
            <a:r>
              <a:rPr lang="en-US" dirty="0"/>
              <a:t>To help the robot navigate along a marked path, or in any other application involving discerning the boundary between two high contrast.</a:t>
            </a:r>
          </a:p>
          <a:p>
            <a:r>
              <a:rPr lang="en-US" dirty="0"/>
              <a:t>These robots can be used as automated equipment carriers in industries replacing traditional conveyer belts.</a:t>
            </a:r>
          </a:p>
          <a:p>
            <a:r>
              <a:rPr lang="en-US" dirty="0"/>
              <a:t>These can be used in public places like shopping malls, museums, industries etc. to provide path guidance.  </a:t>
            </a:r>
            <a:endParaRPr lang="en-IN" dirty="0"/>
          </a:p>
        </p:txBody>
      </p:sp>
    </p:spTree>
    <p:extLst>
      <p:ext uri="{BB962C8B-B14F-4D97-AF65-F5344CB8AC3E}">
        <p14:creationId xmlns:p14="http://schemas.microsoft.com/office/powerpoint/2010/main" val="1085328898"/>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53547123-97AF-18BF-2B2B-D2A70DD4CBAB}"/>
              </a:ext>
            </a:extLst>
          </p:cNvPr>
          <p:cNvSpPr txBox="1"/>
          <p:nvPr/>
        </p:nvSpPr>
        <p:spPr>
          <a:xfrm>
            <a:off x="1651261" y="857841"/>
            <a:ext cx="8889477" cy="4524315"/>
          </a:xfrm>
          <a:prstGeom prst="rect">
            <a:avLst/>
          </a:prstGeom>
          <a:noFill/>
        </p:spPr>
        <p:txBody>
          <a:bodyPr wrap="square" rtlCol="0">
            <a:spAutoFit/>
          </a:bodyPr>
          <a:lstStyle/>
          <a:p>
            <a:r>
              <a:rPr lang="en-US" sz="3600" dirty="0" smtClean="0">
                <a:solidFill>
                  <a:schemeClr val="tx2"/>
                </a:solidFill>
              </a:rPr>
              <a:t>                      ADVANTAGES</a:t>
            </a:r>
          </a:p>
          <a:p>
            <a:pPr marL="571500" indent="-571500">
              <a:buFont typeface="Arial" pitchFamily="34" charset="0"/>
              <a:buChar char="•"/>
            </a:pPr>
            <a:r>
              <a:rPr lang="en-IN" sz="2400" dirty="0" smtClean="0"/>
              <a:t>Robot movement is automatic.</a:t>
            </a:r>
          </a:p>
          <a:p>
            <a:pPr marL="571500" indent="-571500">
              <a:buFont typeface="Arial" pitchFamily="34" charset="0"/>
              <a:buChar char="•"/>
            </a:pPr>
            <a:r>
              <a:rPr lang="en-IN" sz="2400" dirty="0" smtClean="0"/>
              <a:t>It is used for long distance applications.</a:t>
            </a:r>
          </a:p>
          <a:p>
            <a:pPr marL="571500" indent="-571500">
              <a:buFont typeface="Arial" pitchFamily="34" charset="0"/>
              <a:buChar char="•"/>
            </a:pPr>
            <a:r>
              <a:rPr lang="en-IN" sz="2400" dirty="0" smtClean="0"/>
              <a:t>Simplicity of building.</a:t>
            </a:r>
          </a:p>
          <a:p>
            <a:pPr marL="571500" indent="-571500">
              <a:buFont typeface="Arial" pitchFamily="34" charset="0"/>
              <a:buChar char="•"/>
            </a:pPr>
            <a:r>
              <a:rPr lang="en-IN" sz="2400" dirty="0" smtClean="0"/>
              <a:t>Fit and forget system.</a:t>
            </a:r>
          </a:p>
          <a:p>
            <a:endParaRPr lang="en-IN" sz="2400" dirty="0"/>
          </a:p>
          <a:p>
            <a:r>
              <a:rPr lang="en-IN" sz="3600" dirty="0" smtClean="0">
                <a:solidFill>
                  <a:schemeClr val="tx2"/>
                </a:solidFill>
              </a:rPr>
              <a:t>                    DISADVANTAGES </a:t>
            </a:r>
          </a:p>
          <a:p>
            <a:pPr marL="571500" indent="-571500">
              <a:buFont typeface="Arial" pitchFamily="34" charset="0"/>
              <a:buChar char="•"/>
            </a:pPr>
            <a:r>
              <a:rPr lang="en-IN" sz="2400" dirty="0" smtClean="0"/>
              <a:t>Line follower robot requires 2-3 inches broad line.</a:t>
            </a:r>
          </a:p>
          <a:p>
            <a:pPr marL="571500" indent="-571500">
              <a:buFont typeface="Arial" pitchFamily="34" charset="0"/>
              <a:buChar char="•"/>
            </a:pPr>
            <a:r>
              <a:rPr lang="en-IN" sz="2400" dirty="0" smtClean="0"/>
              <a:t>It may not move properly if the black line drawn is of low intensity.</a:t>
            </a:r>
          </a:p>
          <a:p>
            <a:pPr marL="571500" indent="-571500">
              <a:buFont typeface="Arial" pitchFamily="34" charset="0"/>
              <a:buChar char="•"/>
            </a:pPr>
            <a:r>
              <a:rPr lang="en-IN" sz="2400" dirty="0" smtClean="0"/>
              <a:t>The IR sensors may sometimes absorb IR rays from surrounding also. As a result, robot may move in improper way.</a:t>
            </a:r>
          </a:p>
        </p:txBody>
      </p:sp>
    </p:spTree>
    <p:extLst>
      <p:ext uri="{BB962C8B-B14F-4D97-AF65-F5344CB8AC3E}">
        <p14:creationId xmlns:p14="http://schemas.microsoft.com/office/powerpoint/2010/main" val="1075873428"/>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                     applications</a:t>
            </a:r>
            <a:endParaRPr lang="en-US" dirty="0">
              <a:solidFill>
                <a:schemeClr val="tx2"/>
              </a:solidFill>
            </a:endParaRPr>
          </a:p>
        </p:txBody>
      </p:sp>
      <p:sp>
        <p:nvSpPr>
          <p:cNvPr id="3" name="Content Placeholder 2"/>
          <p:cNvSpPr>
            <a:spLocks noGrp="1"/>
          </p:cNvSpPr>
          <p:nvPr>
            <p:ph idx="1"/>
          </p:nvPr>
        </p:nvSpPr>
        <p:spPr/>
        <p:txBody>
          <a:bodyPr/>
          <a:lstStyle/>
          <a:p>
            <a:r>
              <a:rPr lang="en-US" dirty="0" smtClean="0"/>
              <a:t>These robots can be used as automated equipment carriers in industries replacing traditional conveyor belts.</a:t>
            </a:r>
          </a:p>
          <a:p>
            <a:r>
              <a:rPr lang="en-US" dirty="0" smtClean="0"/>
              <a:t>These can also be used in industrial and defense applications.</a:t>
            </a:r>
          </a:p>
          <a:p>
            <a:r>
              <a:rPr lang="en-US" dirty="0" smtClean="0"/>
              <a:t>These can be used in public places like shopping malls, industries, museums etc. to provide path guidance. </a:t>
            </a:r>
            <a:endParaRPr lang="en-US" dirty="0"/>
          </a:p>
        </p:txBody>
      </p:sp>
    </p:spTree>
    <p:extLst>
      <p:ext uri="{BB962C8B-B14F-4D97-AF65-F5344CB8AC3E}">
        <p14:creationId xmlns:p14="http://schemas.microsoft.com/office/powerpoint/2010/main" val="3935259964"/>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                         conclusion</a:t>
            </a:r>
            <a:endParaRPr lang="en-US" dirty="0">
              <a:solidFill>
                <a:schemeClr val="tx2"/>
              </a:solidFill>
            </a:endParaRPr>
          </a:p>
        </p:txBody>
      </p:sp>
      <p:sp>
        <p:nvSpPr>
          <p:cNvPr id="3" name="Content Placeholder 2"/>
          <p:cNvSpPr>
            <a:spLocks noGrp="1"/>
          </p:cNvSpPr>
          <p:nvPr>
            <p:ph idx="1"/>
          </p:nvPr>
        </p:nvSpPr>
        <p:spPr/>
        <p:txBody>
          <a:bodyPr/>
          <a:lstStyle/>
          <a:p>
            <a:r>
              <a:rPr lang="en-US" dirty="0" smtClean="0"/>
              <a:t>The line follower robot works successfully to track on the black line. Above the white surface (art paper) there are some black lines in different directions. The robot still good enough to sense the line and follows the track. Also the robot is capable to carry some load likely 500gm.</a:t>
            </a:r>
          </a:p>
          <a:p>
            <a:endParaRPr lang="en-US" dirty="0"/>
          </a:p>
        </p:txBody>
      </p:sp>
    </p:spTree>
    <p:extLst>
      <p:ext uri="{BB962C8B-B14F-4D97-AF65-F5344CB8AC3E}">
        <p14:creationId xmlns:p14="http://schemas.microsoft.com/office/powerpoint/2010/main" val="3124864237"/>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86B2AC-C261-F4A0-84D6-3EA8D31EDAFA}"/>
              </a:ext>
            </a:extLst>
          </p:cNvPr>
          <p:cNvSpPr>
            <a:spLocks noGrp="1"/>
          </p:cNvSpPr>
          <p:nvPr>
            <p:ph type="title"/>
          </p:nvPr>
        </p:nvSpPr>
        <p:spPr>
          <a:xfrm>
            <a:off x="1141413" y="304800"/>
            <a:ext cx="9905998" cy="1203960"/>
          </a:xfrm>
        </p:spPr>
        <p:txBody>
          <a:bodyPr/>
          <a:lstStyle/>
          <a:p>
            <a:r>
              <a:rPr lang="en-IN" dirty="0">
                <a:solidFill>
                  <a:schemeClr val="tx2"/>
                </a:solidFill>
              </a:rPr>
              <a:t>                               </a:t>
            </a:r>
            <a:r>
              <a:rPr lang="en-IN" sz="4000" dirty="0">
                <a:solidFill>
                  <a:schemeClr val="tx2"/>
                </a:solidFill>
              </a:rPr>
              <a:t>content</a:t>
            </a:r>
          </a:p>
        </p:txBody>
      </p:sp>
      <p:sp>
        <p:nvSpPr>
          <p:cNvPr id="3" name="Content Placeholder 2">
            <a:extLst>
              <a:ext uri="{FF2B5EF4-FFF2-40B4-BE49-F238E27FC236}">
                <a16:creationId xmlns="" xmlns:a16="http://schemas.microsoft.com/office/drawing/2014/main" id="{9DC51FC8-CC3A-AB22-C0D5-F67F1E7059D1}"/>
              </a:ext>
            </a:extLst>
          </p:cNvPr>
          <p:cNvSpPr>
            <a:spLocks noGrp="1"/>
          </p:cNvSpPr>
          <p:nvPr>
            <p:ph idx="1"/>
          </p:nvPr>
        </p:nvSpPr>
        <p:spPr>
          <a:xfrm>
            <a:off x="1065212" y="1388428"/>
            <a:ext cx="9905999" cy="4318953"/>
          </a:xfrm>
        </p:spPr>
        <p:txBody>
          <a:bodyPr>
            <a:normAutofit fontScale="92500" lnSpcReduction="20000"/>
          </a:bodyPr>
          <a:lstStyle/>
          <a:p>
            <a:r>
              <a:rPr lang="en-IN" dirty="0"/>
              <a:t>Abstract</a:t>
            </a:r>
          </a:p>
          <a:p>
            <a:r>
              <a:rPr lang="en-IN" dirty="0"/>
              <a:t>Introduction</a:t>
            </a:r>
          </a:p>
          <a:p>
            <a:r>
              <a:rPr lang="en-IN" dirty="0"/>
              <a:t>Block </a:t>
            </a:r>
            <a:r>
              <a:rPr lang="en-IN" dirty="0" smtClean="0"/>
              <a:t>Diagram</a:t>
            </a:r>
          </a:p>
          <a:p>
            <a:r>
              <a:rPr lang="en-IN" dirty="0" smtClean="0"/>
              <a:t>Circuit diagram </a:t>
            </a:r>
            <a:endParaRPr lang="en-IN" dirty="0"/>
          </a:p>
          <a:p>
            <a:r>
              <a:rPr lang="en-IN" dirty="0"/>
              <a:t>C</a:t>
            </a:r>
            <a:r>
              <a:rPr lang="en-IN" dirty="0" smtClean="0"/>
              <a:t>omponents</a:t>
            </a:r>
            <a:endParaRPr lang="en-IN" dirty="0"/>
          </a:p>
          <a:p>
            <a:r>
              <a:rPr lang="en-IN" dirty="0"/>
              <a:t>Features</a:t>
            </a:r>
          </a:p>
          <a:p>
            <a:r>
              <a:rPr lang="en-IN" dirty="0"/>
              <a:t>Applications</a:t>
            </a:r>
          </a:p>
          <a:p>
            <a:r>
              <a:rPr lang="en-IN" dirty="0"/>
              <a:t>Advantages</a:t>
            </a:r>
          </a:p>
          <a:p>
            <a:r>
              <a:rPr lang="en-IN" dirty="0"/>
              <a:t>Disadvantages</a:t>
            </a:r>
          </a:p>
          <a:p>
            <a:pPr marL="0" indent="0">
              <a:buNone/>
            </a:pPr>
            <a:endParaRPr lang="en-IN" dirty="0"/>
          </a:p>
          <a:p>
            <a:endParaRPr lang="en-IN" dirty="0"/>
          </a:p>
        </p:txBody>
      </p:sp>
    </p:spTree>
    <p:extLst>
      <p:ext uri="{BB962C8B-B14F-4D97-AF65-F5344CB8AC3E}">
        <p14:creationId xmlns:p14="http://schemas.microsoft.com/office/powerpoint/2010/main" val="1875618175"/>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60068" y="2211791"/>
            <a:ext cx="9905998" cy="1478570"/>
          </a:xfrm>
        </p:spPr>
        <p:txBody>
          <a:bodyPr>
            <a:normAutofit/>
          </a:bodyPr>
          <a:lstStyle/>
          <a:p>
            <a:r>
              <a:rPr lang="en-US" sz="8000" dirty="0" smtClean="0"/>
              <a:t>      </a:t>
            </a:r>
            <a:r>
              <a:rPr lang="en-US" sz="8000" dirty="0" smtClean="0">
                <a:solidFill>
                  <a:schemeClr val="tx2"/>
                </a:solidFill>
              </a:rPr>
              <a:t>Thank you</a:t>
            </a:r>
            <a:endParaRPr lang="en-US" sz="8000" dirty="0">
              <a:solidFill>
                <a:schemeClr val="tx2"/>
              </a:solidFill>
            </a:endParaRPr>
          </a:p>
        </p:txBody>
      </p:sp>
    </p:spTree>
    <p:extLst>
      <p:ext uri="{BB962C8B-B14F-4D97-AF65-F5344CB8AC3E}">
        <p14:creationId xmlns:p14="http://schemas.microsoft.com/office/powerpoint/2010/main" val="366706103"/>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084A26-559D-D6E5-E0F1-124CBE577612}"/>
              </a:ext>
            </a:extLst>
          </p:cNvPr>
          <p:cNvSpPr>
            <a:spLocks noGrp="1"/>
          </p:cNvSpPr>
          <p:nvPr>
            <p:ph type="title"/>
          </p:nvPr>
        </p:nvSpPr>
        <p:spPr/>
        <p:txBody>
          <a:bodyPr/>
          <a:lstStyle/>
          <a:p>
            <a:r>
              <a:rPr lang="en-IN" dirty="0">
                <a:solidFill>
                  <a:schemeClr val="tx2"/>
                </a:solidFill>
              </a:rPr>
              <a:t>                              ABSTRACT</a:t>
            </a:r>
          </a:p>
        </p:txBody>
      </p:sp>
      <p:sp>
        <p:nvSpPr>
          <p:cNvPr id="3" name="Content Placeholder 2">
            <a:extLst>
              <a:ext uri="{FF2B5EF4-FFF2-40B4-BE49-F238E27FC236}">
                <a16:creationId xmlns="" xmlns:a16="http://schemas.microsoft.com/office/drawing/2014/main" id="{597A6D8A-A9C0-F574-25F5-DDBE3BA8FE9C}"/>
              </a:ext>
            </a:extLst>
          </p:cNvPr>
          <p:cNvSpPr>
            <a:spLocks noGrp="1"/>
          </p:cNvSpPr>
          <p:nvPr>
            <p:ph idx="1"/>
          </p:nvPr>
        </p:nvSpPr>
        <p:spPr>
          <a:xfrm>
            <a:off x="1196829" y="2041669"/>
            <a:ext cx="9595861" cy="3541714"/>
          </a:xfrm>
        </p:spPr>
        <p:txBody>
          <a:bodyPr>
            <a:normAutofit/>
          </a:bodyPr>
          <a:lstStyle/>
          <a:p>
            <a:r>
              <a:rPr lang="en-IN" dirty="0"/>
              <a:t>The Line follower robot is a basic robot which follows the line, it may be black  or white line and having some particular width.</a:t>
            </a:r>
          </a:p>
          <a:p>
            <a:r>
              <a:rPr lang="en-IN" dirty="0"/>
              <a:t>Line follower actually senses the line and run over it.</a:t>
            </a:r>
          </a:p>
          <a:p>
            <a:r>
              <a:rPr lang="en-IN" dirty="0"/>
              <a:t>8051 microcontroller is the main component of project.</a:t>
            </a:r>
          </a:p>
          <a:p>
            <a:r>
              <a:rPr lang="en-IN" dirty="0"/>
              <a:t>For sensing the line IR sensors are used.</a:t>
            </a:r>
          </a:p>
        </p:txBody>
      </p:sp>
    </p:spTree>
    <p:extLst>
      <p:ext uri="{BB962C8B-B14F-4D97-AF65-F5344CB8AC3E}">
        <p14:creationId xmlns:p14="http://schemas.microsoft.com/office/powerpoint/2010/main" val="1301803562"/>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3148B2-7654-5927-C755-9667DCADAEDA}"/>
              </a:ext>
            </a:extLst>
          </p:cNvPr>
          <p:cNvSpPr>
            <a:spLocks noGrp="1"/>
          </p:cNvSpPr>
          <p:nvPr>
            <p:ph type="title"/>
          </p:nvPr>
        </p:nvSpPr>
        <p:spPr/>
        <p:txBody>
          <a:bodyPr/>
          <a:lstStyle/>
          <a:p>
            <a:r>
              <a:rPr lang="en-IN" dirty="0"/>
              <a:t>                           </a:t>
            </a:r>
            <a:r>
              <a:rPr lang="en-IN" dirty="0">
                <a:solidFill>
                  <a:schemeClr val="tx2"/>
                </a:solidFill>
              </a:rPr>
              <a:t>introduction</a:t>
            </a:r>
          </a:p>
        </p:txBody>
      </p:sp>
      <p:sp>
        <p:nvSpPr>
          <p:cNvPr id="3" name="Content Placeholder 2">
            <a:extLst>
              <a:ext uri="{FF2B5EF4-FFF2-40B4-BE49-F238E27FC236}">
                <a16:creationId xmlns="" xmlns:a16="http://schemas.microsoft.com/office/drawing/2014/main" id="{EDB9B111-7AAE-3C58-A1CD-D52B7713C04F}"/>
              </a:ext>
            </a:extLst>
          </p:cNvPr>
          <p:cNvSpPr>
            <a:spLocks noGrp="1"/>
          </p:cNvSpPr>
          <p:nvPr>
            <p:ph idx="1"/>
          </p:nvPr>
        </p:nvSpPr>
        <p:spPr/>
        <p:txBody>
          <a:bodyPr>
            <a:normAutofit fontScale="92500"/>
          </a:bodyPr>
          <a:lstStyle/>
          <a:p>
            <a:r>
              <a:rPr lang="en-IN" dirty="0"/>
              <a:t>The line follower robot mainly consist of 8051 microcontroller ,two IR sensors, motors and motor driver IC.</a:t>
            </a:r>
          </a:p>
          <a:p>
            <a:r>
              <a:rPr lang="en-IN" dirty="0"/>
              <a:t>The line follower robot needs mechanical arrangement of chassis.</a:t>
            </a:r>
          </a:p>
          <a:p>
            <a:r>
              <a:rPr lang="en-IN" dirty="0"/>
              <a:t>The two IR sensors are mounted on the front of the robot facing towards the earth.</a:t>
            </a:r>
          </a:p>
          <a:p>
            <a:r>
              <a:rPr lang="en-IN" dirty="0"/>
              <a:t>IR sensor consist of IR transmitter and IR receiver on a board.</a:t>
            </a:r>
          </a:p>
          <a:p>
            <a:r>
              <a:rPr lang="en-IN" dirty="0"/>
              <a:t>Thus depending on the output of IR sensor microcontroller indicates the motors to change their direction.</a:t>
            </a:r>
          </a:p>
        </p:txBody>
      </p:sp>
    </p:spTree>
    <p:extLst>
      <p:ext uri="{BB962C8B-B14F-4D97-AF65-F5344CB8AC3E}">
        <p14:creationId xmlns:p14="http://schemas.microsoft.com/office/powerpoint/2010/main" val="2921621687"/>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6B5EDF-6EC9-1888-C0B8-20E1F5E79B49}"/>
              </a:ext>
            </a:extLst>
          </p:cNvPr>
          <p:cNvSpPr>
            <a:spLocks noGrp="1"/>
          </p:cNvSpPr>
          <p:nvPr>
            <p:ph type="title"/>
          </p:nvPr>
        </p:nvSpPr>
        <p:spPr>
          <a:xfrm>
            <a:off x="1088073" y="443258"/>
            <a:ext cx="9905998" cy="836902"/>
          </a:xfrm>
        </p:spPr>
        <p:txBody>
          <a:bodyPr/>
          <a:lstStyle/>
          <a:p>
            <a:r>
              <a:rPr lang="en-IN" dirty="0">
                <a:solidFill>
                  <a:schemeClr val="tx2"/>
                </a:solidFill>
              </a:rPr>
              <a:t>                          Block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272" y="1440086"/>
            <a:ext cx="9476509" cy="42254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73050222"/>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8475" y="161318"/>
            <a:ext cx="9905998" cy="822355"/>
          </a:xfrm>
        </p:spPr>
        <p:txBody>
          <a:bodyPr/>
          <a:lstStyle/>
          <a:p>
            <a:r>
              <a:rPr lang="en-US" dirty="0" smtClean="0">
                <a:solidFill>
                  <a:schemeClr val="tx2"/>
                </a:solidFill>
              </a:rPr>
              <a:t>                        Circuit diagram</a:t>
            </a:r>
            <a:endParaRPr lang="en-US" dirty="0">
              <a:solidFill>
                <a:schemeClr val="tx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2436" y="1122218"/>
            <a:ext cx="9712037" cy="48961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62165399"/>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F9450870-BA9B-47D3-833B-9F44390B80B4}"/>
              </a:ext>
            </a:extLst>
          </p:cNvPr>
          <p:cNvSpPr>
            <a:spLocks noGrp="1"/>
          </p:cNvSpPr>
          <p:nvPr>
            <p:ph type="title"/>
          </p:nvPr>
        </p:nvSpPr>
        <p:spPr>
          <a:xfrm>
            <a:off x="1252249" y="369136"/>
            <a:ext cx="9905998" cy="836902"/>
          </a:xfrm>
        </p:spPr>
        <p:txBody>
          <a:bodyPr/>
          <a:lstStyle/>
          <a:p>
            <a:r>
              <a:rPr lang="en-IN" dirty="0">
                <a:solidFill>
                  <a:schemeClr val="tx2"/>
                </a:solidFill>
              </a:rPr>
              <a:t> </a:t>
            </a:r>
            <a:r>
              <a:rPr lang="en-IN" dirty="0" smtClean="0">
                <a:solidFill>
                  <a:schemeClr val="tx2"/>
                </a:solidFill>
              </a:rPr>
              <a:t>                         </a:t>
            </a:r>
            <a:r>
              <a:rPr lang="en-IN" dirty="0">
                <a:solidFill>
                  <a:schemeClr val="tx2"/>
                </a:solidFill>
              </a:rPr>
              <a:t>components</a:t>
            </a:r>
          </a:p>
        </p:txBody>
      </p:sp>
      <p:sp>
        <p:nvSpPr>
          <p:cNvPr id="4" name="Content Placeholder 3">
            <a:extLst>
              <a:ext uri="{FF2B5EF4-FFF2-40B4-BE49-F238E27FC236}">
                <a16:creationId xmlns="" xmlns:a16="http://schemas.microsoft.com/office/drawing/2014/main" id="{09DA47EF-6CCB-15CD-3AF4-787C75F6CC0D}"/>
              </a:ext>
            </a:extLst>
          </p:cNvPr>
          <p:cNvSpPr>
            <a:spLocks noGrp="1"/>
          </p:cNvSpPr>
          <p:nvPr>
            <p:ph idx="1"/>
          </p:nvPr>
        </p:nvSpPr>
        <p:spPr>
          <a:xfrm>
            <a:off x="1110529" y="1171055"/>
            <a:ext cx="10236344" cy="5008071"/>
          </a:xfrm>
        </p:spPr>
        <p:txBody>
          <a:bodyPr>
            <a:normAutofit fontScale="92500" lnSpcReduction="20000"/>
          </a:bodyPr>
          <a:lstStyle/>
          <a:p>
            <a:r>
              <a:rPr lang="en-IN" sz="2000" dirty="0"/>
              <a:t>8051 microcontroller</a:t>
            </a:r>
          </a:p>
          <a:p>
            <a:r>
              <a:rPr lang="en-IN" sz="2000" dirty="0" smtClean="0"/>
              <a:t>IR Sensors - 2</a:t>
            </a:r>
            <a:endParaRPr lang="en-IN" sz="2000" dirty="0"/>
          </a:p>
          <a:p>
            <a:r>
              <a:rPr lang="en-IN" sz="2000" dirty="0"/>
              <a:t>10K Resistor - 2</a:t>
            </a:r>
          </a:p>
          <a:p>
            <a:r>
              <a:rPr lang="en-IN" sz="2000" dirty="0"/>
              <a:t>33pF Capacitor - 2</a:t>
            </a:r>
          </a:p>
          <a:p>
            <a:r>
              <a:rPr lang="en-IN" sz="2000" dirty="0"/>
              <a:t>11.0592 MHZ Crystal</a:t>
            </a:r>
          </a:p>
          <a:p>
            <a:r>
              <a:rPr lang="en-IN" sz="2000" dirty="0"/>
              <a:t>Push button</a:t>
            </a:r>
          </a:p>
          <a:p>
            <a:r>
              <a:rPr lang="en-IN" sz="2000" dirty="0"/>
              <a:t>Motor driver module (L293D)</a:t>
            </a:r>
          </a:p>
          <a:p>
            <a:r>
              <a:rPr lang="en-IN" sz="2000" dirty="0" smtClean="0"/>
              <a:t>2WD car </a:t>
            </a:r>
            <a:r>
              <a:rPr lang="en-IN" sz="2000" dirty="0"/>
              <a:t>Chassis with </a:t>
            </a:r>
            <a:r>
              <a:rPr lang="en-IN" sz="2000" dirty="0" smtClean="0"/>
              <a:t>2 wheels</a:t>
            </a:r>
            <a:endParaRPr lang="en-IN" sz="2000" dirty="0"/>
          </a:p>
          <a:p>
            <a:r>
              <a:rPr lang="en-IN" sz="2000" dirty="0" smtClean="0"/>
              <a:t>Motors -2</a:t>
            </a:r>
          </a:p>
          <a:p>
            <a:r>
              <a:rPr lang="en-IN" sz="2000" dirty="0" smtClean="0"/>
              <a:t>Keil </a:t>
            </a:r>
            <a:r>
              <a:rPr lang="en-IN" sz="2000" dirty="0"/>
              <a:t>software</a:t>
            </a:r>
          </a:p>
          <a:p>
            <a:r>
              <a:rPr lang="en-IN" sz="2000" dirty="0"/>
              <a:t>Proteus </a:t>
            </a:r>
          </a:p>
          <a:p>
            <a:r>
              <a:rPr lang="en-IN" sz="2000" dirty="0"/>
              <a:t>EasyEDA</a:t>
            </a:r>
          </a:p>
          <a:p>
            <a:endParaRPr lang="en-IN"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466" y="3636822"/>
            <a:ext cx="1811482" cy="136813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0393" y="1461654"/>
            <a:ext cx="1136072" cy="80356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2975" y="2265220"/>
            <a:ext cx="1953490" cy="9144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26465" y="2493818"/>
            <a:ext cx="1811482" cy="114300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72975" y="1461654"/>
            <a:ext cx="817418" cy="803565"/>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57254" y="3179620"/>
            <a:ext cx="1943874" cy="949037"/>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01129" y="3144985"/>
            <a:ext cx="1825336" cy="983672"/>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57254" y="1454726"/>
            <a:ext cx="1811483" cy="1724894"/>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26465" y="1454726"/>
            <a:ext cx="1811482" cy="1039092"/>
          </a:xfrm>
          <a:prstGeom prst="rect">
            <a:avLst/>
          </a:prstGeom>
        </p:spPr>
      </p:pic>
      <p:pic>
        <p:nvPicPr>
          <p:cNvPr id="13" name="Picture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57254" y="4128657"/>
            <a:ext cx="3769212" cy="983671"/>
          </a:xfrm>
          <a:prstGeom prst="rect">
            <a:avLst/>
          </a:prstGeom>
        </p:spPr>
      </p:pic>
    </p:spTree>
    <p:extLst>
      <p:ext uri="{BB962C8B-B14F-4D97-AF65-F5344CB8AC3E}">
        <p14:creationId xmlns:p14="http://schemas.microsoft.com/office/powerpoint/2010/main" val="3801217614"/>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612840-E626-3F03-6914-7418200EAFD7}"/>
              </a:ext>
            </a:extLst>
          </p:cNvPr>
          <p:cNvSpPr>
            <a:spLocks noGrp="1"/>
          </p:cNvSpPr>
          <p:nvPr>
            <p:ph type="title"/>
          </p:nvPr>
        </p:nvSpPr>
        <p:spPr>
          <a:xfrm>
            <a:off x="1141413" y="618518"/>
            <a:ext cx="9905998" cy="852142"/>
          </a:xfrm>
        </p:spPr>
        <p:txBody>
          <a:bodyPr/>
          <a:lstStyle/>
          <a:p>
            <a:r>
              <a:rPr lang="en-IN" dirty="0">
                <a:solidFill>
                  <a:schemeClr val="tx2"/>
                </a:solidFill>
              </a:rPr>
              <a:t>                  8051 MICROCONTROLLER </a:t>
            </a:r>
          </a:p>
        </p:txBody>
      </p:sp>
      <p:sp>
        <p:nvSpPr>
          <p:cNvPr id="3" name="Content Placeholder 2">
            <a:extLst>
              <a:ext uri="{FF2B5EF4-FFF2-40B4-BE49-F238E27FC236}">
                <a16:creationId xmlns="" xmlns:a16="http://schemas.microsoft.com/office/drawing/2014/main" id="{A2E6A5BB-54A0-EC28-8B7F-2986CC9507F8}"/>
              </a:ext>
            </a:extLst>
          </p:cNvPr>
          <p:cNvSpPr>
            <a:spLocks noGrp="1"/>
          </p:cNvSpPr>
          <p:nvPr>
            <p:ph idx="1"/>
          </p:nvPr>
        </p:nvSpPr>
        <p:spPr>
          <a:xfrm>
            <a:off x="1279957" y="1484515"/>
            <a:ext cx="9942223" cy="3198322"/>
          </a:xfrm>
        </p:spPr>
        <p:txBody>
          <a:bodyPr>
            <a:normAutofit fontScale="92500" lnSpcReduction="10000"/>
          </a:bodyPr>
          <a:lstStyle/>
          <a:p>
            <a:r>
              <a:rPr lang="en-IN" dirty="0"/>
              <a:t>8051microcontroller is designed by intel in 1981.</a:t>
            </a:r>
          </a:p>
          <a:p>
            <a:r>
              <a:rPr lang="en-IN" dirty="0"/>
              <a:t>It is an 8-bit microcontroller.</a:t>
            </a:r>
          </a:p>
          <a:p>
            <a:r>
              <a:rPr lang="en-IN" dirty="0"/>
              <a:t>It is built with 40 pins, 4kb of ROM storage and 128 bytes of RAM storage, 2 16 bit  timers.</a:t>
            </a:r>
          </a:p>
          <a:p>
            <a:r>
              <a:rPr lang="en-IN" dirty="0"/>
              <a:t>It is generally used for transferring the data from central processing unit to memory.</a:t>
            </a:r>
          </a:p>
          <a:p>
            <a:r>
              <a:rPr lang="en-IN" dirty="0"/>
              <a:t>Microcontroller is a compressed micro computer manufactured to control the functions of embedded system.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1383" y="4724400"/>
            <a:ext cx="27709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4002267"/>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831" y="181152"/>
            <a:ext cx="9905998" cy="1148884"/>
          </a:xfrm>
        </p:spPr>
        <p:txBody>
          <a:bodyPr/>
          <a:lstStyle/>
          <a:p>
            <a:r>
              <a:rPr lang="en-US" dirty="0" smtClean="0">
                <a:solidFill>
                  <a:schemeClr val="tx2"/>
                </a:solidFill>
              </a:rPr>
              <a:t>   Pin diagram of 8051 microcontroller</a:t>
            </a:r>
            <a:endParaRPr lang="en-US" dirty="0">
              <a:solidFill>
                <a:schemeClr val="tx2"/>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616" y="1438050"/>
            <a:ext cx="6173061" cy="41453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32343771"/>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1166</TotalTime>
  <Words>834</Words>
  <Application>Microsoft Office PowerPoint</Application>
  <PresentationFormat>Custom</PresentationFormat>
  <Paragraphs>104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Circuit</vt:lpstr>
      <vt:lpstr>Line follower using 8051</vt:lpstr>
      <vt:lpstr>                               content</vt:lpstr>
      <vt:lpstr>                              ABSTRACT</vt:lpstr>
      <vt:lpstr>                           introduction</vt:lpstr>
      <vt:lpstr>                          Block diagram</vt:lpstr>
      <vt:lpstr>                        Circuit diagram</vt:lpstr>
      <vt:lpstr>                          components</vt:lpstr>
      <vt:lpstr>                  8051 MICROCONTROLLER </vt:lpstr>
      <vt:lpstr>   Pin diagram of 8051 microcontroller</vt:lpstr>
      <vt:lpstr>                      MOTOR DRIVER(L293D)</vt:lpstr>
      <vt:lpstr>                            Ir sensor </vt:lpstr>
      <vt:lpstr>              IR Sensor circuit diagram</vt:lpstr>
      <vt:lpstr>PowerPoint Presentation</vt:lpstr>
      <vt:lpstr>PowerPoint Presentation</vt:lpstr>
      <vt:lpstr>PowerPoint Presentation</vt:lpstr>
      <vt:lpstr>  features of line follower using 8051</vt:lpstr>
      <vt:lpstr>PowerPoint Presentation</vt:lpstr>
      <vt:lpstr>                     applications</vt:lpstr>
      <vt:lpstr>                         conclusion</vt:lpstr>
      <vt:lpstr>      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 follower using 8051</dc:title>
  <dc:creator>ANIL KUMAR YADAV SATU</dc:creator>
  <cp:lastModifiedBy>USER</cp:lastModifiedBy>
  <cp:revision>28</cp:revision>
  <dcterms:created xsi:type="dcterms:W3CDTF">2023-01-04T07:37:16Z</dcterms:created>
  <dcterms:modified xsi:type="dcterms:W3CDTF">2023-01-15T17:46:22Z</dcterms:modified>
</cp:coreProperties>
</file>