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7"/>
  </p:notesMasterIdLst>
  <p:handoutMasterIdLst>
    <p:handoutMasterId r:id="rId8"/>
  </p:handoutMasterIdLst>
  <p:sldIdLst>
    <p:sldId id="316" r:id="rId2"/>
    <p:sldId id="306" r:id="rId3"/>
    <p:sldId id="307" r:id="rId4"/>
    <p:sldId id="308" r:id="rId5"/>
    <p:sldId id="309" r:id="rId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320" autoAdjust="0"/>
  </p:normalViewPr>
  <p:slideViewPr>
    <p:cSldViewPr>
      <p:cViewPr>
        <p:scale>
          <a:sx n="50" d="100"/>
          <a:sy n="50" d="100"/>
        </p:scale>
        <p:origin x="-3224" y="-52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handoutMaster" Target="handoutMasters/handout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5D311C-A3E2-C442-8B0D-F13978D546C1}" type="datetime1">
              <a:rPr lang="en-US" smtClean="0"/>
              <a:pPr/>
              <a:t>11/5/14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AD14A19-7E1A-1F42-913A-E423A98F859E}" type="slidenum">
              <a:rPr lang="en-US" smtClean="0"/>
              <a:pPr/>
              <a:t>‹#›</a:t>
            </a:fld>
            <a:endParaRPr lang="en-US"/>
          </a:p>
        </p:txBody>
      </p:sp>
    </p:spTree>
    <p:extLst>
      <p:ext uri="{BB962C8B-B14F-4D97-AF65-F5344CB8AC3E}">
        <p14:creationId xmlns:p14="http://schemas.microsoft.com/office/powerpoint/2010/main" val="16499428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C69C00-D484-5F47-A2A8-6FACD554715E}" type="datetime1">
              <a:rPr lang="en-US" smtClean="0"/>
              <a:pPr/>
              <a:t>11/5/14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699956-74A1-4FBC-8B9D-EEDF30E5EB95}" type="slidenum">
              <a:rPr lang="en-US" smtClean="0"/>
              <a:pPr/>
              <a:t>‹#›</a:t>
            </a:fld>
            <a:endParaRPr lang="en-US"/>
          </a:p>
        </p:txBody>
      </p:sp>
    </p:spTree>
    <p:extLst>
      <p:ext uri="{BB962C8B-B14F-4D97-AF65-F5344CB8AC3E}">
        <p14:creationId xmlns:p14="http://schemas.microsoft.com/office/powerpoint/2010/main" val="7726451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a:t>Goal: </a:t>
            </a:r>
            <a:r>
              <a:rPr lang="en-US" baseline="0" dirty="0" smtClean="0"/>
              <a:t>Assess students’ prior knowledge and familiarity with molecular-scale representations, and their comfort with the use of these representations to describe states of matter. </a:t>
            </a:r>
            <a:endParaRPr lang="en-US" b="1"/>
          </a:p>
          <a:p>
            <a:r>
              <a:rPr lang="en-US" b="1"/>
              <a:t>Sim demo description: </a:t>
            </a:r>
            <a:r>
              <a:rPr lang="en-US" b="0"/>
              <a:t>Prepare</a:t>
            </a:r>
            <a:r>
              <a:rPr lang="en-US" b="0" baseline="0"/>
              <a:t> the sim in the background </a:t>
            </a:r>
            <a:r>
              <a:rPr lang="en-US" baseline="0" dirty="0" smtClean="0"/>
              <a:t>and set it to oxygen, hiding it from view. Ask this clicker question prior to any sim demo.</a:t>
            </a:r>
            <a:endParaRPr lang="en-US" b="0" baseline="0"/>
          </a:p>
          <a:p>
            <a:r>
              <a:rPr lang="en-US" b="1"/>
              <a:t>Correct answer: </a:t>
            </a:r>
            <a:r>
              <a:rPr lang="en-US" b="0"/>
              <a:t>C</a:t>
            </a:r>
          </a:p>
          <a:p>
            <a:r>
              <a:rPr lang="en-US" b="1"/>
              <a:t>Representative</a:t>
            </a:r>
            <a:r>
              <a:rPr lang="en-US" b="1" baseline="0"/>
              <a:t> </a:t>
            </a:r>
            <a:r>
              <a:rPr lang="en-US" b="1"/>
              <a:t>results from pre-general chemistry: </a:t>
            </a:r>
            <a:r>
              <a:rPr lang="en-US" b="0"/>
              <a:t>97% correct</a:t>
            </a:r>
          </a:p>
          <a:p>
            <a:r>
              <a:rPr lang="en-US" b="1" baseline="0"/>
              <a:t>Follow-up discussion: </a:t>
            </a:r>
            <a:r>
              <a:rPr lang="en-US" b="0" baseline="0"/>
              <a:t>Use the simulation to heat and cool the sample to demonstrate all of the states of matter.</a:t>
            </a:r>
            <a:endParaRPr lang="en-US" dirty="0" smtClean="0"/>
          </a:p>
          <a:p>
            <a:pPr>
              <a:spcBef>
                <a:spcPct val="0"/>
              </a:spcBef>
            </a:pPr>
            <a:endParaRPr lang="en-US" dirty="0" smtClean="0"/>
          </a:p>
          <a:p>
            <a:pPr>
              <a:spcBef>
                <a:spcPct val="0"/>
              </a:spcBef>
            </a:pPr>
            <a:endParaRPr lang="en-US" baseline="0" dirty="0" smtClean="0"/>
          </a:p>
        </p:txBody>
      </p:sp>
      <p:sp>
        <p:nvSpPr>
          <p:cNvPr id="194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CE05355-49AA-4D11-AD05-EAAFA8A10984}" type="slidenum">
              <a:rPr lang="en-US"/>
              <a:pPr/>
              <a:t>2</a:t>
            </a:fld>
            <a:endParaRPr lang="en-US"/>
          </a:p>
        </p:txBody>
      </p:sp>
    </p:spTree>
    <p:extLst>
      <p:ext uri="{BB962C8B-B14F-4D97-AF65-F5344CB8AC3E}">
        <p14:creationId xmlns:p14="http://schemas.microsoft.com/office/powerpoint/2010/main" val="2008752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p:spPr>
      </p:sp>
      <p:sp>
        <p:nvSpPr>
          <p:cNvPr id="20483"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a:t>Goal: </a:t>
            </a:r>
            <a:r>
              <a:rPr lang="en-US" baseline="0" dirty="0" smtClean="0"/>
              <a:t>Assess students’ knowledge of the unusual properties of water ( that the liquid is more dense than the solid), and the degree to which they tie this knowledge to submicroscopic representations. Ask this question prior to showing students the simulation’s depiction of water.</a:t>
            </a:r>
            <a:endParaRPr lang="en-US" b="1" baseline="0"/>
          </a:p>
          <a:p>
            <a:pPr marL="0" marR="0" indent="0" algn="l" defTabSz="914400" rtl="0" eaLnBrk="1" fontAlgn="auto" latinLnBrk="0" hangingPunct="1">
              <a:lnSpc>
                <a:spcPct val="100000"/>
              </a:lnSpc>
              <a:spcBef>
                <a:spcPts val="0"/>
              </a:spcBef>
              <a:spcAft>
                <a:spcPts val="0"/>
              </a:spcAft>
              <a:buClrTx/>
              <a:buSzTx/>
              <a:buFontTx/>
              <a:buNone/>
              <a:tabLst/>
              <a:defRPr/>
            </a:pPr>
            <a:r>
              <a:rPr lang="en-US" b="1"/>
              <a:t>Correct answer: </a:t>
            </a:r>
            <a:r>
              <a:rPr lang="en-US" b="0"/>
              <a:t>A</a:t>
            </a:r>
          </a:p>
          <a:p>
            <a:r>
              <a:rPr lang="en-US" b="1"/>
              <a:t>Representative</a:t>
            </a:r>
            <a:r>
              <a:rPr lang="en-US" b="1" baseline="0"/>
              <a:t> </a:t>
            </a:r>
            <a:r>
              <a:rPr lang="en-US" b="1"/>
              <a:t>results from pre-general chemistry: </a:t>
            </a:r>
            <a:r>
              <a:rPr lang="en-US" b="0"/>
              <a:t>(1</a:t>
            </a:r>
            <a:r>
              <a:rPr lang="en-US" b="0" baseline="30000"/>
              <a:t>st</a:t>
            </a:r>
            <a:r>
              <a:rPr lang="en-US" b="0"/>
              <a:t> round,</a:t>
            </a:r>
            <a:r>
              <a:rPr lang="en-US" b="0" baseline="0"/>
              <a:t> largely individual response</a:t>
            </a:r>
            <a:r>
              <a:rPr lang="en-US" b="0"/>
              <a:t>) Roughly 50:50</a:t>
            </a:r>
            <a:r>
              <a:rPr lang="en-US" b="0" baseline="0"/>
              <a:t> split between A and B.</a:t>
            </a:r>
            <a:endParaRPr lang="en-US" b="0"/>
          </a:p>
          <a:p>
            <a:r>
              <a:rPr lang="en-US" b="1" baseline="0"/>
              <a:t>Class and peer discussion:</a:t>
            </a:r>
            <a:r>
              <a:rPr lang="en-US" b="0" baseline="0"/>
              <a:t> Ask students to discuss with their neighbours about the macroscopic properties of water and ice. Possibly highlight the behaviour of ice cubes in water.</a:t>
            </a:r>
          </a:p>
          <a:p>
            <a:pPr marL="0" marR="0" indent="0" algn="l" defTabSz="914400" rtl="0" eaLnBrk="1" fontAlgn="auto" latinLnBrk="0" hangingPunct="1">
              <a:lnSpc>
                <a:spcPct val="100000"/>
              </a:lnSpc>
              <a:spcBef>
                <a:spcPts val="0"/>
              </a:spcBef>
              <a:spcAft>
                <a:spcPts val="0"/>
              </a:spcAft>
              <a:buClrTx/>
              <a:buSzTx/>
              <a:buFontTx/>
              <a:buNone/>
              <a:tabLst/>
              <a:defRPr/>
            </a:pPr>
            <a:r>
              <a:rPr lang="en-US" b="1"/>
              <a:t>Representative</a:t>
            </a:r>
            <a:r>
              <a:rPr lang="en-US" b="1" baseline="0"/>
              <a:t> </a:t>
            </a:r>
            <a:r>
              <a:rPr lang="en-US" b="1"/>
              <a:t>results from pre-general chemistry: </a:t>
            </a:r>
            <a:r>
              <a:rPr lang="en-US" b="0"/>
              <a:t>(2</a:t>
            </a:r>
            <a:r>
              <a:rPr lang="en-US" b="0" baseline="30000"/>
              <a:t>nd</a:t>
            </a:r>
            <a:r>
              <a:rPr lang="en-US" b="0" baseline="0"/>
              <a:t> </a:t>
            </a:r>
            <a:r>
              <a:rPr lang="en-US" b="0"/>
              <a:t>round,</a:t>
            </a:r>
            <a:r>
              <a:rPr lang="en-US" b="0" baseline="0"/>
              <a:t> after peer discussion</a:t>
            </a:r>
            <a:r>
              <a:rPr lang="en-US" b="0"/>
              <a:t>) 74%</a:t>
            </a:r>
            <a:r>
              <a:rPr lang="en-US" b="0" baseline="0"/>
              <a:t> correct (24% B)</a:t>
            </a:r>
            <a:endParaRPr lang="en-US" b="0"/>
          </a:p>
        </p:txBody>
      </p:sp>
      <p:sp>
        <p:nvSpPr>
          <p:cNvPr id="204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EE7F935-F9B6-45DF-8CA7-D882A3A9B9C9}" type="slidenum">
              <a:rPr lang="en-US"/>
              <a:pPr/>
              <a:t>3</a:t>
            </a:fld>
            <a:endParaRPr lang="en-US"/>
          </a:p>
        </p:txBody>
      </p:sp>
    </p:spTree>
    <p:extLst>
      <p:ext uri="{BB962C8B-B14F-4D97-AF65-F5344CB8AC3E}">
        <p14:creationId xmlns:p14="http://schemas.microsoft.com/office/powerpoint/2010/main" val="517702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a:t>Goal: </a:t>
            </a:r>
            <a:r>
              <a:rPr lang="en-US" b="0" baseline="0" dirty="0" smtClean="0"/>
              <a:t>L</a:t>
            </a:r>
            <a:r>
              <a:rPr lang="en-US" baseline="0" dirty="0" smtClean="0"/>
              <a:t>iterature on student </a:t>
            </a:r>
            <a:r>
              <a:rPr lang="en-US" baseline="0" dirty="0" err="1" smtClean="0"/>
              <a:t>conceptions</a:t>
            </a:r>
            <a:r>
              <a:rPr lang="en-US" baseline="0" dirty="0" smtClean="0"/>
              <a:t> in chemistry shows that students often attribute the properties of macroscopic matter to individual atoms and molecules. This does not seem to have been an issue in this class.</a:t>
            </a:r>
          </a:p>
          <a:p>
            <a:pPr marL="0" marR="0" indent="0" algn="l" defTabSz="914400" rtl="0" eaLnBrk="1" fontAlgn="auto" latinLnBrk="0" hangingPunct="1">
              <a:lnSpc>
                <a:spcPct val="100000"/>
              </a:lnSpc>
              <a:spcBef>
                <a:spcPts val="0"/>
              </a:spcBef>
              <a:spcAft>
                <a:spcPts val="0"/>
              </a:spcAft>
              <a:buClrTx/>
              <a:buSzTx/>
              <a:buFontTx/>
              <a:buNone/>
              <a:tabLst/>
              <a:defRPr/>
            </a:pPr>
            <a:r>
              <a:rPr lang="en-US" b="1"/>
              <a:t>Correct answer: </a:t>
            </a:r>
            <a:r>
              <a:rPr lang="en-US" b="0"/>
              <a:t>A</a:t>
            </a:r>
          </a:p>
          <a:p>
            <a:r>
              <a:rPr lang="en-US" b="1"/>
              <a:t>Representative</a:t>
            </a:r>
            <a:r>
              <a:rPr lang="en-US" b="1" baseline="0"/>
              <a:t> </a:t>
            </a:r>
            <a:r>
              <a:rPr lang="en-US" b="1"/>
              <a:t>results from pre-general chemistry:</a:t>
            </a:r>
            <a:r>
              <a:rPr lang="en-US" b="1" baseline="0"/>
              <a:t> </a:t>
            </a:r>
            <a:r>
              <a:rPr lang="en-US" b="0" baseline="0"/>
              <a:t>90% correct</a:t>
            </a:r>
            <a:endParaRPr lang="en-US" b="0"/>
          </a:p>
          <a:p>
            <a:r>
              <a:rPr lang="en-US" b="1" baseline="0"/>
              <a:t>Class and peer discussion:</a:t>
            </a:r>
            <a:r>
              <a:rPr lang="en-US" b="0" baseline="0"/>
              <a:t> Ask students to discuss with their neighbours about the macroscopic properties of water and ice. Possibly highlight the behaviour of ice cubes in water</a:t>
            </a:r>
          </a:p>
        </p:txBody>
      </p:sp>
      <p:sp>
        <p:nvSpPr>
          <p:cNvPr id="225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E0F4827-E295-4D0A-83BB-0AADAE2630B6}" type="slidenum">
              <a:rPr lang="en-US"/>
              <a:pPr/>
              <a:t>4</a:t>
            </a:fld>
            <a:endParaRPr lang="en-US"/>
          </a:p>
        </p:txBody>
      </p:sp>
    </p:spTree>
    <p:extLst>
      <p:ext uri="{BB962C8B-B14F-4D97-AF65-F5344CB8AC3E}">
        <p14:creationId xmlns:p14="http://schemas.microsoft.com/office/powerpoint/2010/main" val="2163333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a:t>Correct answer: </a:t>
            </a:r>
            <a:r>
              <a:rPr lang="en-US" b="0"/>
              <a:t>C</a:t>
            </a:r>
          </a:p>
          <a:p>
            <a:r>
              <a:rPr lang="en-US" b="1"/>
              <a:t>Representative</a:t>
            </a:r>
            <a:r>
              <a:rPr lang="en-US" b="1" baseline="0"/>
              <a:t> </a:t>
            </a:r>
            <a:r>
              <a:rPr lang="en-US" b="1"/>
              <a:t>results from pre-general chemistry:</a:t>
            </a:r>
            <a:r>
              <a:rPr lang="en-US" b="1" baseline="0"/>
              <a:t> </a:t>
            </a:r>
            <a:r>
              <a:rPr lang="en-US" b="0" baseline="0"/>
              <a:t>79% correct</a:t>
            </a:r>
            <a:endParaRPr lang="en-US" b="0"/>
          </a:p>
          <a:p>
            <a:pPr>
              <a:spcBef>
                <a:spcPct val="0"/>
              </a:spcBef>
            </a:pPr>
            <a:endParaRPr lang="en-US" dirty="0" smtClean="0"/>
          </a:p>
        </p:txBody>
      </p:sp>
      <p:sp>
        <p:nvSpPr>
          <p:cNvPr id="225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E0F4827-E295-4D0A-83BB-0AADAE2630B6}" type="slidenum">
              <a:rPr lang="en-US"/>
              <a:pPr/>
              <a:t>5</a:t>
            </a:fld>
            <a:endParaRPr lang="en-US"/>
          </a:p>
        </p:txBody>
      </p:sp>
    </p:spTree>
    <p:extLst>
      <p:ext uri="{BB962C8B-B14F-4D97-AF65-F5344CB8AC3E}">
        <p14:creationId xmlns:p14="http://schemas.microsoft.com/office/powerpoint/2010/main" val="3519365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CA" smtClean="0"/>
              <a:t>1-15-14</a:t>
            </a:r>
            <a:endParaRPr lang="en-US"/>
          </a:p>
        </p:txBody>
      </p:sp>
      <p:sp>
        <p:nvSpPr>
          <p:cNvPr id="5" name="Footer Placeholder 4"/>
          <p:cNvSpPr>
            <a:spLocks noGrp="1"/>
          </p:cNvSpPr>
          <p:nvPr>
            <p:ph type="ftr" sz="quarter" idx="11"/>
          </p:nvPr>
        </p:nvSpPr>
        <p:spPr/>
        <p:txBody>
          <a:bodyPr/>
          <a:lstStyle/>
          <a:p>
            <a:r>
              <a:rPr lang="de-DE" smtClean="0"/>
              <a:t>Chem 1021 Spring 2014</a:t>
            </a:r>
            <a:endParaRPr lang="en-US"/>
          </a:p>
        </p:txBody>
      </p:sp>
      <p:sp>
        <p:nvSpPr>
          <p:cNvPr id="6" name="Slide Number Placeholder 5"/>
          <p:cNvSpPr>
            <a:spLocks noGrp="1"/>
          </p:cNvSpPr>
          <p:nvPr>
            <p:ph type="sldNum" sz="quarter" idx="12"/>
          </p:nvPr>
        </p:nvSpPr>
        <p:spPr/>
        <p:txBody>
          <a:bodyPr/>
          <a:lstStyle/>
          <a:p>
            <a:fld id="{74F2D739-41F0-46CF-9992-15063DDB037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CA" smtClean="0"/>
              <a:t>1-15-14</a:t>
            </a:r>
            <a:endParaRPr lang="en-US"/>
          </a:p>
        </p:txBody>
      </p:sp>
      <p:sp>
        <p:nvSpPr>
          <p:cNvPr id="5" name="Footer Placeholder 4"/>
          <p:cNvSpPr>
            <a:spLocks noGrp="1"/>
          </p:cNvSpPr>
          <p:nvPr>
            <p:ph type="ftr" sz="quarter" idx="11"/>
          </p:nvPr>
        </p:nvSpPr>
        <p:spPr/>
        <p:txBody>
          <a:bodyPr/>
          <a:lstStyle/>
          <a:p>
            <a:r>
              <a:rPr lang="de-DE" smtClean="0"/>
              <a:t>Chem 1021 Spring 2014</a:t>
            </a:r>
            <a:endParaRPr lang="en-US"/>
          </a:p>
        </p:txBody>
      </p:sp>
      <p:sp>
        <p:nvSpPr>
          <p:cNvPr id="6" name="Slide Number Placeholder 5"/>
          <p:cNvSpPr>
            <a:spLocks noGrp="1"/>
          </p:cNvSpPr>
          <p:nvPr>
            <p:ph type="sldNum" sz="quarter" idx="12"/>
          </p:nvPr>
        </p:nvSpPr>
        <p:spPr/>
        <p:txBody>
          <a:bodyPr/>
          <a:lstStyle/>
          <a:p>
            <a:fld id="{75ABCD96-4789-4797-81C2-CF354D013CD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CA" smtClean="0"/>
              <a:t>1-15-14</a:t>
            </a:r>
            <a:endParaRPr lang="en-US"/>
          </a:p>
        </p:txBody>
      </p:sp>
      <p:sp>
        <p:nvSpPr>
          <p:cNvPr id="5" name="Footer Placeholder 4"/>
          <p:cNvSpPr>
            <a:spLocks noGrp="1"/>
          </p:cNvSpPr>
          <p:nvPr>
            <p:ph type="ftr" sz="quarter" idx="11"/>
          </p:nvPr>
        </p:nvSpPr>
        <p:spPr/>
        <p:txBody>
          <a:bodyPr/>
          <a:lstStyle/>
          <a:p>
            <a:r>
              <a:rPr lang="de-DE" smtClean="0"/>
              <a:t>Chem 1021 Spring 2014</a:t>
            </a:r>
            <a:endParaRPr lang="en-US"/>
          </a:p>
        </p:txBody>
      </p:sp>
      <p:sp>
        <p:nvSpPr>
          <p:cNvPr id="6" name="Slide Number Placeholder 5"/>
          <p:cNvSpPr>
            <a:spLocks noGrp="1"/>
          </p:cNvSpPr>
          <p:nvPr>
            <p:ph type="sldNum" sz="quarter" idx="12"/>
          </p:nvPr>
        </p:nvSpPr>
        <p:spPr/>
        <p:txBody>
          <a:bodyPr/>
          <a:lstStyle/>
          <a:p>
            <a:fld id="{C2867DFB-4140-4CF7-88E2-50E48891C9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CA" smtClean="0"/>
              <a:t>1-15-14</a:t>
            </a:r>
            <a:endParaRPr lang="en-US"/>
          </a:p>
        </p:txBody>
      </p:sp>
      <p:sp>
        <p:nvSpPr>
          <p:cNvPr id="5" name="Footer Placeholder 4"/>
          <p:cNvSpPr>
            <a:spLocks noGrp="1"/>
          </p:cNvSpPr>
          <p:nvPr>
            <p:ph type="ftr" sz="quarter" idx="11"/>
          </p:nvPr>
        </p:nvSpPr>
        <p:spPr/>
        <p:txBody>
          <a:bodyPr/>
          <a:lstStyle/>
          <a:p>
            <a:r>
              <a:rPr lang="de-DE" smtClean="0"/>
              <a:t>Chem 1021 Spring 2014</a:t>
            </a:r>
            <a:endParaRPr lang="en-US"/>
          </a:p>
        </p:txBody>
      </p:sp>
      <p:sp>
        <p:nvSpPr>
          <p:cNvPr id="6" name="Slide Number Placeholder 5"/>
          <p:cNvSpPr>
            <a:spLocks noGrp="1"/>
          </p:cNvSpPr>
          <p:nvPr>
            <p:ph type="sldNum" sz="quarter" idx="12"/>
          </p:nvPr>
        </p:nvSpPr>
        <p:spPr/>
        <p:txBody>
          <a:bodyPr/>
          <a:lstStyle/>
          <a:p>
            <a:fld id="{4B231F45-FD9C-42F9-8FFF-41332ED9C97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CA" smtClean="0"/>
              <a:t>1-15-14</a:t>
            </a:r>
            <a:endParaRPr lang="en-US"/>
          </a:p>
        </p:txBody>
      </p:sp>
      <p:sp>
        <p:nvSpPr>
          <p:cNvPr id="5" name="Footer Placeholder 4"/>
          <p:cNvSpPr>
            <a:spLocks noGrp="1"/>
          </p:cNvSpPr>
          <p:nvPr>
            <p:ph type="ftr" sz="quarter" idx="11"/>
          </p:nvPr>
        </p:nvSpPr>
        <p:spPr/>
        <p:txBody>
          <a:bodyPr/>
          <a:lstStyle/>
          <a:p>
            <a:r>
              <a:rPr lang="de-DE" smtClean="0"/>
              <a:t>Chem 1021 Spring 2014</a:t>
            </a:r>
            <a:endParaRPr lang="en-US"/>
          </a:p>
        </p:txBody>
      </p:sp>
      <p:sp>
        <p:nvSpPr>
          <p:cNvPr id="6" name="Slide Number Placeholder 5"/>
          <p:cNvSpPr>
            <a:spLocks noGrp="1"/>
          </p:cNvSpPr>
          <p:nvPr>
            <p:ph type="sldNum" sz="quarter" idx="12"/>
          </p:nvPr>
        </p:nvSpPr>
        <p:spPr/>
        <p:txBody>
          <a:bodyPr/>
          <a:lstStyle/>
          <a:p>
            <a:fld id="{48754ADE-93B9-4B34-B9EE-6BFBCE4FD92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CA" smtClean="0"/>
              <a:t>1-15-14</a:t>
            </a:r>
            <a:endParaRPr lang="en-US"/>
          </a:p>
        </p:txBody>
      </p:sp>
      <p:sp>
        <p:nvSpPr>
          <p:cNvPr id="6" name="Footer Placeholder 5"/>
          <p:cNvSpPr>
            <a:spLocks noGrp="1"/>
          </p:cNvSpPr>
          <p:nvPr>
            <p:ph type="ftr" sz="quarter" idx="11"/>
          </p:nvPr>
        </p:nvSpPr>
        <p:spPr/>
        <p:txBody>
          <a:bodyPr/>
          <a:lstStyle/>
          <a:p>
            <a:r>
              <a:rPr lang="de-DE" smtClean="0"/>
              <a:t>Chem 1021 Spring 2014</a:t>
            </a:r>
            <a:endParaRPr lang="en-US"/>
          </a:p>
        </p:txBody>
      </p:sp>
      <p:sp>
        <p:nvSpPr>
          <p:cNvPr id="7" name="Slide Number Placeholder 6"/>
          <p:cNvSpPr>
            <a:spLocks noGrp="1"/>
          </p:cNvSpPr>
          <p:nvPr>
            <p:ph type="sldNum" sz="quarter" idx="12"/>
          </p:nvPr>
        </p:nvSpPr>
        <p:spPr/>
        <p:txBody>
          <a:bodyPr/>
          <a:lstStyle/>
          <a:p>
            <a:fld id="{57004D37-7D49-4651-88AF-ABECC6E94FA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CA" smtClean="0"/>
              <a:t>1-15-14</a:t>
            </a:r>
            <a:endParaRPr lang="en-US"/>
          </a:p>
        </p:txBody>
      </p:sp>
      <p:sp>
        <p:nvSpPr>
          <p:cNvPr id="8" name="Footer Placeholder 7"/>
          <p:cNvSpPr>
            <a:spLocks noGrp="1"/>
          </p:cNvSpPr>
          <p:nvPr>
            <p:ph type="ftr" sz="quarter" idx="11"/>
          </p:nvPr>
        </p:nvSpPr>
        <p:spPr/>
        <p:txBody>
          <a:bodyPr/>
          <a:lstStyle/>
          <a:p>
            <a:r>
              <a:rPr lang="de-DE" smtClean="0"/>
              <a:t>Chem 1021 Spring 2014</a:t>
            </a:r>
            <a:endParaRPr lang="en-US"/>
          </a:p>
        </p:txBody>
      </p:sp>
      <p:sp>
        <p:nvSpPr>
          <p:cNvPr id="9" name="Slide Number Placeholder 8"/>
          <p:cNvSpPr>
            <a:spLocks noGrp="1"/>
          </p:cNvSpPr>
          <p:nvPr>
            <p:ph type="sldNum" sz="quarter" idx="12"/>
          </p:nvPr>
        </p:nvSpPr>
        <p:spPr/>
        <p:txBody>
          <a:bodyPr/>
          <a:lstStyle/>
          <a:p>
            <a:fld id="{6BA952E8-3259-4B8D-B896-A1EBF98A50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CA" smtClean="0"/>
              <a:t>1-15-14</a:t>
            </a:r>
            <a:endParaRPr lang="en-US"/>
          </a:p>
        </p:txBody>
      </p:sp>
      <p:sp>
        <p:nvSpPr>
          <p:cNvPr id="4" name="Footer Placeholder 3"/>
          <p:cNvSpPr>
            <a:spLocks noGrp="1"/>
          </p:cNvSpPr>
          <p:nvPr>
            <p:ph type="ftr" sz="quarter" idx="11"/>
          </p:nvPr>
        </p:nvSpPr>
        <p:spPr/>
        <p:txBody>
          <a:bodyPr/>
          <a:lstStyle/>
          <a:p>
            <a:r>
              <a:rPr lang="de-DE" smtClean="0"/>
              <a:t>Chem 1021 Spring 2014</a:t>
            </a:r>
            <a:endParaRPr lang="en-US"/>
          </a:p>
        </p:txBody>
      </p:sp>
      <p:sp>
        <p:nvSpPr>
          <p:cNvPr id="5" name="Slide Number Placeholder 4"/>
          <p:cNvSpPr>
            <a:spLocks noGrp="1"/>
          </p:cNvSpPr>
          <p:nvPr>
            <p:ph type="sldNum" sz="quarter" idx="12"/>
          </p:nvPr>
        </p:nvSpPr>
        <p:spPr/>
        <p:txBody>
          <a:bodyPr/>
          <a:lstStyle/>
          <a:p>
            <a:fld id="{5D5983E2-C295-49EE-8C22-4E7C98C5CC3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CA" smtClean="0"/>
              <a:t>1-15-14</a:t>
            </a:r>
            <a:endParaRPr lang="en-US"/>
          </a:p>
        </p:txBody>
      </p:sp>
      <p:sp>
        <p:nvSpPr>
          <p:cNvPr id="3" name="Footer Placeholder 2"/>
          <p:cNvSpPr>
            <a:spLocks noGrp="1"/>
          </p:cNvSpPr>
          <p:nvPr>
            <p:ph type="ftr" sz="quarter" idx="11"/>
          </p:nvPr>
        </p:nvSpPr>
        <p:spPr/>
        <p:txBody>
          <a:bodyPr/>
          <a:lstStyle/>
          <a:p>
            <a:r>
              <a:rPr lang="de-DE" smtClean="0"/>
              <a:t>Chem 1021 Spring 2014</a:t>
            </a:r>
            <a:endParaRPr lang="en-US"/>
          </a:p>
        </p:txBody>
      </p:sp>
      <p:sp>
        <p:nvSpPr>
          <p:cNvPr id="4" name="Slide Number Placeholder 3"/>
          <p:cNvSpPr>
            <a:spLocks noGrp="1"/>
          </p:cNvSpPr>
          <p:nvPr>
            <p:ph type="sldNum" sz="quarter" idx="12"/>
          </p:nvPr>
        </p:nvSpPr>
        <p:spPr/>
        <p:txBody>
          <a:bodyPr/>
          <a:lstStyle/>
          <a:p>
            <a:fld id="{F9FBE3AA-9ED4-4E2E-84AE-354F6F1A295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CA" smtClean="0"/>
              <a:t>1-15-14</a:t>
            </a:r>
            <a:endParaRPr lang="en-US"/>
          </a:p>
        </p:txBody>
      </p:sp>
      <p:sp>
        <p:nvSpPr>
          <p:cNvPr id="6" name="Footer Placeholder 5"/>
          <p:cNvSpPr>
            <a:spLocks noGrp="1"/>
          </p:cNvSpPr>
          <p:nvPr>
            <p:ph type="ftr" sz="quarter" idx="11"/>
          </p:nvPr>
        </p:nvSpPr>
        <p:spPr/>
        <p:txBody>
          <a:bodyPr/>
          <a:lstStyle/>
          <a:p>
            <a:r>
              <a:rPr lang="de-DE" smtClean="0"/>
              <a:t>Chem 1021 Spring 2014</a:t>
            </a:r>
            <a:endParaRPr lang="en-US"/>
          </a:p>
        </p:txBody>
      </p:sp>
      <p:sp>
        <p:nvSpPr>
          <p:cNvPr id="7" name="Slide Number Placeholder 6"/>
          <p:cNvSpPr>
            <a:spLocks noGrp="1"/>
          </p:cNvSpPr>
          <p:nvPr>
            <p:ph type="sldNum" sz="quarter" idx="12"/>
          </p:nvPr>
        </p:nvSpPr>
        <p:spPr/>
        <p:txBody>
          <a:bodyPr/>
          <a:lstStyle/>
          <a:p>
            <a:fld id="{43CA52DC-AD36-4BF5-92AD-9919D8223FC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CA" smtClean="0"/>
              <a:t>1-15-14</a:t>
            </a:r>
            <a:endParaRPr lang="en-US"/>
          </a:p>
        </p:txBody>
      </p:sp>
      <p:sp>
        <p:nvSpPr>
          <p:cNvPr id="6" name="Footer Placeholder 5"/>
          <p:cNvSpPr>
            <a:spLocks noGrp="1"/>
          </p:cNvSpPr>
          <p:nvPr>
            <p:ph type="ftr" sz="quarter" idx="11"/>
          </p:nvPr>
        </p:nvSpPr>
        <p:spPr/>
        <p:txBody>
          <a:bodyPr/>
          <a:lstStyle/>
          <a:p>
            <a:r>
              <a:rPr lang="de-DE" smtClean="0"/>
              <a:t>Chem 1021 Spring 2014</a:t>
            </a:r>
            <a:endParaRPr lang="en-US"/>
          </a:p>
        </p:txBody>
      </p:sp>
      <p:sp>
        <p:nvSpPr>
          <p:cNvPr id="7" name="Slide Number Placeholder 6"/>
          <p:cNvSpPr>
            <a:spLocks noGrp="1"/>
          </p:cNvSpPr>
          <p:nvPr>
            <p:ph type="sldNum" sz="quarter" idx="12"/>
          </p:nvPr>
        </p:nvSpPr>
        <p:spPr/>
        <p:txBody>
          <a:bodyPr/>
          <a:lstStyle/>
          <a:p>
            <a:fld id="{0A5BDB6B-FB50-4A94-A5A7-6CE00E8AF96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CA" smtClean="0"/>
              <a:t>1-15-14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Chem 1021 Spring 2014</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AAE5E1-4EAE-46E3-B0A8-30E8ACF543A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hyperlink" Target="http://creativecommons.org/licenses/by/4.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0" u="none" dirty="0"/>
              <a:t>Clicker Questions for </a:t>
            </a:r>
            <a:br>
              <a:rPr lang="en-US" b="0" u="none" dirty="0"/>
            </a:br>
            <a:r>
              <a:rPr lang="en-US" b="0" i="1" u="none" dirty="0"/>
              <a:t>States of Matter: Basics</a:t>
            </a:r>
          </a:p>
        </p:txBody>
      </p:sp>
      <p:pic>
        <p:nvPicPr>
          <p:cNvPr id="6" name="Picture 5" descr="PhET_Logo_taglineblack-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52" y="206234"/>
            <a:ext cx="2659529" cy="1249172"/>
          </a:xfrm>
          <a:prstGeom prst="rect">
            <a:avLst/>
          </a:prstGeom>
        </p:spPr>
      </p:pic>
      <p:sp>
        <p:nvSpPr>
          <p:cNvPr id="7" name="Subtitle 4"/>
          <p:cNvSpPr txBox="1">
            <a:spLocks/>
          </p:cNvSpPr>
          <p:nvPr/>
        </p:nvSpPr>
        <p:spPr>
          <a:xfrm>
            <a:off x="457201" y="3942986"/>
            <a:ext cx="8686799" cy="2345266"/>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800" b="1" dirty="0" smtClean="0">
                <a:solidFill>
                  <a:schemeClr val="tx1"/>
                </a:solidFill>
              </a:rPr>
              <a:t>AUTHORS:</a:t>
            </a:r>
          </a:p>
          <a:p>
            <a:pPr algn="l"/>
            <a:r>
              <a:rPr lang="en-US" sz="1800" dirty="0" smtClean="0">
                <a:solidFill>
                  <a:schemeClr val="tx1"/>
                </a:solidFill>
              </a:rPr>
              <a:t>Robert Parson (University of Colorado Boulder)</a:t>
            </a:r>
          </a:p>
          <a:p>
            <a:pPr algn="l"/>
            <a:r>
              <a:rPr lang="en-US" sz="1800" dirty="0" smtClean="0">
                <a:solidFill>
                  <a:schemeClr val="tx1"/>
                </a:solidFill>
              </a:rPr>
              <a:t>Trish </a:t>
            </a:r>
            <a:r>
              <a:rPr lang="en-US" sz="1800" dirty="0" err="1" smtClean="0">
                <a:solidFill>
                  <a:schemeClr val="tx1"/>
                </a:solidFill>
              </a:rPr>
              <a:t>Loeblein</a:t>
            </a:r>
            <a:r>
              <a:rPr lang="en-US" sz="1800" dirty="0" smtClean="0">
                <a:solidFill>
                  <a:schemeClr val="tx1"/>
                </a:solidFill>
              </a:rPr>
              <a:t> (University of Colorado Boulder)</a:t>
            </a:r>
          </a:p>
          <a:p>
            <a:pPr algn="l"/>
            <a:r>
              <a:rPr lang="en-US" sz="1800" b="1" dirty="0" smtClean="0">
                <a:solidFill>
                  <a:schemeClr val="tx1"/>
                </a:solidFill>
              </a:rPr>
              <a:t>COURSE: </a:t>
            </a:r>
          </a:p>
          <a:p>
            <a:pPr algn="l"/>
            <a:r>
              <a:rPr lang="en-US" sz="1800" dirty="0" smtClean="0">
                <a:solidFill>
                  <a:schemeClr val="tx1"/>
                </a:solidFill>
              </a:rPr>
              <a:t>Introductory / Preparatory College Chemistry</a:t>
            </a:r>
          </a:p>
          <a:p>
            <a:pPr algn="l"/>
            <a:r>
              <a:rPr lang="en-US" sz="1800" b="1" dirty="0" smtClean="0">
                <a:solidFill>
                  <a:schemeClr val="tx1"/>
                </a:solidFill>
              </a:rPr>
              <a:t>COPYRIGHT: </a:t>
            </a:r>
            <a:r>
              <a:rPr lang="en-US" sz="1800" dirty="0" smtClean="0">
                <a:solidFill>
                  <a:schemeClr val="tx1"/>
                </a:solidFill>
              </a:rPr>
              <a:t>This work is licensed under a </a:t>
            </a:r>
            <a:r>
              <a:rPr lang="en-US" sz="1800" u="sng" dirty="0" smtClean="0">
                <a:hlinkClick r:id="rId3"/>
              </a:rPr>
              <a:t>Creative Commons Attribution 4.0 International License</a:t>
            </a:r>
            <a:r>
              <a:rPr lang="en-US" sz="1800" dirty="0" smtClean="0"/>
              <a:t>.</a:t>
            </a:r>
          </a:p>
          <a:p>
            <a:pPr algn="l"/>
            <a:endParaRPr lang="en-US" sz="2000" dirty="0" smtClean="0"/>
          </a:p>
          <a:p>
            <a:pPr algn="l"/>
            <a:endParaRPr lang="en-US" sz="2000" dirty="0" smtClean="0"/>
          </a:p>
          <a:p>
            <a:pPr algn="l"/>
            <a:endParaRPr lang="en-US" dirty="0"/>
          </a:p>
        </p:txBody>
      </p:sp>
    </p:spTree>
    <p:extLst>
      <p:ext uri="{BB962C8B-B14F-4D97-AF65-F5344CB8AC3E}">
        <p14:creationId xmlns:p14="http://schemas.microsoft.com/office/powerpoint/2010/main" val="52946245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381000" y="533400"/>
            <a:ext cx="8534400" cy="1143000"/>
          </a:xfrm>
        </p:spPr>
        <p:txBody>
          <a:bodyPr>
            <a:normAutofit/>
          </a:bodyPr>
          <a:lstStyle/>
          <a:p>
            <a:r>
              <a:rPr lang="en-US" sz="3600" dirty="0" smtClean="0"/>
              <a:t>Which picture best describes oxygen gas?</a:t>
            </a:r>
          </a:p>
        </p:txBody>
      </p:sp>
      <p:sp>
        <p:nvSpPr>
          <p:cNvPr id="7174" name="TextBox 13"/>
          <p:cNvSpPr txBox="1">
            <a:spLocks noChangeArrowheads="1"/>
          </p:cNvSpPr>
          <p:nvPr/>
        </p:nvSpPr>
        <p:spPr bwMode="auto">
          <a:xfrm>
            <a:off x="685800" y="4864976"/>
            <a:ext cx="8229600" cy="707886"/>
          </a:xfrm>
          <a:prstGeom prst="rect">
            <a:avLst/>
          </a:prstGeom>
          <a:noFill/>
          <a:ln w="9525">
            <a:noFill/>
            <a:miter lim="800000"/>
            <a:headEnd/>
            <a:tailEnd/>
          </a:ln>
        </p:spPr>
        <p:txBody>
          <a:bodyPr>
            <a:spAutoFit/>
          </a:bodyPr>
          <a:lstStyle/>
          <a:p>
            <a:r>
              <a:rPr lang="en-US" sz="4000" dirty="0" smtClean="0">
                <a:latin typeface="+mj-lt"/>
              </a:rPr>
              <a:t>       a.	</a:t>
            </a:r>
            <a:r>
              <a:rPr lang="en-US" sz="4000" dirty="0">
                <a:latin typeface="+mj-lt"/>
              </a:rPr>
              <a:t>	</a:t>
            </a:r>
            <a:r>
              <a:rPr lang="en-US" sz="4000" dirty="0" smtClean="0">
                <a:latin typeface="+mj-lt"/>
              </a:rPr>
              <a:t>	</a:t>
            </a:r>
            <a:r>
              <a:rPr lang="en-US" sz="4000" dirty="0" err="1" smtClean="0">
                <a:latin typeface="+mj-lt"/>
              </a:rPr>
              <a:t>b</a:t>
            </a:r>
            <a:r>
              <a:rPr lang="en-US" sz="4000" dirty="0" smtClean="0">
                <a:latin typeface="+mj-lt"/>
              </a:rPr>
              <a:t>.	</a:t>
            </a:r>
            <a:r>
              <a:rPr lang="en-US" sz="4000" dirty="0">
                <a:latin typeface="+mj-lt"/>
              </a:rPr>
              <a:t>	</a:t>
            </a:r>
            <a:r>
              <a:rPr lang="en-US" sz="4000" dirty="0" smtClean="0">
                <a:latin typeface="+mj-lt"/>
              </a:rPr>
              <a:t>	</a:t>
            </a:r>
            <a:r>
              <a:rPr lang="en-US" sz="4000" dirty="0" err="1" smtClean="0">
                <a:solidFill>
                  <a:srgbClr val="000000"/>
                </a:solidFill>
                <a:latin typeface="+mj-lt"/>
              </a:rPr>
              <a:t>c</a:t>
            </a:r>
            <a:r>
              <a:rPr lang="en-US" sz="4000" dirty="0" smtClean="0">
                <a:solidFill>
                  <a:srgbClr val="000000"/>
                </a:solidFill>
              </a:rPr>
              <a:t>.</a:t>
            </a:r>
            <a:endParaRPr lang="en-US" sz="4000" dirty="0">
              <a:solidFill>
                <a:srgbClr val="000000"/>
              </a:solidFill>
            </a:endParaRPr>
          </a:p>
        </p:txBody>
      </p:sp>
      <p:sp>
        <p:nvSpPr>
          <p:cNvPr id="10" name="Rectangle 9"/>
          <p:cNvSpPr/>
          <p:nvPr/>
        </p:nvSpPr>
        <p:spPr>
          <a:xfrm>
            <a:off x="6553200" y="4931519"/>
            <a:ext cx="1559491"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creen Shot 2014-10-20 at 10.57.49 PM.png"/>
          <p:cNvPicPr>
            <a:picLocks noChangeAspect="1"/>
          </p:cNvPicPr>
          <p:nvPr/>
        </p:nvPicPr>
        <p:blipFill rotWithShape="1">
          <a:blip r:embed="rId3">
            <a:extLst>
              <a:ext uri="{28A0092B-C50C-407E-A947-70E740481C1C}">
                <a14:useLocalDpi xmlns:a14="http://schemas.microsoft.com/office/drawing/2010/main" val="0"/>
              </a:ext>
            </a:extLst>
          </a:blip>
          <a:srcRect l="22384" b="23126"/>
          <a:stretch/>
        </p:blipFill>
        <p:spPr>
          <a:xfrm>
            <a:off x="3132017" y="2279447"/>
            <a:ext cx="2651926" cy="2444953"/>
          </a:xfrm>
          <a:prstGeom prst="rect">
            <a:avLst/>
          </a:prstGeom>
        </p:spPr>
      </p:pic>
      <p:pic>
        <p:nvPicPr>
          <p:cNvPr id="6" name="Picture 5" descr="Screen Shot 2014-10-20 at 10.58.52 PM.png"/>
          <p:cNvPicPr>
            <a:picLocks noChangeAspect="1"/>
          </p:cNvPicPr>
          <p:nvPr/>
        </p:nvPicPr>
        <p:blipFill rotWithShape="1">
          <a:blip r:embed="rId4">
            <a:extLst>
              <a:ext uri="{28A0092B-C50C-407E-A947-70E740481C1C}">
                <a14:useLocalDpi xmlns:a14="http://schemas.microsoft.com/office/drawing/2010/main" val="0"/>
              </a:ext>
            </a:extLst>
          </a:blip>
          <a:srcRect l="7082" t="8037" r="27604" b="18601"/>
          <a:stretch/>
        </p:blipFill>
        <p:spPr>
          <a:xfrm>
            <a:off x="203200" y="2286000"/>
            <a:ext cx="2685143" cy="2474686"/>
          </a:xfrm>
          <a:prstGeom prst="rect">
            <a:avLst/>
          </a:prstGeom>
        </p:spPr>
      </p:pic>
      <p:pic>
        <p:nvPicPr>
          <p:cNvPr id="7" name="Picture 6" descr="Screen Shot 2014-10-20 at 11.00.21 PM.png"/>
          <p:cNvPicPr>
            <a:picLocks noChangeAspect="1"/>
          </p:cNvPicPr>
          <p:nvPr/>
        </p:nvPicPr>
        <p:blipFill rotWithShape="1">
          <a:blip r:embed="rId5">
            <a:extLst>
              <a:ext uri="{28A0092B-C50C-407E-A947-70E740481C1C}">
                <a14:useLocalDpi xmlns:a14="http://schemas.microsoft.com/office/drawing/2010/main" val="0"/>
              </a:ext>
            </a:extLst>
          </a:blip>
          <a:srcRect t="28764" r="13420"/>
          <a:stretch/>
        </p:blipFill>
        <p:spPr>
          <a:xfrm>
            <a:off x="6012543" y="2286000"/>
            <a:ext cx="2902857" cy="2453309"/>
          </a:xfrm>
          <a:prstGeom prst="rect">
            <a:avLst/>
          </a:prstGeom>
        </p:spPr>
      </p:pic>
      <p:pic>
        <p:nvPicPr>
          <p:cNvPr id="2" name="Picture 1"/>
          <p:cNvPicPr>
            <a:picLocks noChangeAspect="1"/>
          </p:cNvPicPr>
          <p:nvPr/>
        </p:nvPicPr>
        <p:blipFill>
          <a:blip r:embed="rId6"/>
          <a:stretch>
            <a:fillRect/>
          </a:stretch>
        </p:blipFill>
        <p:spPr>
          <a:xfrm>
            <a:off x="148962" y="6138610"/>
            <a:ext cx="8998476" cy="71939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81000" y="533400"/>
            <a:ext cx="8534400" cy="1143000"/>
          </a:xfrm>
        </p:spPr>
        <p:txBody>
          <a:bodyPr/>
          <a:lstStyle/>
          <a:p>
            <a:pPr algn="l"/>
            <a:r>
              <a:rPr lang="en-US" dirty="0" smtClean="0"/>
              <a:t>Which is most likely liquid water?</a:t>
            </a:r>
          </a:p>
        </p:txBody>
      </p:sp>
      <p:pic>
        <p:nvPicPr>
          <p:cNvPr id="8195" name="Picture 2"/>
          <p:cNvPicPr>
            <a:picLocks noChangeAspect="1" noChangeArrowheads="1"/>
          </p:cNvPicPr>
          <p:nvPr/>
        </p:nvPicPr>
        <p:blipFill>
          <a:blip r:embed="rId3"/>
          <a:srcRect l="2611" r="8627"/>
          <a:stretch>
            <a:fillRect/>
          </a:stretch>
        </p:blipFill>
        <p:spPr bwMode="auto">
          <a:xfrm>
            <a:off x="3276600" y="2286000"/>
            <a:ext cx="2590800" cy="2362200"/>
          </a:xfrm>
          <a:prstGeom prst="rect">
            <a:avLst/>
          </a:prstGeom>
          <a:noFill/>
          <a:ln w="9525">
            <a:noFill/>
            <a:miter lim="800000"/>
            <a:headEnd/>
            <a:tailEnd/>
          </a:ln>
        </p:spPr>
      </p:pic>
      <p:pic>
        <p:nvPicPr>
          <p:cNvPr id="8196" name="Picture 4"/>
          <p:cNvPicPr>
            <a:picLocks noChangeAspect="1" noChangeArrowheads="1"/>
          </p:cNvPicPr>
          <p:nvPr/>
        </p:nvPicPr>
        <p:blipFill>
          <a:blip r:embed="rId4"/>
          <a:srcRect/>
          <a:stretch>
            <a:fillRect/>
          </a:stretch>
        </p:blipFill>
        <p:spPr bwMode="auto">
          <a:xfrm>
            <a:off x="228600" y="2286000"/>
            <a:ext cx="2540000" cy="2362200"/>
          </a:xfrm>
          <a:prstGeom prst="rect">
            <a:avLst/>
          </a:prstGeom>
          <a:noFill/>
          <a:ln w="9525">
            <a:noFill/>
            <a:miter lim="800000"/>
            <a:headEnd/>
            <a:tailEnd/>
          </a:ln>
        </p:spPr>
      </p:pic>
      <p:pic>
        <p:nvPicPr>
          <p:cNvPr id="8197" name="Picture 5"/>
          <p:cNvPicPr>
            <a:picLocks noChangeAspect="1" noChangeArrowheads="1"/>
          </p:cNvPicPr>
          <p:nvPr/>
        </p:nvPicPr>
        <p:blipFill>
          <a:blip r:embed="rId5"/>
          <a:srcRect/>
          <a:stretch>
            <a:fillRect/>
          </a:stretch>
        </p:blipFill>
        <p:spPr bwMode="auto">
          <a:xfrm>
            <a:off x="6400800" y="2286000"/>
            <a:ext cx="2347913" cy="2362200"/>
          </a:xfrm>
          <a:prstGeom prst="rect">
            <a:avLst/>
          </a:prstGeom>
          <a:noFill/>
          <a:ln w="9525">
            <a:noFill/>
            <a:miter lim="800000"/>
            <a:headEnd/>
            <a:tailEnd/>
          </a:ln>
        </p:spPr>
      </p:pic>
      <p:sp>
        <p:nvSpPr>
          <p:cNvPr id="7" name="TextBox 13"/>
          <p:cNvSpPr txBox="1">
            <a:spLocks noChangeArrowheads="1"/>
          </p:cNvSpPr>
          <p:nvPr/>
        </p:nvSpPr>
        <p:spPr bwMode="auto">
          <a:xfrm>
            <a:off x="685800" y="4876800"/>
            <a:ext cx="8229600" cy="707886"/>
          </a:xfrm>
          <a:prstGeom prst="rect">
            <a:avLst/>
          </a:prstGeom>
          <a:noFill/>
          <a:ln w="9525">
            <a:noFill/>
            <a:miter lim="800000"/>
            <a:headEnd/>
            <a:tailEnd/>
          </a:ln>
        </p:spPr>
        <p:txBody>
          <a:bodyPr>
            <a:spAutoFit/>
          </a:bodyPr>
          <a:lstStyle/>
          <a:p>
            <a:r>
              <a:rPr lang="en-US" sz="4000" dirty="0" smtClean="0">
                <a:latin typeface="+mj-lt"/>
              </a:rPr>
              <a:t>     </a:t>
            </a:r>
            <a:r>
              <a:rPr lang="en-US" sz="4000" i="1" dirty="0" smtClean="0">
                <a:solidFill>
                  <a:srgbClr val="008000"/>
                </a:solidFill>
                <a:latin typeface="+mj-lt"/>
              </a:rPr>
              <a:t>  </a:t>
            </a:r>
            <a:r>
              <a:rPr lang="en-US" sz="4000" dirty="0" smtClean="0">
                <a:solidFill>
                  <a:srgbClr val="000000"/>
                </a:solidFill>
                <a:latin typeface="+mj-lt"/>
              </a:rPr>
              <a:t>a.</a:t>
            </a:r>
            <a:r>
              <a:rPr lang="en-US" sz="4000" dirty="0" smtClean="0">
                <a:latin typeface="+mj-lt"/>
              </a:rPr>
              <a:t>	</a:t>
            </a:r>
            <a:r>
              <a:rPr lang="en-US" sz="4000" dirty="0">
                <a:latin typeface="+mj-lt"/>
              </a:rPr>
              <a:t>	</a:t>
            </a:r>
            <a:r>
              <a:rPr lang="en-US" sz="4000" dirty="0" smtClean="0">
                <a:latin typeface="+mj-lt"/>
              </a:rPr>
              <a:t>	</a:t>
            </a:r>
            <a:r>
              <a:rPr lang="en-US" sz="4000" dirty="0" err="1" smtClean="0">
                <a:latin typeface="+mj-lt"/>
              </a:rPr>
              <a:t>b</a:t>
            </a:r>
            <a:r>
              <a:rPr lang="en-US" sz="4000" dirty="0" smtClean="0">
                <a:latin typeface="+mj-lt"/>
              </a:rPr>
              <a:t>.	</a:t>
            </a:r>
            <a:r>
              <a:rPr lang="en-US" sz="4000" dirty="0">
                <a:latin typeface="+mj-lt"/>
              </a:rPr>
              <a:t>	</a:t>
            </a:r>
            <a:r>
              <a:rPr lang="en-US" sz="4000" dirty="0" smtClean="0">
                <a:latin typeface="+mj-lt"/>
              </a:rPr>
              <a:t>	</a:t>
            </a:r>
            <a:r>
              <a:rPr lang="en-US" sz="4000" dirty="0" err="1" smtClean="0">
                <a:latin typeface="+mj-lt"/>
              </a:rPr>
              <a:t>c</a:t>
            </a:r>
            <a:r>
              <a:rPr lang="en-US" sz="4000" dirty="0" smtClean="0"/>
              <a:t>.</a:t>
            </a:r>
            <a:endParaRPr lang="en-US" sz="4000" dirty="0"/>
          </a:p>
        </p:txBody>
      </p:sp>
      <p:sp>
        <p:nvSpPr>
          <p:cNvPr id="10" name="Rectangle 9"/>
          <p:cNvSpPr/>
          <p:nvPr/>
        </p:nvSpPr>
        <p:spPr>
          <a:xfrm>
            <a:off x="1219200" y="5032236"/>
            <a:ext cx="14478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6"/>
          <a:stretch>
            <a:fillRect/>
          </a:stretch>
        </p:blipFill>
        <p:spPr>
          <a:xfrm>
            <a:off x="145524" y="6138610"/>
            <a:ext cx="8998476" cy="71939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381000"/>
            <a:ext cx="6477000" cy="1600200"/>
          </a:xfrm>
        </p:spPr>
        <p:txBody>
          <a:bodyPr/>
          <a:lstStyle/>
          <a:p>
            <a:pPr algn="l"/>
            <a:r>
              <a:rPr lang="en-US" dirty="0" smtClean="0"/>
              <a:t>What happens if you add energy using the heater?</a:t>
            </a:r>
          </a:p>
        </p:txBody>
      </p:sp>
      <p:sp>
        <p:nvSpPr>
          <p:cNvPr id="10243" name="Content Placeholder 2"/>
          <p:cNvSpPr>
            <a:spLocks noGrp="1"/>
          </p:cNvSpPr>
          <p:nvPr>
            <p:ph idx="1"/>
          </p:nvPr>
        </p:nvSpPr>
        <p:spPr>
          <a:xfrm>
            <a:off x="685800" y="2332038"/>
            <a:ext cx="7924800" cy="3535362"/>
          </a:xfrm>
        </p:spPr>
        <p:txBody>
          <a:bodyPr>
            <a:normAutofit/>
          </a:bodyPr>
          <a:lstStyle/>
          <a:p>
            <a:pPr marL="742950" indent="-742950">
              <a:buFont typeface="+mj-lt"/>
              <a:buAutoNum type="alphaLcPeriod"/>
            </a:pPr>
            <a:r>
              <a:rPr lang="en-US" sz="4000" dirty="0" smtClean="0">
                <a:latin typeface="+mj-lt"/>
              </a:rPr>
              <a:t>The atoms get larger.</a:t>
            </a:r>
          </a:p>
          <a:p>
            <a:pPr marL="514350" indent="-514350">
              <a:buFontTx/>
              <a:buAutoNum type="alphaLcPeriod"/>
            </a:pPr>
            <a:r>
              <a:rPr lang="en-US" sz="4000" dirty="0" smtClean="0">
                <a:solidFill>
                  <a:srgbClr val="000000"/>
                </a:solidFill>
                <a:latin typeface="+mj-lt"/>
              </a:rPr>
              <a:t>  The atoms move faster.</a:t>
            </a:r>
          </a:p>
          <a:p>
            <a:pPr marL="514350" indent="-514350">
              <a:buFontTx/>
              <a:buAutoNum type="alphaLcPeriod"/>
            </a:pPr>
            <a:r>
              <a:rPr lang="en-US" sz="4000" dirty="0" smtClean="0">
                <a:latin typeface="+mj-lt"/>
              </a:rPr>
              <a:t>  Both a. and </a:t>
            </a:r>
            <a:r>
              <a:rPr lang="en-US" sz="4000" dirty="0" err="1" smtClean="0">
                <a:latin typeface="+mj-lt"/>
              </a:rPr>
              <a:t>b</a:t>
            </a:r>
            <a:r>
              <a:rPr lang="en-US" sz="4000" dirty="0" smtClean="0">
                <a:latin typeface="+mj-lt"/>
              </a:rPr>
              <a:t>.</a:t>
            </a:r>
          </a:p>
          <a:p>
            <a:pPr marL="514350" indent="-514350">
              <a:buFontTx/>
              <a:buAutoNum type="alphaLcPeriod"/>
            </a:pPr>
            <a:r>
              <a:rPr lang="en-US" sz="4000" dirty="0" smtClean="0">
                <a:latin typeface="+mj-lt"/>
              </a:rPr>
              <a:t>  Neither a. nor </a:t>
            </a:r>
            <a:r>
              <a:rPr lang="en-US" sz="4000" dirty="0" err="1" smtClean="0">
                <a:latin typeface="+mj-lt"/>
              </a:rPr>
              <a:t>b</a:t>
            </a:r>
            <a:r>
              <a:rPr lang="en-US" sz="4000" dirty="0" smtClean="0">
                <a:latin typeface="+mj-lt"/>
              </a:rPr>
              <a:t>. </a:t>
            </a:r>
            <a:endParaRPr lang="en-US" dirty="0" smtClean="0">
              <a:latin typeface="+mj-lt"/>
            </a:endParaRPr>
          </a:p>
        </p:txBody>
      </p:sp>
      <p:pic>
        <p:nvPicPr>
          <p:cNvPr id="10244" name="Picture 2"/>
          <p:cNvPicPr>
            <a:picLocks noChangeAspect="1" noChangeArrowheads="1"/>
          </p:cNvPicPr>
          <p:nvPr/>
        </p:nvPicPr>
        <p:blipFill>
          <a:blip r:embed="rId3"/>
          <a:srcRect/>
          <a:stretch>
            <a:fillRect/>
          </a:stretch>
        </p:blipFill>
        <p:spPr bwMode="auto">
          <a:xfrm>
            <a:off x="7315200" y="381000"/>
            <a:ext cx="1731963" cy="1676400"/>
          </a:xfrm>
          <a:prstGeom prst="rect">
            <a:avLst/>
          </a:prstGeom>
          <a:noFill/>
          <a:ln w="9525">
            <a:noFill/>
            <a:miter lim="800000"/>
            <a:headEnd/>
            <a:tailEnd/>
          </a:ln>
        </p:spPr>
      </p:pic>
      <p:sp>
        <p:nvSpPr>
          <p:cNvPr id="8" name="Rectangle 7"/>
          <p:cNvSpPr/>
          <p:nvPr/>
        </p:nvSpPr>
        <p:spPr>
          <a:xfrm>
            <a:off x="421352" y="3124200"/>
            <a:ext cx="6436648"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stretch>
            <a:fillRect/>
          </a:stretch>
        </p:blipFill>
        <p:spPr>
          <a:xfrm>
            <a:off x="148962" y="6138610"/>
            <a:ext cx="8998476" cy="71939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381000"/>
            <a:ext cx="6858000" cy="1600200"/>
          </a:xfrm>
        </p:spPr>
        <p:txBody>
          <a:bodyPr>
            <a:normAutofit fontScale="90000"/>
          </a:bodyPr>
          <a:lstStyle/>
          <a:p>
            <a:pPr algn="l"/>
            <a:r>
              <a:rPr lang="en-US" dirty="0" smtClean="0"/>
              <a:t>What happens if you continue to add energy using the heater?</a:t>
            </a:r>
          </a:p>
        </p:txBody>
      </p:sp>
      <p:sp>
        <p:nvSpPr>
          <p:cNvPr id="10243" name="Content Placeholder 2"/>
          <p:cNvSpPr>
            <a:spLocks noGrp="1"/>
          </p:cNvSpPr>
          <p:nvPr>
            <p:ph idx="1"/>
          </p:nvPr>
        </p:nvSpPr>
        <p:spPr>
          <a:xfrm>
            <a:off x="685800" y="2332038"/>
            <a:ext cx="7924800" cy="3535362"/>
          </a:xfrm>
        </p:spPr>
        <p:txBody>
          <a:bodyPr/>
          <a:lstStyle/>
          <a:p>
            <a:pPr marL="742950" indent="-742950">
              <a:buFont typeface="+mj-lt"/>
              <a:buAutoNum type="alphaLcPeriod"/>
            </a:pPr>
            <a:r>
              <a:rPr lang="en-US" sz="4000" dirty="0" smtClean="0">
                <a:latin typeface="+mj-lt"/>
              </a:rPr>
              <a:t>No change other than all atoms speed up</a:t>
            </a:r>
          </a:p>
          <a:p>
            <a:pPr marL="742950" indent="-742950">
              <a:buFont typeface="+mj-lt"/>
              <a:buAutoNum type="alphaLcPeriod"/>
            </a:pPr>
            <a:r>
              <a:rPr lang="en-US" sz="4000" dirty="0" smtClean="0">
                <a:latin typeface="+mj-lt"/>
              </a:rPr>
              <a:t>More atoms would condense</a:t>
            </a:r>
          </a:p>
          <a:p>
            <a:pPr marL="742950" indent="-742950">
              <a:buFont typeface="+mj-lt"/>
              <a:buAutoNum type="alphaLcPeriod"/>
            </a:pPr>
            <a:r>
              <a:rPr lang="en-US" sz="4000" dirty="0" smtClean="0">
                <a:solidFill>
                  <a:srgbClr val="000000"/>
                </a:solidFill>
                <a:latin typeface="+mj-lt"/>
              </a:rPr>
              <a:t>More atoms would evaporate</a:t>
            </a:r>
          </a:p>
          <a:p>
            <a:pPr marL="514350" indent="-514350">
              <a:buFontTx/>
              <a:buAutoNum type="alphaLcPeriod"/>
            </a:pPr>
            <a:endParaRPr lang="en-US" dirty="0" smtClean="0"/>
          </a:p>
        </p:txBody>
      </p:sp>
      <p:pic>
        <p:nvPicPr>
          <p:cNvPr id="10244" name="Picture 2"/>
          <p:cNvPicPr>
            <a:picLocks noChangeAspect="1" noChangeArrowheads="1"/>
          </p:cNvPicPr>
          <p:nvPr/>
        </p:nvPicPr>
        <p:blipFill>
          <a:blip r:embed="rId3"/>
          <a:srcRect/>
          <a:stretch>
            <a:fillRect/>
          </a:stretch>
        </p:blipFill>
        <p:spPr bwMode="auto">
          <a:xfrm>
            <a:off x="7315200" y="381000"/>
            <a:ext cx="1731963" cy="1676400"/>
          </a:xfrm>
          <a:prstGeom prst="rect">
            <a:avLst/>
          </a:prstGeom>
          <a:noFill/>
          <a:ln w="9525">
            <a:noFill/>
            <a:miter lim="800000"/>
            <a:headEnd/>
            <a:tailEnd/>
          </a:ln>
        </p:spPr>
      </p:pic>
      <p:sp>
        <p:nvSpPr>
          <p:cNvPr id="8" name="Rectangle 7"/>
          <p:cNvSpPr/>
          <p:nvPr/>
        </p:nvSpPr>
        <p:spPr>
          <a:xfrm>
            <a:off x="421352" y="4572000"/>
            <a:ext cx="7808248"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stretch>
            <a:fillRect/>
          </a:stretch>
        </p:blipFill>
        <p:spPr>
          <a:xfrm>
            <a:off x="148962" y="6138610"/>
            <a:ext cx="8998476" cy="71939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
      <a:majorFont>
        <a:latin typeface="Calibri"/>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1474</TotalTime>
  <Words>461</Words>
  <Application>Microsoft Macintosh PowerPoint</Application>
  <PresentationFormat>On-screen Show (4:3)</PresentationFormat>
  <Paragraphs>41</Paragraphs>
  <Slides>5</Slides>
  <Notes>4</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Clicker Questions for  States of Matter: Basics</vt:lpstr>
      <vt:lpstr>Which picture best describes oxygen gas?</vt:lpstr>
      <vt:lpstr>Which is most likely liquid water?</vt:lpstr>
      <vt:lpstr>What happens if you add energy using the heater?</vt:lpstr>
      <vt:lpstr>What happens if you continue to add energy using the heater?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CHEM 1021: Introduction to Chemistry</dc:title>
  <dc:creator>Nabilah</dc:creator>
  <cp:lastModifiedBy>Yuen-ying Carpenter</cp:lastModifiedBy>
  <cp:revision>139</cp:revision>
  <cp:lastPrinted>2014-01-15T16:47:59Z</cp:lastPrinted>
  <dcterms:created xsi:type="dcterms:W3CDTF">2013-08-28T03:51:25Z</dcterms:created>
  <dcterms:modified xsi:type="dcterms:W3CDTF">2014-11-05T08:35:50Z</dcterms:modified>
</cp:coreProperties>
</file>