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083" autoAdjust="0"/>
  </p:normalViewPr>
  <p:slideViewPr>
    <p:cSldViewPr snapToGrid="0">
      <p:cViewPr varScale="1">
        <p:scale>
          <a:sx n="58" d="100"/>
          <a:sy n="58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2430-D4CA-4784-8F33-E35221CBEA7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840F8-5B5E-41B8-A7E1-01F2B5267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2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Traffic during transmission of data affects the timestamp which in turn affects the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To accommodate new sensors or sensors that replaced existing ones is tricky.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Maintenance of the system might prove to be tedious.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dirty="0"/>
              <a:t>Failure at a sensor node leads to loss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840F8-5B5E-41B8-A7E1-01F2B5267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432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5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238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0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4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579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FEB2B2B-60C4-4A63-90EC-40F77601003D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0568AB-D708-4898-8ED5-B6BC715C3C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303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7A57-CA68-4518-85B2-ADC4638CC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252" y="2481181"/>
            <a:ext cx="8351091" cy="286667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Water Monitoring System</a:t>
            </a:r>
            <a:br>
              <a:rPr lang="en-US" dirty="0"/>
            </a:br>
            <a:r>
              <a:rPr lang="en-US" sz="3600" dirty="0"/>
              <a:t>Smart City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5937F-02BE-4923-B670-4C0D54112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1563" y="685929"/>
            <a:ext cx="3122342" cy="588689"/>
          </a:xfrm>
        </p:spPr>
        <p:txBody>
          <a:bodyPr>
            <a:normAutofit/>
          </a:bodyPr>
          <a:lstStyle/>
          <a:p>
            <a:r>
              <a:rPr lang="en-US" sz="2400" dirty="0" err="1"/>
              <a:t>Ethnus</a:t>
            </a:r>
            <a:r>
              <a:rPr lang="en-US" sz="2400" dirty="0"/>
              <a:t> Internship</a:t>
            </a:r>
          </a:p>
        </p:txBody>
      </p:sp>
    </p:spTree>
    <p:extLst>
      <p:ext uri="{BB962C8B-B14F-4D97-AF65-F5344CB8AC3E}">
        <p14:creationId xmlns:p14="http://schemas.microsoft.com/office/powerpoint/2010/main" val="12870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7297-2BF0-4A93-A0C3-DABD16CD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99D5-56C3-41FE-85DB-4749F565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90000"/>
              <a:buFont typeface="Courier New" panose="02070309020205020404" pitchFamily="49" charset="0"/>
              <a:buChar char="o"/>
            </a:pPr>
            <a:r>
              <a:rPr lang="en-US" sz="2400" dirty="0"/>
              <a:t>Difficulty in managing water resources.</a:t>
            </a:r>
          </a:p>
          <a:p>
            <a:pPr>
              <a:buSzPct val="90000"/>
              <a:buFont typeface="Courier New" panose="02070309020205020404" pitchFamily="49" charset="0"/>
              <a:buChar char="o"/>
            </a:pPr>
            <a:r>
              <a:rPr lang="en-US" sz="2400" dirty="0"/>
              <a:t>Soon-to-face water shortage crisis.</a:t>
            </a:r>
          </a:p>
          <a:p>
            <a:pPr>
              <a:buSzPct val="90000"/>
              <a:buFont typeface="Courier New" panose="02070309020205020404" pitchFamily="49" charset="0"/>
              <a:buChar char="o"/>
            </a:pPr>
            <a:r>
              <a:rPr lang="en-US" sz="2400" dirty="0"/>
              <a:t>Irregular distribution of water.</a:t>
            </a:r>
          </a:p>
          <a:p>
            <a:pPr>
              <a:buSzPct val="90000"/>
              <a:buFont typeface="Courier New" panose="02070309020205020404" pitchFamily="49" charset="0"/>
              <a:buChar char="o"/>
            </a:pPr>
            <a:r>
              <a:rPr lang="en-US" sz="2400" dirty="0"/>
              <a:t>Difficulty in overhauling present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4D7FE-49B1-48CF-A1E8-026286F0A634}"/>
              </a:ext>
            </a:extLst>
          </p:cNvPr>
          <p:cNvSpPr txBox="1"/>
          <p:nvPr/>
        </p:nvSpPr>
        <p:spPr>
          <a:xfrm>
            <a:off x="4752109" y="5150703"/>
            <a:ext cx="6473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WHAT’S THE SOLUTION?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6302E-5589-4396-AD77-B3CFD625E6E1}"/>
              </a:ext>
            </a:extLst>
          </p:cNvPr>
          <p:cNvSpPr/>
          <p:nvPr/>
        </p:nvSpPr>
        <p:spPr>
          <a:xfrm>
            <a:off x="11225548" y="5150703"/>
            <a:ext cx="45719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0730-10B6-471F-BC18-0EAAFEA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F038-BEB0-4BEC-B405-242E7DE6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32218" cy="3581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Real time monitoring of water levels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Regular recording of depth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Stored in cloud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Alert sent for below caution levels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User-friendly 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7AF4A-53FE-46DA-AABB-3A698E184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8" y="1731818"/>
            <a:ext cx="5499547" cy="41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14F7-BAA6-4B3F-87A7-F30728C5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F348-5E30-48C5-BA63-A9B00AE3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02626"/>
            <a:ext cx="9601200" cy="3581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Helps to prevent shortage crisis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Chance detection of water theft.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Easier and affordable to implement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i="1" dirty="0"/>
              <a:t>‘Pay for what you use’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BD5E3-67F7-4894-8A58-AD7D366D5B58}"/>
              </a:ext>
            </a:extLst>
          </p:cNvPr>
          <p:cNvSpPr txBox="1"/>
          <p:nvPr/>
        </p:nvSpPr>
        <p:spPr>
          <a:xfrm>
            <a:off x="5723464" y="5150703"/>
            <a:ext cx="5502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WHAT’S THE CATCH?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89DC0-08B3-4370-A0B8-5E9308332990}"/>
              </a:ext>
            </a:extLst>
          </p:cNvPr>
          <p:cNvSpPr/>
          <p:nvPr/>
        </p:nvSpPr>
        <p:spPr>
          <a:xfrm>
            <a:off x="11225548" y="5150703"/>
            <a:ext cx="45719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019-682B-4540-93D2-D907ECA2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F7E5-3C0E-4727-8916-D6E2CD40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Data traffic affects timestamp and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Difficulty in accommodation of new sensors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Tedious maintenance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Loss of data due to failure of sensor node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FC7D7-4A55-4C8B-9507-3C1181C186A5}"/>
              </a:ext>
            </a:extLst>
          </p:cNvPr>
          <p:cNvSpPr txBox="1"/>
          <p:nvPr/>
        </p:nvSpPr>
        <p:spPr>
          <a:xfrm>
            <a:off x="5405687" y="5150703"/>
            <a:ext cx="5865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WHAT’S THE DESIGN?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F2027-7D73-443F-BA32-9B4969593500}"/>
              </a:ext>
            </a:extLst>
          </p:cNvPr>
          <p:cNvSpPr/>
          <p:nvPr/>
        </p:nvSpPr>
        <p:spPr>
          <a:xfrm>
            <a:off x="11225548" y="5150703"/>
            <a:ext cx="45719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D49789-1F6A-4940-9D58-100389B587E6}"/>
              </a:ext>
            </a:extLst>
          </p:cNvPr>
          <p:cNvSpPr/>
          <p:nvPr/>
        </p:nvSpPr>
        <p:spPr>
          <a:xfrm>
            <a:off x="1546167" y="698269"/>
            <a:ext cx="2327564" cy="93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IOT Recordings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47DA6D-14B4-4179-8008-869775298CD6}"/>
              </a:ext>
            </a:extLst>
          </p:cNvPr>
          <p:cNvSpPr/>
          <p:nvPr/>
        </p:nvSpPr>
        <p:spPr>
          <a:xfrm>
            <a:off x="1546167" y="4339244"/>
            <a:ext cx="2327564" cy="93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Webpage Interaction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71CA46-FAEE-493C-B1D4-4CDD7ABEA0E6}"/>
              </a:ext>
            </a:extLst>
          </p:cNvPr>
          <p:cNvSpPr/>
          <p:nvPr/>
        </p:nvSpPr>
        <p:spPr>
          <a:xfrm>
            <a:off x="3873731" y="2527069"/>
            <a:ext cx="1862051" cy="901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GATEWAY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3BE9D5-49A1-4882-9BED-B6C49EE13FDB}"/>
              </a:ext>
            </a:extLst>
          </p:cNvPr>
          <p:cNvSpPr/>
          <p:nvPr/>
        </p:nvSpPr>
        <p:spPr>
          <a:xfrm>
            <a:off x="7015941" y="698269"/>
            <a:ext cx="1845425" cy="93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LAMBDA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E6A046-194E-429F-A7BA-1D4EE960C156}"/>
              </a:ext>
            </a:extLst>
          </p:cNvPr>
          <p:cNvSpPr/>
          <p:nvPr/>
        </p:nvSpPr>
        <p:spPr>
          <a:xfrm>
            <a:off x="7015942" y="4339244"/>
            <a:ext cx="1845425" cy="931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LAMBDA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5F5CE1-AD29-4CD0-809B-C666E4D92FE6}"/>
              </a:ext>
            </a:extLst>
          </p:cNvPr>
          <p:cNvSpPr/>
          <p:nvPr/>
        </p:nvSpPr>
        <p:spPr>
          <a:xfrm>
            <a:off x="9393382" y="1778924"/>
            <a:ext cx="2194560" cy="2360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TABLES</a:t>
            </a:r>
          </a:p>
          <a:p>
            <a:pPr algn="ctr"/>
            <a:r>
              <a:rPr lang="en-US" sz="2400" dirty="0"/>
              <a:t>(RDS </a:t>
            </a:r>
          </a:p>
          <a:p>
            <a:pPr algn="ctr"/>
            <a:r>
              <a:rPr lang="en-US" sz="2400" dirty="0"/>
              <a:t>or DYNAMODB)</a:t>
            </a: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500E03BE-6895-4005-8596-1E987F575190}"/>
              </a:ext>
            </a:extLst>
          </p:cNvPr>
          <p:cNvSpPr/>
          <p:nvPr/>
        </p:nvSpPr>
        <p:spPr>
          <a:xfrm>
            <a:off x="3990108" y="1080654"/>
            <a:ext cx="1828799" cy="698269"/>
          </a:xfrm>
          <a:prstGeom prst="curvedDownArrow">
            <a:avLst/>
          </a:prstGeom>
          <a:scene3d>
            <a:camera prst="orthographicFront">
              <a:rot lat="608609" lon="19433392" rev="182662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7F87AF-172E-4FDA-B6A2-C7DB3AB7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50" y="3370172"/>
            <a:ext cx="1989514" cy="1900098"/>
          </a:xfrm>
          <a:prstGeom prst="rect">
            <a:avLst/>
          </a:prstGeom>
          <a:scene3d>
            <a:camera prst="orthographicFront">
              <a:rot lat="1560697" lon="2058098" rev="12369075"/>
            </a:camera>
            <a:lightRig rig="threePt" dir="t"/>
          </a:scene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5390D5-D7D4-4503-8D54-8850ACF9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66" y="4023360"/>
            <a:ext cx="2475191" cy="1847248"/>
          </a:xfrm>
          <a:prstGeom prst="rect">
            <a:avLst/>
          </a:prstGeom>
          <a:scene3d>
            <a:camera prst="orthographicFront">
              <a:rot lat="1058496" lon="2119522" rev="3636482"/>
            </a:camera>
            <a:lightRig rig="threePt" dir="t"/>
          </a:scene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962DAC-9802-4814-A9B8-4E42CCB8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185" y="-58572"/>
            <a:ext cx="2932430" cy="2444708"/>
          </a:xfrm>
          <a:prstGeom prst="rect">
            <a:avLst/>
          </a:prstGeom>
          <a:scene3d>
            <a:camera prst="orthographicFront">
              <a:rot lat="433261" lon="490481" rev="8768617"/>
            </a:camera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8F30F5-98E8-4777-ACBD-E542A6087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62" y="4023360"/>
            <a:ext cx="1627773" cy="1554615"/>
          </a:xfrm>
          <a:prstGeom prst="rect">
            <a:avLst/>
          </a:prstGeom>
          <a:scene3d>
            <a:camera prst="orthographicFront">
              <a:rot lat="20115929" lon="20393219" rev="17506049"/>
            </a:camera>
            <a:lightRig rig="threePt" dir="t"/>
          </a:scene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5C79F4-A2BC-41B9-81B6-1C73078B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54" y="472386"/>
            <a:ext cx="2475191" cy="1847248"/>
          </a:xfrm>
          <a:prstGeom prst="rect">
            <a:avLst/>
          </a:prstGeom>
          <a:scene3d>
            <a:camera prst="orthographicFront">
              <a:rot lat="21386661" lon="939332" rev="1478457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0694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EF9A5-D86F-440D-AB30-83C57B79AA5C}"/>
              </a:ext>
            </a:extLst>
          </p:cNvPr>
          <p:cNvSpPr txBox="1"/>
          <p:nvPr/>
        </p:nvSpPr>
        <p:spPr>
          <a:xfrm>
            <a:off x="1358994" y="831272"/>
            <a:ext cx="24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PREVIOUS STAGE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8DA63-CF1A-413C-966C-F31C95D50EA4}"/>
              </a:ext>
            </a:extLst>
          </p:cNvPr>
          <p:cNvSpPr txBox="1"/>
          <p:nvPr/>
        </p:nvSpPr>
        <p:spPr>
          <a:xfrm>
            <a:off x="4039985" y="831272"/>
            <a:ext cx="7460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IDENTIFICATION REQUIREMENT &amp; PRELIMINARY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BCE07-EDF4-40EB-B942-69301FE0D631}"/>
              </a:ext>
            </a:extLst>
          </p:cNvPr>
          <p:cNvSpPr txBox="1"/>
          <p:nvPr/>
        </p:nvSpPr>
        <p:spPr>
          <a:xfrm>
            <a:off x="1358994" y="1432561"/>
            <a:ext cx="24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STAGE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6F950-592E-4CD4-91B9-35CCB211EC5C}"/>
              </a:ext>
            </a:extLst>
          </p:cNvPr>
          <p:cNvSpPr txBox="1"/>
          <p:nvPr/>
        </p:nvSpPr>
        <p:spPr>
          <a:xfrm>
            <a:off x="4039985" y="1432561"/>
            <a:ext cx="491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DESIGN, CODING &amp;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D1238-DD1F-40AD-810C-E4BF6BDE86B8}"/>
              </a:ext>
            </a:extLst>
          </p:cNvPr>
          <p:cNvSpPr txBox="1"/>
          <p:nvPr/>
        </p:nvSpPr>
        <p:spPr>
          <a:xfrm>
            <a:off x="3762185" y="901646"/>
            <a:ext cx="25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FBFED-8F35-40DC-B628-39AADA5D4CF0}"/>
              </a:ext>
            </a:extLst>
          </p:cNvPr>
          <p:cNvSpPr txBox="1"/>
          <p:nvPr/>
        </p:nvSpPr>
        <p:spPr>
          <a:xfrm>
            <a:off x="3769719" y="14787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80E4D5-83E7-457A-BBA6-0022CF9E7550}"/>
              </a:ext>
            </a:extLst>
          </p:cNvPr>
          <p:cNvCxnSpPr/>
          <p:nvPr/>
        </p:nvCxnSpPr>
        <p:spPr>
          <a:xfrm>
            <a:off x="1512916" y="2344189"/>
            <a:ext cx="10075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CDEEAD-420A-4CCB-A241-87CACD8077B7}"/>
              </a:ext>
            </a:extLst>
          </p:cNvPr>
          <p:cNvSpPr txBox="1"/>
          <p:nvPr/>
        </p:nvSpPr>
        <p:spPr>
          <a:xfrm>
            <a:off x="1358994" y="2598104"/>
            <a:ext cx="480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 STAGE TASKS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14383-15AF-4C76-ACF5-179D3828EDAF}"/>
              </a:ext>
            </a:extLst>
          </p:cNvPr>
          <p:cNvSpPr txBox="1"/>
          <p:nvPr/>
        </p:nvSpPr>
        <p:spPr>
          <a:xfrm>
            <a:off x="1512916" y="3417401"/>
            <a:ext cx="10075026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FRONT END : Home page  and the monitor page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IoT : Circuit Connections and the Code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BACKEND : Concepts of Lambda and configuring the AWS Services</a:t>
            </a:r>
          </a:p>
        </p:txBody>
      </p:sp>
    </p:spTree>
    <p:extLst>
      <p:ext uri="{BB962C8B-B14F-4D97-AF65-F5344CB8AC3E}">
        <p14:creationId xmlns:p14="http://schemas.microsoft.com/office/powerpoint/2010/main" val="359224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CE5FD-6C24-4C59-BCA5-852312C70B41}"/>
              </a:ext>
            </a:extLst>
          </p:cNvPr>
          <p:cNvSpPr txBox="1"/>
          <p:nvPr/>
        </p:nvSpPr>
        <p:spPr>
          <a:xfrm>
            <a:off x="1375619" y="670929"/>
            <a:ext cx="7910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CURRENT STAGE STAGNATION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68765-7D52-49E2-B0DE-ED840520BB14}"/>
              </a:ext>
            </a:extLst>
          </p:cNvPr>
          <p:cNvSpPr txBox="1"/>
          <p:nvPr/>
        </p:nvSpPr>
        <p:spPr>
          <a:xfrm>
            <a:off x="1375619" y="2158020"/>
            <a:ext cx="10075026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FRONT END : The method to implement dynamic graphs in monitor page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IoT : Circuit Connections are fragile and the Code for 4 nodes – 1 receiver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BACKEND : Design of configuring AWS Services and the Lambda function 				definition</a:t>
            </a:r>
          </a:p>
        </p:txBody>
      </p:sp>
    </p:spTree>
    <p:extLst>
      <p:ext uri="{BB962C8B-B14F-4D97-AF65-F5344CB8AC3E}">
        <p14:creationId xmlns:p14="http://schemas.microsoft.com/office/powerpoint/2010/main" val="1500085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215</TotalTime>
  <Words>262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Franklin Gothic Book</vt:lpstr>
      <vt:lpstr>Crop</vt:lpstr>
      <vt:lpstr>Water Monitoring System Smart City Management</vt:lpstr>
      <vt:lpstr>PROBLEM STATEMENT</vt:lpstr>
      <vt:lpstr>PROPOSED SOLUTION</vt:lpstr>
      <vt:lpstr>BENEFITS</vt:lpstr>
      <vt:lpstr>CHALLENGES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Monitoring System – Smart City Management</dc:title>
  <dc:creator>Janu&amp;Vaibh</dc:creator>
  <cp:lastModifiedBy>Janu&amp;Vaibh</cp:lastModifiedBy>
  <cp:revision>14</cp:revision>
  <dcterms:created xsi:type="dcterms:W3CDTF">2019-07-17T15:23:12Z</dcterms:created>
  <dcterms:modified xsi:type="dcterms:W3CDTF">2019-07-17T18:58:19Z</dcterms:modified>
</cp:coreProperties>
</file>