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258" r:id="rId3"/>
    <p:sldId id="301" r:id="rId4"/>
    <p:sldId id="260" r:id="rId5"/>
    <p:sldId id="297" r:id="rId6"/>
    <p:sldId id="298" r:id="rId7"/>
    <p:sldId id="299" r:id="rId8"/>
    <p:sldId id="300" r:id="rId9"/>
    <p:sldId id="302" r:id="rId10"/>
    <p:sldId id="303" r:id="rId11"/>
    <p:sldId id="317" r:id="rId12"/>
    <p:sldId id="304" r:id="rId13"/>
    <p:sldId id="305" r:id="rId14"/>
    <p:sldId id="314" r:id="rId15"/>
    <p:sldId id="315" r:id="rId16"/>
    <p:sldId id="307" r:id="rId17"/>
    <p:sldId id="308" r:id="rId18"/>
    <p:sldId id="309" r:id="rId19"/>
    <p:sldId id="310" r:id="rId20"/>
    <p:sldId id="306" r:id="rId21"/>
    <p:sldId id="311" r:id="rId22"/>
    <p:sldId id="312" r:id="rId23"/>
    <p:sldId id="313" r:id="rId24"/>
    <p:sldId id="316" r:id="rId25"/>
    <p:sldId id="274" r:id="rId26"/>
    <p:sldId id="275" r:id="rId27"/>
    <p:sldId id="265" r:id="rId28"/>
  </p:sldIdLst>
  <p:sldSz cx="9144000" cy="5143500" type="screen16x9"/>
  <p:notesSz cx="6858000" cy="9144000"/>
  <p:embeddedFontLst>
    <p:embeddedFont>
      <p:font typeface="Lao UI" panose="020B0502040204020203" pitchFamily="34" charset="0"/>
      <p:regular r:id="rId30"/>
      <p:bold r:id="rId31"/>
    </p:embeddedFont>
    <p:embeddedFont>
      <p:font typeface="Lato" panose="020F0502020204030203" pitchFamily="34" charset="0"/>
      <p:regular r:id="rId32"/>
      <p:bold r:id="rId33"/>
      <p:italic r:id="rId34"/>
      <p:boldItalic r:id="rId35"/>
    </p:embeddedFont>
    <p:embeddedFont>
      <p:font typeface="Nunito Light" pitchFamily="2" charset="0"/>
      <p:regular r:id="rId36"/>
      <p:italic r:id="rId37"/>
    </p:embeddedFont>
    <p:embeddedFont>
      <p:font typeface="Outfit ExtraBold" panose="020B0604020202020204" charset="0"/>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C7A8F-6617-4897-B099-AAD97C2E9A21}" v="2" dt="2024-03-18T07:15:47.536"/>
  </p1510:revLst>
</p1510:revInfo>
</file>

<file path=ppt/tableStyles.xml><?xml version="1.0" encoding="utf-8"?>
<a:tblStyleLst xmlns:a="http://schemas.openxmlformats.org/drawingml/2006/main" def="{0F8B39F7-DADA-4F86-B57D-C6E9CB73F162}">
  <a:tblStyle styleId="{0F8B39F7-DADA-4F86-B57D-C6E9CB73F1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624EEA-24D1-42E7-AF7F-8C3A543AD22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f2e6270ebd_0_4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f2e6270ebd_0_4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1f2e6270ebd_0_4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1f2e6270ebd_0_4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1f2e6270ebd_0_4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7" name="Google Shape;3367;g1f2e6270ebd_0_4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0"/>
        <p:cNvGrpSpPr/>
        <p:nvPr/>
      </p:nvGrpSpPr>
      <p:grpSpPr>
        <a:xfrm>
          <a:off x="0" y="0"/>
          <a:ext cx="0" cy="0"/>
          <a:chOff x="0" y="0"/>
          <a:chExt cx="0" cy="0"/>
        </a:xfrm>
      </p:grpSpPr>
      <p:sp>
        <p:nvSpPr>
          <p:cNvPr id="2871" name="Google Shape;2871;g1f2e6270ebd_0_4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2" name="Google Shape;2872;g1f2e6270ebd_0_4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213" name="Google Shape;2213;p21"/>
          <p:cNvSpPr txBox="1">
            <a:spLocks noGrp="1"/>
          </p:cNvSpPr>
          <p:nvPr>
            <p:ph type="title"/>
          </p:nvPr>
        </p:nvSpPr>
        <p:spPr>
          <a:xfrm>
            <a:off x="3561175" y="53950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4" name="Google Shape;2214;p21"/>
          <p:cNvSpPr txBox="1">
            <a:spLocks noGrp="1"/>
          </p:cNvSpPr>
          <p:nvPr>
            <p:ph type="subTitle" idx="1"/>
          </p:nvPr>
        </p:nvSpPr>
        <p:spPr>
          <a:xfrm>
            <a:off x="3561175" y="176525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5" name="Google Shape;2215;p21"/>
          <p:cNvSpPr txBox="1"/>
          <p:nvPr/>
        </p:nvSpPr>
        <p:spPr>
          <a:xfrm>
            <a:off x="3561175" y="3840550"/>
            <a:ext cx="4869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lang="en" sz="1200" b="1" u="sng">
                <a:solidFill>
                  <a:schemeClr val="dk2"/>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and includes icons by </a:t>
            </a:r>
            <a:r>
              <a:rPr lang="en" sz="1200" b="1" u="sng">
                <a:solidFill>
                  <a:schemeClr val="dk2"/>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and infographics &amp; images by </a:t>
            </a:r>
            <a:r>
              <a:rPr lang="en" sz="1200" b="1" u="sng">
                <a:solidFill>
                  <a:schemeClr val="dk2"/>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u="sng">
                <a:solidFill>
                  <a:schemeClr val="dk2"/>
                </a:solidFill>
                <a:latin typeface="Lato"/>
                <a:ea typeface="Lato"/>
                <a:cs typeface="Lato"/>
                <a:sym typeface="Lato"/>
              </a:rPr>
              <a:t> </a:t>
            </a:r>
            <a:endParaRPr sz="1200" b="1"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71" name="Google Shape;371;p3"/>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title" idx="2" hasCustomPrompt="1"/>
          </p:nvPr>
        </p:nvSpPr>
        <p:spPr>
          <a:xfrm>
            <a:off x="3574350" y="539500"/>
            <a:ext cx="1652100" cy="1660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a:spLocks noGrp="1"/>
          </p:cNvSpPr>
          <p:nvPr>
            <p:ph type="subTitle" idx="1"/>
          </p:nvPr>
        </p:nvSpPr>
        <p:spPr>
          <a:xfrm>
            <a:off x="713225" y="3630750"/>
            <a:ext cx="77175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4"/>
        <p:cNvGrpSpPr/>
        <p:nvPr/>
      </p:nvGrpSpPr>
      <p:grpSpPr>
        <a:xfrm>
          <a:off x="0" y="0"/>
          <a:ext cx="0" cy="0"/>
          <a:chOff x="0" y="0"/>
          <a:chExt cx="0" cy="0"/>
        </a:xfrm>
      </p:grpSpPr>
      <p:grpSp>
        <p:nvGrpSpPr>
          <p:cNvPr id="375" name="Google Shape;375;p4"/>
          <p:cNvGrpSpPr/>
          <p:nvPr/>
        </p:nvGrpSpPr>
        <p:grpSpPr>
          <a:xfrm>
            <a:off x="0" y="0"/>
            <a:ext cx="9143995" cy="5143491"/>
            <a:chOff x="0" y="0"/>
            <a:chExt cx="9143995" cy="5143491"/>
          </a:xfrm>
        </p:grpSpPr>
        <p:sp>
          <p:nvSpPr>
            <p:cNvPr id="376" name="Google Shape;376;p4"/>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7" name="Google Shape;377;p4"/>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8" name="Google Shape;378;p4"/>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9" name="Google Shape;379;p4"/>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0" name="Google Shape;380;p4"/>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1" name="Google Shape;381;p4"/>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2" name="Google Shape;382;p4"/>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3" name="Google Shape;383;p4"/>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4" name="Google Shape;384;p4"/>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5" name="Google Shape;385;p4"/>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6" name="Google Shape;386;p4"/>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7" name="Google Shape;387;p4"/>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8" name="Google Shape;388;p4"/>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9" name="Google Shape;389;p4"/>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0" name="Google Shape;390;p4"/>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1" name="Google Shape;391;p4"/>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2" name="Google Shape;392;p4"/>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3" name="Google Shape;393;p4"/>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4" name="Google Shape;394;p4"/>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5" name="Google Shape;395;p4"/>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6" name="Google Shape;396;p4"/>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7" name="Google Shape;397;p4"/>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8" name="Google Shape;398;p4"/>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9" name="Google Shape;399;p4"/>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0" name="Google Shape;400;p4"/>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1" name="Google Shape;401;p4"/>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2" name="Google Shape;402;p4"/>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3" name="Google Shape;403;p4"/>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4" name="Google Shape;404;p4"/>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5" name="Google Shape;405;p4"/>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6" name="Google Shape;406;p4"/>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7" name="Google Shape;407;p4"/>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8" name="Google Shape;408;p4"/>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9" name="Google Shape;409;p4"/>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0" name="Google Shape;410;p4"/>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1" name="Google Shape;411;p4"/>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2" name="Google Shape;412;p4"/>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3" name="Google Shape;413;p4"/>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4" name="Google Shape;414;p4"/>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5" name="Google Shape;415;p4"/>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6" name="Google Shape;416;p4"/>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7" name="Google Shape;417;p4"/>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8" name="Google Shape;418;p4"/>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9" name="Google Shape;419;p4"/>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0" name="Google Shape;420;p4"/>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1" name="Google Shape;421;p4"/>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2" name="Google Shape;422;p4"/>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3" name="Google Shape;423;p4"/>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4" name="Google Shape;424;p4"/>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5" name="Google Shape;425;p4"/>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6" name="Google Shape;426;p4"/>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7" name="Google Shape;427;p4"/>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8" name="Google Shape;428;p4"/>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9" name="Google Shape;429;p4"/>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0" name="Google Shape;430;p4"/>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1" name="Google Shape;431;p4"/>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2" name="Google Shape;432;p4"/>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3" name="Google Shape;433;p4"/>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4" name="Google Shape;434;p4"/>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5" name="Google Shape;435;p4"/>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6" name="Google Shape;436;p4"/>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7" name="Google Shape;437;p4"/>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8" name="Google Shape;438;p4"/>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9" name="Google Shape;439;p4"/>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0" name="Google Shape;440;p4"/>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1" name="Google Shape;441;p4"/>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2" name="Google Shape;442;p4"/>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3" name="Google Shape;443;p4"/>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4" name="Google Shape;444;p4"/>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5" name="Google Shape;445;p4"/>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6" name="Google Shape;446;p4"/>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7" name="Google Shape;447;p4"/>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8" name="Google Shape;448;p4"/>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9" name="Google Shape;449;p4"/>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0" name="Google Shape;450;p4"/>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1" name="Google Shape;451;p4"/>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2" name="Google Shape;452;p4"/>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3" name="Google Shape;453;p4"/>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4" name="Google Shape;454;p4"/>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5" name="Google Shape;455;p4"/>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6" name="Google Shape;456;p4"/>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7" name="Google Shape;457;p4"/>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8" name="Google Shape;458;p4"/>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9" name="Google Shape;459;p4"/>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0" name="Google Shape;460;p4"/>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1" name="Google Shape;461;p4"/>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2" name="Google Shape;462;p4"/>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3" name="Google Shape;463;p4"/>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4" name="Google Shape;464;p4"/>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5" name="Google Shape;465;p4"/>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6" name="Google Shape;466;p4"/>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7" name="Google Shape;467;p4"/>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468" name="Google Shape;468;p4"/>
          <p:cNvGrpSpPr/>
          <p:nvPr/>
        </p:nvGrpSpPr>
        <p:grpSpPr>
          <a:xfrm>
            <a:off x="229136" y="121993"/>
            <a:ext cx="398326" cy="493698"/>
            <a:chOff x="5433840" y="2050560"/>
            <a:chExt cx="388800" cy="1409760"/>
          </a:xfrm>
        </p:grpSpPr>
        <p:sp>
          <p:nvSpPr>
            <p:cNvPr id="469" name="Google Shape;469;p4"/>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4"/>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4"/>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2" name="Google Shape;472;p4"/>
          <p:cNvGrpSpPr/>
          <p:nvPr/>
        </p:nvGrpSpPr>
        <p:grpSpPr>
          <a:xfrm>
            <a:off x="8549592" y="4632154"/>
            <a:ext cx="398326" cy="422215"/>
            <a:chOff x="5882040" y="1693080"/>
            <a:chExt cx="388800" cy="1205640"/>
          </a:xfrm>
        </p:grpSpPr>
        <p:sp>
          <p:nvSpPr>
            <p:cNvPr id="473" name="Google Shape;473;p4"/>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4"/>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4"/>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76" name="Google Shape;47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
          <p:cNvSpPr txBox="1">
            <a:spLocks noGrp="1"/>
          </p:cNvSpPr>
          <p:nvPr>
            <p:ph type="body" idx="1"/>
          </p:nvPr>
        </p:nvSpPr>
        <p:spPr>
          <a:xfrm>
            <a:off x="720000" y="1215751"/>
            <a:ext cx="7704000" cy="334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9"/>
        <p:cNvGrpSpPr/>
        <p:nvPr/>
      </p:nvGrpSpPr>
      <p:grpSpPr>
        <a:xfrm>
          <a:off x="0" y="0"/>
          <a:ext cx="0" cy="0"/>
          <a:chOff x="0" y="0"/>
          <a:chExt cx="0" cy="0"/>
        </a:xfrm>
      </p:grpSpPr>
      <p:grpSp>
        <p:nvGrpSpPr>
          <p:cNvPr id="980" name="Google Shape;980;p11"/>
          <p:cNvGrpSpPr/>
          <p:nvPr/>
        </p:nvGrpSpPr>
        <p:grpSpPr>
          <a:xfrm>
            <a:off x="0" y="0"/>
            <a:ext cx="9143995" cy="5143491"/>
            <a:chOff x="0" y="0"/>
            <a:chExt cx="9143995" cy="5143491"/>
          </a:xfrm>
        </p:grpSpPr>
        <p:sp>
          <p:nvSpPr>
            <p:cNvPr id="981" name="Google Shape;981;p11"/>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2" name="Google Shape;982;p11"/>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3" name="Google Shape;983;p11"/>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4" name="Google Shape;984;p11"/>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5" name="Google Shape;985;p11"/>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6" name="Google Shape;986;p11"/>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7" name="Google Shape;987;p11"/>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8" name="Google Shape;988;p11"/>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9" name="Google Shape;989;p11"/>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0" name="Google Shape;990;p11"/>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1" name="Google Shape;991;p11"/>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2" name="Google Shape;992;p11"/>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3" name="Google Shape;993;p11"/>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4" name="Google Shape;994;p11"/>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5" name="Google Shape;995;p11"/>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6" name="Google Shape;996;p11"/>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7" name="Google Shape;997;p11"/>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8" name="Google Shape;998;p11"/>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9" name="Google Shape;999;p11"/>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0" name="Google Shape;1000;p11"/>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1" name="Google Shape;1001;p11"/>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2" name="Google Shape;1002;p11"/>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3" name="Google Shape;1003;p11"/>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4" name="Google Shape;1004;p11"/>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5" name="Google Shape;1005;p11"/>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6" name="Google Shape;1006;p11"/>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7" name="Google Shape;1007;p11"/>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8" name="Google Shape;1008;p11"/>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9" name="Google Shape;1009;p11"/>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0" name="Google Shape;1010;p11"/>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1" name="Google Shape;1011;p11"/>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2" name="Google Shape;1012;p11"/>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3" name="Google Shape;1013;p11"/>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4" name="Google Shape;1014;p11"/>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5" name="Google Shape;1015;p11"/>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6" name="Google Shape;1016;p11"/>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7" name="Google Shape;1017;p11"/>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8" name="Google Shape;1018;p11"/>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9" name="Google Shape;1019;p11"/>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0" name="Google Shape;1020;p11"/>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1" name="Google Shape;1021;p11"/>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2" name="Google Shape;1022;p11"/>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3" name="Google Shape;1023;p11"/>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4" name="Google Shape;1024;p11"/>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5" name="Google Shape;1025;p11"/>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6" name="Google Shape;1026;p11"/>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7" name="Google Shape;1027;p11"/>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8" name="Google Shape;1028;p11"/>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29" name="Google Shape;1029;p11"/>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0" name="Google Shape;1030;p11"/>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1" name="Google Shape;1031;p11"/>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2" name="Google Shape;1032;p11"/>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3" name="Google Shape;1033;p11"/>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4" name="Google Shape;1034;p11"/>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5" name="Google Shape;1035;p11"/>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6" name="Google Shape;1036;p11"/>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7" name="Google Shape;1037;p11"/>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8" name="Google Shape;1038;p11"/>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39" name="Google Shape;1039;p11"/>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0" name="Google Shape;1040;p11"/>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1" name="Google Shape;1041;p11"/>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2" name="Google Shape;1042;p11"/>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3" name="Google Shape;1043;p11"/>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4" name="Google Shape;1044;p11"/>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5" name="Google Shape;1045;p11"/>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6" name="Google Shape;1046;p11"/>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7" name="Google Shape;1047;p11"/>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8" name="Google Shape;1048;p11"/>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49" name="Google Shape;1049;p11"/>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0" name="Google Shape;1050;p11"/>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1" name="Google Shape;1051;p11"/>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2" name="Google Shape;1052;p11"/>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3" name="Google Shape;1053;p11"/>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4" name="Google Shape;1054;p11"/>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5" name="Google Shape;1055;p11"/>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6" name="Google Shape;1056;p11"/>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7" name="Google Shape;1057;p11"/>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8" name="Google Shape;1058;p11"/>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59" name="Google Shape;1059;p11"/>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0" name="Google Shape;1060;p11"/>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1" name="Google Shape;1061;p11"/>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2" name="Google Shape;1062;p11"/>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3" name="Google Shape;1063;p11"/>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4" name="Google Shape;1064;p11"/>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5" name="Google Shape;1065;p11"/>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6" name="Google Shape;1066;p11"/>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7" name="Google Shape;1067;p11"/>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8" name="Google Shape;1068;p11"/>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69" name="Google Shape;1069;p11"/>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70" name="Google Shape;1070;p11"/>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71" name="Google Shape;1071;p11"/>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72" name="Google Shape;1072;p11"/>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073" name="Google Shape;1073;p11"/>
          <p:cNvSpPr txBox="1">
            <a:spLocks noGrp="1"/>
          </p:cNvSpPr>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Font typeface="Outfit ExtraBold"/>
              <a:buNone/>
              <a:defRPr sz="60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74" name="Google Shape;1074;p11"/>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560" name="Google Shape;15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1" name="Google Shape;1561;p16"/>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16"/>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6"/>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6"/>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6"/>
          <p:cNvSpPr txBox="1">
            <a:spLocks noGrp="1"/>
          </p:cNvSpPr>
          <p:nvPr>
            <p:ph type="title" idx="5" hasCustomPrompt="1"/>
          </p:nvPr>
        </p:nvSpPr>
        <p:spPr>
          <a:xfrm>
            <a:off x="737886"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6" name="Google Shape;1566;p16"/>
          <p:cNvSpPr txBox="1">
            <a:spLocks noGrp="1"/>
          </p:cNvSpPr>
          <p:nvPr>
            <p:ph type="title" idx="6" hasCustomPrompt="1"/>
          </p:nvPr>
        </p:nvSpPr>
        <p:spPr>
          <a:xfrm>
            <a:off x="4590537"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7" name="Google Shape;1567;p16"/>
          <p:cNvSpPr txBox="1">
            <a:spLocks noGrp="1"/>
          </p:cNvSpPr>
          <p:nvPr>
            <p:ph type="title" idx="7" hasCustomPrompt="1"/>
          </p:nvPr>
        </p:nvSpPr>
        <p:spPr>
          <a:xfrm>
            <a:off x="73788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8" name="Google Shape;1568;p16"/>
          <p:cNvSpPr txBox="1">
            <a:spLocks noGrp="1"/>
          </p:cNvSpPr>
          <p:nvPr>
            <p:ph type="title" idx="8" hasCustomPrompt="1"/>
          </p:nvPr>
        </p:nvSpPr>
        <p:spPr>
          <a:xfrm>
            <a:off x="459053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9" name="Google Shape;1569;p16"/>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0" name="Google Shape;1570;p16"/>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1" name="Google Shape;1571;p16"/>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2" name="Google Shape;1572;p16"/>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965" name="Google Shape;19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6" name="Google Shape;1966;p19"/>
          <p:cNvSpPr txBox="1">
            <a:spLocks noGrp="1"/>
          </p:cNvSpPr>
          <p:nvPr>
            <p:ph type="subTitle" idx="1"/>
          </p:nvPr>
        </p:nvSpPr>
        <p:spPr>
          <a:xfrm>
            <a:off x="7200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7" name="Google Shape;1967;p19"/>
          <p:cNvSpPr txBox="1">
            <a:spLocks noGrp="1"/>
          </p:cNvSpPr>
          <p:nvPr>
            <p:ph type="subTitle" idx="2"/>
          </p:nvPr>
        </p:nvSpPr>
        <p:spPr>
          <a:xfrm>
            <a:off x="3382483"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8" name="Google Shape;1968;p19"/>
          <p:cNvSpPr txBox="1">
            <a:spLocks noGrp="1"/>
          </p:cNvSpPr>
          <p:nvPr>
            <p:ph type="subTitle" idx="3"/>
          </p:nvPr>
        </p:nvSpPr>
        <p:spPr>
          <a:xfrm>
            <a:off x="60449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9" name="Google Shape;1969;p19"/>
          <p:cNvSpPr txBox="1">
            <a:spLocks noGrp="1"/>
          </p:cNvSpPr>
          <p:nvPr>
            <p:ph type="subTitle" idx="4"/>
          </p:nvPr>
        </p:nvSpPr>
        <p:spPr>
          <a:xfrm>
            <a:off x="720049"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0" name="Google Shape;1970;p19"/>
          <p:cNvSpPr txBox="1">
            <a:spLocks noGrp="1"/>
          </p:cNvSpPr>
          <p:nvPr>
            <p:ph type="subTitle" idx="5"/>
          </p:nvPr>
        </p:nvSpPr>
        <p:spPr>
          <a:xfrm>
            <a:off x="3382488"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1" name="Google Shape;1971;p19"/>
          <p:cNvSpPr txBox="1">
            <a:spLocks noGrp="1"/>
          </p:cNvSpPr>
          <p:nvPr>
            <p:ph type="subTitle" idx="6"/>
          </p:nvPr>
        </p:nvSpPr>
        <p:spPr>
          <a:xfrm>
            <a:off x="6044951"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7" r:id="rId6"/>
    <p:sldLayoutId id="2147483658" r:id="rId7"/>
    <p:sldLayoutId id="2147483662" r:id="rId8"/>
    <p:sldLayoutId id="2147483665" r:id="rId9"/>
    <p:sldLayoutId id="2147483667"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hyperlink" Target="New%20folder/New%20Customers%20-%20Age%20Distribution.html" TargetMode="External"/><Relationship Id="rId4" Type="http://schemas.openxmlformats.org/officeDocument/2006/relationships/hyperlink" Target="New%20folder/Old%20Customer-Age%20Distribution.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New%20folder/Female%20vs%20Male%20past%203%20years%20Bike%20purchases.html"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New%20folder/New%20Customers%20-%20Job%20Industry%20Customer%20Distribution.html" TargetMode="External"/><Relationship Id="rId1" Type="http://schemas.openxmlformats.org/officeDocument/2006/relationships/slideLayout" Target="../slideLayouts/slideLayout4.xml"/><Relationship Id="rId5" Type="http://schemas.openxmlformats.org/officeDocument/2006/relationships/hyperlink" Target="New%20folder/Old%20Customers%20-%20Job%20Industry%20Customer%20Distribution.html"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New%20folder/Old%20Customers%20-%20Wealth%20Segmentation%20by%20Age%20Group.html" TargetMode="External"/><Relationship Id="rId1" Type="http://schemas.openxmlformats.org/officeDocument/2006/relationships/slideLayout" Target="../slideLayouts/slideLayout4.xml"/><Relationship Id="rId5" Type="http://schemas.openxmlformats.org/officeDocument/2006/relationships/hyperlink" Target="New%20folder/New%20Customers%20-%20Wealth%20Segmentation%20by%20Age%20Group.html"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New%20folder/Number%20of%20Customers%20who%20own%20a%20car.html"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New%20folder/Recency%20vs%20Monetary.html"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New%20folder/Frequency%20vs%20Monetary.html"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New%20folder/Number%20of%20Customers%20by%20Customer%20Segment.html" TargetMode="External"/><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bhishekGit-hash/Data-Analytics-Customer-Segmentation/blob/master/Raw_data.xls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actioniq.com/blog/what-is-rfm-analysi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3746778" y="3396959"/>
            <a:ext cx="1650444" cy="9730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b="1" dirty="0"/>
              <a:t>Data Analysed by:</a:t>
            </a:r>
          </a:p>
          <a:p>
            <a:pPr marL="0" lvl="0" indent="0" algn="ctr" rtl="0">
              <a:spcBef>
                <a:spcPts val="0"/>
              </a:spcBef>
              <a:spcAft>
                <a:spcPts val="0"/>
              </a:spcAft>
              <a:buNone/>
            </a:pPr>
            <a:r>
              <a:rPr lang="en" sz="1100" dirty="0"/>
              <a:t>I030 Nikhil Joshi</a:t>
            </a:r>
          </a:p>
          <a:p>
            <a:pPr marL="0" lvl="0" indent="0" algn="ctr" rtl="0">
              <a:spcBef>
                <a:spcPts val="0"/>
              </a:spcBef>
              <a:spcAft>
                <a:spcPts val="0"/>
              </a:spcAft>
              <a:buNone/>
            </a:pPr>
            <a:r>
              <a:rPr lang="en" sz="1100" dirty="0"/>
              <a:t>I033 Pragati Bist</a:t>
            </a:r>
          </a:p>
          <a:p>
            <a:pPr marL="0" lvl="0" indent="0" algn="ctr" rtl="0">
              <a:spcBef>
                <a:spcPts val="0"/>
              </a:spcBef>
              <a:spcAft>
                <a:spcPts val="0"/>
              </a:spcAft>
              <a:buNone/>
            </a:pPr>
            <a:r>
              <a:rPr lang="en" sz="1100" dirty="0"/>
              <a:t>I034 Prakhar Sharma</a:t>
            </a:r>
            <a:endParaRPr sz="1100" dirty="0"/>
          </a:p>
        </p:txBody>
      </p:sp>
      <p:sp>
        <p:nvSpPr>
          <p:cNvPr id="2590" name="Google Shape;2590;p27"/>
          <p:cNvSpPr txBox="1">
            <a:spLocks noGrp="1"/>
          </p:cNvSpPr>
          <p:nvPr>
            <p:ph type="ctrTitle"/>
          </p:nvPr>
        </p:nvSpPr>
        <p:spPr>
          <a:xfrm>
            <a:off x="713225" y="1416511"/>
            <a:ext cx="77175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t>Customer Segmentation</a:t>
            </a:r>
            <a:endParaRPr sz="4500" dirty="0"/>
          </a:p>
        </p:txBody>
      </p:sp>
      <p:sp>
        <p:nvSpPr>
          <p:cNvPr id="3" name="TextBox 2">
            <a:extLst>
              <a:ext uri="{FF2B5EF4-FFF2-40B4-BE49-F238E27FC236}">
                <a16:creationId xmlns:a16="http://schemas.microsoft.com/office/drawing/2014/main" id="{EEB5DC0F-D320-6EB2-FB4A-A73324F0329E}"/>
              </a:ext>
            </a:extLst>
          </p:cNvPr>
          <p:cNvSpPr txBox="1"/>
          <p:nvPr/>
        </p:nvSpPr>
        <p:spPr>
          <a:xfrm>
            <a:off x="2284038" y="2872722"/>
            <a:ext cx="4575874" cy="307777"/>
          </a:xfrm>
          <a:prstGeom prst="rect">
            <a:avLst/>
          </a:prstGeom>
          <a:noFill/>
        </p:spPr>
        <p:txBody>
          <a:bodyPr wrap="square">
            <a:spAutoFit/>
          </a:bodyPr>
          <a:lstStyle/>
          <a:p>
            <a:pPr marL="0" lvl="0" indent="0" algn="ctr" rtl="0">
              <a:spcBef>
                <a:spcPts val="0"/>
              </a:spcBef>
              <a:spcAft>
                <a:spcPts val="0"/>
              </a:spcAft>
              <a:buNone/>
            </a:pPr>
            <a:r>
              <a:rPr lang="en-US" dirty="0">
                <a:latin typeface="Outfit ExtraBold" panose="020B0604020202020204" charset="0"/>
              </a:rPr>
              <a:t>Using RFM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414B-3EA9-DD96-B6C8-5A2DB6B6B3FA}"/>
              </a:ext>
            </a:extLst>
          </p:cNvPr>
          <p:cNvSpPr>
            <a:spLocks noGrp="1"/>
          </p:cNvSpPr>
          <p:nvPr>
            <p:ph type="title"/>
          </p:nvPr>
        </p:nvSpPr>
        <p:spPr/>
        <p:txBody>
          <a:bodyPr/>
          <a:lstStyle/>
          <a:p>
            <a:r>
              <a:rPr lang="en-IN" dirty="0"/>
              <a:t>Data Analytics: Customer Segmentation</a:t>
            </a:r>
          </a:p>
        </p:txBody>
      </p:sp>
      <p:sp>
        <p:nvSpPr>
          <p:cNvPr id="3" name="Text Placeholder 2">
            <a:extLst>
              <a:ext uri="{FF2B5EF4-FFF2-40B4-BE49-F238E27FC236}">
                <a16:creationId xmlns:a16="http://schemas.microsoft.com/office/drawing/2014/main" id="{F92F1DB0-D96D-86F0-3F0D-E3439B78437F}"/>
              </a:ext>
            </a:extLst>
          </p:cNvPr>
          <p:cNvSpPr>
            <a:spLocks noGrp="1"/>
          </p:cNvSpPr>
          <p:nvPr>
            <p:ph type="body" idx="1"/>
          </p:nvPr>
        </p:nvSpPr>
        <p:spPr>
          <a:xfrm>
            <a:off x="720000" y="1396053"/>
            <a:ext cx="7633586" cy="3640896"/>
          </a:xfrm>
        </p:spPr>
        <p:txBody>
          <a:bodyPr/>
          <a:lstStyle/>
          <a:p>
            <a:r>
              <a:rPr lang="en-US" sz="1600" dirty="0"/>
              <a:t>In this analysis the customer segment was divided into 11 groups.</a:t>
            </a:r>
          </a:p>
          <a:p>
            <a:pPr marL="139700" indent="0">
              <a:buNone/>
            </a:pPr>
            <a:endParaRPr lang="en-US" sz="1600" dirty="0"/>
          </a:p>
          <a:p>
            <a:r>
              <a:rPr lang="en-US" sz="1600" dirty="0"/>
              <a:t>The analysis will help in determining which customers segments should be targeted to enhance sales revenue for the company. </a:t>
            </a:r>
          </a:p>
          <a:p>
            <a:endParaRPr lang="en-US" sz="1600" dirty="0"/>
          </a:p>
          <a:p>
            <a:r>
              <a:rPr lang="en-US" sz="1600" dirty="0"/>
              <a:t>The dataset is present in an excel file which has 4 sheets:</a:t>
            </a:r>
          </a:p>
          <a:p>
            <a:endParaRPr lang="en-US" sz="1600" dirty="0"/>
          </a:p>
          <a:p>
            <a:r>
              <a:rPr lang="en-US" sz="1600" dirty="0"/>
              <a:t>CustomerDemographics.xlsx</a:t>
            </a:r>
          </a:p>
          <a:p>
            <a:endParaRPr lang="en-US" sz="1600" dirty="0"/>
          </a:p>
          <a:p>
            <a:r>
              <a:rPr lang="en-US" sz="1600" dirty="0"/>
              <a:t>NewCustomerList.xlsx</a:t>
            </a:r>
          </a:p>
          <a:p>
            <a:endParaRPr lang="en-US" sz="1600" dirty="0"/>
          </a:p>
          <a:p>
            <a:r>
              <a:rPr lang="en-US" sz="1600" dirty="0"/>
              <a:t>Transaction_data.xlsx</a:t>
            </a:r>
          </a:p>
          <a:p>
            <a:endParaRPr lang="en-US" sz="1600" dirty="0"/>
          </a:p>
          <a:p>
            <a:r>
              <a:rPr lang="en-US" sz="1600" dirty="0"/>
              <a:t>CustomerAddress.xlsx</a:t>
            </a:r>
          </a:p>
          <a:p>
            <a:pPr marL="139700" indent="0">
              <a:buNone/>
            </a:pPr>
            <a:endParaRPr lang="en-US" sz="1600" dirty="0"/>
          </a:p>
          <a:p>
            <a:pPr marL="139700" indent="0">
              <a:buNone/>
            </a:pPr>
            <a:endParaRPr lang="en-US" sz="1600" dirty="0"/>
          </a:p>
        </p:txBody>
      </p:sp>
    </p:spTree>
    <p:extLst>
      <p:ext uri="{BB962C8B-B14F-4D97-AF65-F5344CB8AC3E}">
        <p14:creationId xmlns:p14="http://schemas.microsoft.com/office/powerpoint/2010/main" val="385546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130C-7697-171C-1754-D03011DA0DF1}"/>
              </a:ext>
            </a:extLst>
          </p:cNvPr>
          <p:cNvSpPr>
            <a:spLocks noGrp="1"/>
          </p:cNvSpPr>
          <p:nvPr>
            <p:ph type="title"/>
          </p:nvPr>
        </p:nvSpPr>
        <p:spPr/>
        <p:txBody>
          <a:bodyPr/>
          <a:lstStyle/>
          <a:p>
            <a:r>
              <a:rPr lang="en-US" b="1" i="1" dirty="0"/>
              <a:t>Libraries Used</a:t>
            </a:r>
          </a:p>
        </p:txBody>
      </p:sp>
      <p:sp>
        <p:nvSpPr>
          <p:cNvPr id="3" name="Text Placeholder 2">
            <a:extLst>
              <a:ext uri="{FF2B5EF4-FFF2-40B4-BE49-F238E27FC236}">
                <a16:creationId xmlns:a16="http://schemas.microsoft.com/office/drawing/2014/main" id="{A0DEB738-BBFA-5210-0F49-149DB6B95737}"/>
              </a:ext>
            </a:extLst>
          </p:cNvPr>
          <p:cNvSpPr>
            <a:spLocks noGrp="1"/>
          </p:cNvSpPr>
          <p:nvPr>
            <p:ph type="body" idx="1"/>
          </p:nvPr>
        </p:nvSpPr>
        <p:spPr>
          <a:xfrm>
            <a:off x="720000" y="1215751"/>
            <a:ext cx="7704000" cy="2759564"/>
          </a:xfrm>
        </p:spPr>
        <p:txBody>
          <a:bodyPr/>
          <a:lstStyle/>
          <a:p>
            <a:r>
              <a:rPr lang="en-US" sz="2000" dirty="0">
                <a:latin typeface="Outfit ExtraBold" panose="020B0604020202020204" charset="0"/>
              </a:rPr>
              <a:t>library(dplyr)    # For data manipulation</a:t>
            </a:r>
          </a:p>
          <a:p>
            <a:endParaRPr lang="en-US" sz="2000" dirty="0">
              <a:latin typeface="Outfit ExtraBold" panose="020B0604020202020204" charset="0"/>
            </a:endParaRPr>
          </a:p>
          <a:p>
            <a:r>
              <a:rPr lang="en-US" sz="2000" dirty="0">
                <a:latin typeface="Outfit ExtraBold" panose="020B0604020202020204" charset="0"/>
              </a:rPr>
              <a:t>library(ggplot2)  # For data visualization</a:t>
            </a:r>
          </a:p>
          <a:p>
            <a:endParaRPr lang="en-US" sz="2000" dirty="0">
              <a:latin typeface="Outfit ExtraBold" panose="020B0604020202020204" charset="0"/>
            </a:endParaRPr>
          </a:p>
          <a:p>
            <a:r>
              <a:rPr lang="en-US" sz="2000" dirty="0">
                <a:latin typeface="Outfit ExtraBold" panose="020B0604020202020204" charset="0"/>
              </a:rPr>
              <a:t>library(lubridate) # For working with dates and times</a:t>
            </a:r>
          </a:p>
          <a:p>
            <a:endParaRPr lang="en-US" sz="2000" dirty="0">
              <a:latin typeface="Outfit ExtraBold" panose="020B0604020202020204" charset="0"/>
            </a:endParaRPr>
          </a:p>
          <a:p>
            <a:r>
              <a:rPr lang="en-US" sz="2000" dirty="0">
                <a:latin typeface="Outfit ExtraBold" panose="020B0604020202020204" charset="0"/>
              </a:rPr>
              <a:t>library(plotly)</a:t>
            </a:r>
          </a:p>
        </p:txBody>
      </p:sp>
    </p:spTree>
    <p:extLst>
      <p:ext uri="{BB962C8B-B14F-4D97-AF65-F5344CB8AC3E}">
        <p14:creationId xmlns:p14="http://schemas.microsoft.com/office/powerpoint/2010/main" val="420553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4F83-FD77-AF7D-675B-E64FBB455DEF}"/>
              </a:ext>
            </a:extLst>
          </p:cNvPr>
          <p:cNvSpPr>
            <a:spLocks noGrp="1"/>
          </p:cNvSpPr>
          <p:nvPr>
            <p:ph type="title"/>
          </p:nvPr>
        </p:nvSpPr>
        <p:spPr/>
        <p:txBody>
          <a:bodyPr/>
          <a:lstStyle/>
          <a:p>
            <a:r>
              <a:rPr lang="en-IN" u="sng" dirty="0"/>
              <a:t>Analysis in R</a:t>
            </a:r>
          </a:p>
        </p:txBody>
      </p:sp>
      <p:sp>
        <p:nvSpPr>
          <p:cNvPr id="3" name="Title 2">
            <a:extLst>
              <a:ext uri="{FF2B5EF4-FFF2-40B4-BE49-F238E27FC236}">
                <a16:creationId xmlns:a16="http://schemas.microsoft.com/office/drawing/2014/main" id="{F7B10A91-D7F7-1064-BB55-16A20FB8CFDD}"/>
              </a:ext>
            </a:extLst>
          </p:cNvPr>
          <p:cNvSpPr>
            <a:spLocks noGrp="1"/>
          </p:cNvSpPr>
          <p:nvPr>
            <p:ph type="title" idx="2"/>
          </p:nvPr>
        </p:nvSpPr>
        <p:spPr/>
        <p:txBody>
          <a:bodyPr/>
          <a:lstStyle/>
          <a:p>
            <a:r>
              <a:rPr lang="en-IN" dirty="0"/>
              <a:t>03</a:t>
            </a:r>
          </a:p>
        </p:txBody>
      </p:sp>
    </p:spTree>
    <p:extLst>
      <p:ext uri="{BB962C8B-B14F-4D97-AF65-F5344CB8AC3E}">
        <p14:creationId xmlns:p14="http://schemas.microsoft.com/office/powerpoint/2010/main" val="37688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619B-6A57-EB70-D58D-ACFD48F729AB}"/>
              </a:ext>
            </a:extLst>
          </p:cNvPr>
          <p:cNvSpPr>
            <a:spLocks noGrp="1"/>
          </p:cNvSpPr>
          <p:nvPr>
            <p:ph type="title"/>
          </p:nvPr>
        </p:nvSpPr>
        <p:spPr/>
        <p:txBody>
          <a:bodyPr/>
          <a:lstStyle/>
          <a:p>
            <a:r>
              <a:rPr lang="en-US" dirty="0"/>
              <a:t>Data Quality Assessment and Data Cleaning</a:t>
            </a:r>
            <a:endParaRPr lang="en-IN" dirty="0"/>
          </a:p>
        </p:txBody>
      </p:sp>
      <p:sp>
        <p:nvSpPr>
          <p:cNvPr id="3" name="Text Placeholder 2">
            <a:extLst>
              <a:ext uri="{FF2B5EF4-FFF2-40B4-BE49-F238E27FC236}">
                <a16:creationId xmlns:a16="http://schemas.microsoft.com/office/drawing/2014/main" id="{AEEE3FC0-7A8B-6D4C-67E8-7F48264DABF3}"/>
              </a:ext>
            </a:extLst>
          </p:cNvPr>
          <p:cNvSpPr>
            <a:spLocks noGrp="1"/>
          </p:cNvSpPr>
          <p:nvPr>
            <p:ph type="body" idx="1"/>
          </p:nvPr>
        </p:nvSpPr>
        <p:spPr>
          <a:xfrm>
            <a:off x="720000" y="1930527"/>
            <a:ext cx="7704000" cy="1662677"/>
          </a:xfrm>
        </p:spPr>
        <p:txBody>
          <a:bodyPr/>
          <a:lstStyle/>
          <a:p>
            <a:r>
              <a:rPr lang="en-US" sz="1600" dirty="0"/>
              <a:t>The first step towards generating useful insights from the data was the data preparation, quality assessment and data cleaning step.</a:t>
            </a:r>
          </a:p>
          <a:p>
            <a:pPr marL="139700" indent="0">
              <a:buNone/>
            </a:pPr>
            <a:endParaRPr lang="en-US" sz="1600" dirty="0"/>
          </a:p>
          <a:p>
            <a:r>
              <a:rPr lang="en-US" sz="1600" dirty="0"/>
              <a:t>After the cleaning process exploratory data analysis on the dataset and identification customer purchasing behaviors to generate insights can be performed.</a:t>
            </a:r>
            <a:endParaRPr lang="en-IN" sz="1600" dirty="0"/>
          </a:p>
        </p:txBody>
      </p:sp>
    </p:spTree>
    <p:extLst>
      <p:ext uri="{BB962C8B-B14F-4D97-AF65-F5344CB8AC3E}">
        <p14:creationId xmlns:p14="http://schemas.microsoft.com/office/powerpoint/2010/main" val="140116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DDF7-2DCA-84F3-34F9-EE2B586ABE85}"/>
              </a:ext>
            </a:extLst>
          </p:cNvPr>
          <p:cNvSpPr>
            <a:spLocks noGrp="1"/>
          </p:cNvSpPr>
          <p:nvPr>
            <p:ph type="title"/>
          </p:nvPr>
        </p:nvSpPr>
        <p:spPr/>
        <p:txBody>
          <a:bodyPr/>
          <a:lstStyle/>
          <a:p>
            <a:r>
              <a:rPr lang="en-IN" dirty="0"/>
              <a:t>Functions</a:t>
            </a:r>
          </a:p>
        </p:txBody>
      </p:sp>
      <p:pic>
        <p:nvPicPr>
          <p:cNvPr id="5" name="Picture 4">
            <a:extLst>
              <a:ext uri="{FF2B5EF4-FFF2-40B4-BE49-F238E27FC236}">
                <a16:creationId xmlns:a16="http://schemas.microsoft.com/office/drawing/2014/main" id="{CE4F0E17-BAFD-79DC-7C3F-761446DEE599}"/>
              </a:ext>
            </a:extLst>
          </p:cNvPr>
          <p:cNvPicPr>
            <a:picLocks noChangeAspect="1"/>
          </p:cNvPicPr>
          <p:nvPr/>
        </p:nvPicPr>
        <p:blipFill>
          <a:blip r:embed="rId2"/>
          <a:stretch>
            <a:fillRect/>
          </a:stretch>
        </p:blipFill>
        <p:spPr>
          <a:xfrm>
            <a:off x="1336283" y="1017725"/>
            <a:ext cx="6471433" cy="4034240"/>
          </a:xfrm>
          <a:prstGeom prst="rect">
            <a:avLst/>
          </a:prstGeom>
        </p:spPr>
      </p:pic>
    </p:spTree>
    <p:extLst>
      <p:ext uri="{BB962C8B-B14F-4D97-AF65-F5344CB8AC3E}">
        <p14:creationId xmlns:p14="http://schemas.microsoft.com/office/powerpoint/2010/main" val="250963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122C-A76D-1989-1D84-18C482295D14}"/>
              </a:ext>
            </a:extLst>
          </p:cNvPr>
          <p:cNvSpPr>
            <a:spLocks noGrp="1"/>
          </p:cNvSpPr>
          <p:nvPr>
            <p:ph type="title"/>
          </p:nvPr>
        </p:nvSpPr>
        <p:spPr/>
        <p:txBody>
          <a:bodyPr/>
          <a:lstStyle/>
          <a:p>
            <a:r>
              <a:rPr lang="en-IN" dirty="0"/>
              <a:t>Functions (Contd.)</a:t>
            </a:r>
          </a:p>
        </p:txBody>
      </p:sp>
      <p:pic>
        <p:nvPicPr>
          <p:cNvPr id="5" name="Picture 4">
            <a:extLst>
              <a:ext uri="{FF2B5EF4-FFF2-40B4-BE49-F238E27FC236}">
                <a16:creationId xmlns:a16="http://schemas.microsoft.com/office/drawing/2014/main" id="{9ED0278E-8D36-D8F8-C04D-0F403B55B46D}"/>
              </a:ext>
            </a:extLst>
          </p:cNvPr>
          <p:cNvPicPr>
            <a:picLocks noChangeAspect="1"/>
          </p:cNvPicPr>
          <p:nvPr/>
        </p:nvPicPr>
        <p:blipFill>
          <a:blip r:embed="rId2"/>
          <a:stretch>
            <a:fillRect/>
          </a:stretch>
        </p:blipFill>
        <p:spPr>
          <a:xfrm>
            <a:off x="1485900" y="1157366"/>
            <a:ext cx="5845562" cy="3928984"/>
          </a:xfrm>
          <a:prstGeom prst="rect">
            <a:avLst/>
          </a:prstGeom>
        </p:spPr>
      </p:pic>
    </p:spTree>
    <p:extLst>
      <p:ext uri="{BB962C8B-B14F-4D97-AF65-F5344CB8AC3E}">
        <p14:creationId xmlns:p14="http://schemas.microsoft.com/office/powerpoint/2010/main" val="370155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8E55-CDF8-B753-87EC-D22687FAB061}"/>
              </a:ext>
            </a:extLst>
          </p:cNvPr>
          <p:cNvSpPr>
            <a:spLocks noGrp="1"/>
          </p:cNvSpPr>
          <p:nvPr>
            <p:ph type="title"/>
          </p:nvPr>
        </p:nvSpPr>
        <p:spPr>
          <a:xfrm>
            <a:off x="720000" y="445024"/>
            <a:ext cx="7704000" cy="1358017"/>
          </a:xfrm>
        </p:spPr>
        <p:txBody>
          <a:bodyPr/>
          <a:lstStyle/>
          <a:p>
            <a:r>
              <a:rPr lang="en-US" dirty="0"/>
              <a:t>Exploratory Data Analysis on Customer Segments: New vs Old Customer Age Distribution</a:t>
            </a:r>
            <a:endParaRPr lang="en-IN" dirty="0"/>
          </a:p>
        </p:txBody>
      </p:sp>
      <p:sp>
        <p:nvSpPr>
          <p:cNvPr id="3" name="Subtitle 2">
            <a:extLst>
              <a:ext uri="{FF2B5EF4-FFF2-40B4-BE49-F238E27FC236}">
                <a16:creationId xmlns:a16="http://schemas.microsoft.com/office/drawing/2014/main" id="{11E06A88-77AE-82F0-2728-076F2312E0BE}"/>
              </a:ext>
            </a:extLst>
          </p:cNvPr>
          <p:cNvSpPr>
            <a:spLocks noGrp="1"/>
          </p:cNvSpPr>
          <p:nvPr>
            <p:ph type="subTitle" idx="1"/>
          </p:nvPr>
        </p:nvSpPr>
        <p:spPr>
          <a:xfrm>
            <a:off x="5194800" y="2571750"/>
            <a:ext cx="3229200" cy="1061100"/>
          </a:xfrm>
        </p:spPr>
        <p:txBody>
          <a:bodyPr/>
          <a:lstStyle/>
          <a:p>
            <a:endParaRPr lang="en-IN"/>
          </a:p>
        </p:txBody>
      </p:sp>
      <p:sp>
        <p:nvSpPr>
          <p:cNvPr id="4" name="Subtitle 3">
            <a:extLst>
              <a:ext uri="{FF2B5EF4-FFF2-40B4-BE49-F238E27FC236}">
                <a16:creationId xmlns:a16="http://schemas.microsoft.com/office/drawing/2014/main" id="{CD5D8588-7526-5EAB-2D02-F0CFE8CFF296}"/>
              </a:ext>
            </a:extLst>
          </p:cNvPr>
          <p:cNvSpPr>
            <a:spLocks noGrp="1"/>
          </p:cNvSpPr>
          <p:nvPr>
            <p:ph type="subTitle" idx="2"/>
          </p:nvPr>
        </p:nvSpPr>
        <p:spPr>
          <a:xfrm>
            <a:off x="720000" y="2571750"/>
            <a:ext cx="3229200" cy="1061100"/>
          </a:xfrm>
        </p:spPr>
        <p:txBody>
          <a:bodyPr/>
          <a:lstStyle/>
          <a:p>
            <a:endParaRPr lang="en-IN" dirty="0"/>
          </a:p>
        </p:txBody>
      </p:sp>
      <p:sp>
        <p:nvSpPr>
          <p:cNvPr id="5" name="Subtitle 4">
            <a:extLst>
              <a:ext uri="{FF2B5EF4-FFF2-40B4-BE49-F238E27FC236}">
                <a16:creationId xmlns:a16="http://schemas.microsoft.com/office/drawing/2014/main" id="{7323912B-2DDC-D13D-8115-D3C620AF435B}"/>
              </a:ext>
            </a:extLst>
          </p:cNvPr>
          <p:cNvSpPr>
            <a:spLocks noGrp="1"/>
          </p:cNvSpPr>
          <p:nvPr>
            <p:ph type="subTitle" idx="3"/>
          </p:nvPr>
        </p:nvSpPr>
        <p:spPr>
          <a:xfrm>
            <a:off x="5194800" y="1918620"/>
            <a:ext cx="3229200" cy="572700"/>
          </a:xfrm>
        </p:spPr>
        <p:txBody>
          <a:bodyPr/>
          <a:lstStyle/>
          <a:p>
            <a:r>
              <a:rPr lang="en-IN" dirty="0"/>
              <a:t>New Customer by Age Dist.</a:t>
            </a:r>
          </a:p>
        </p:txBody>
      </p:sp>
      <p:sp>
        <p:nvSpPr>
          <p:cNvPr id="6" name="Subtitle 5">
            <a:extLst>
              <a:ext uri="{FF2B5EF4-FFF2-40B4-BE49-F238E27FC236}">
                <a16:creationId xmlns:a16="http://schemas.microsoft.com/office/drawing/2014/main" id="{FEFFE925-2038-514B-C34B-9947BF24D36E}"/>
              </a:ext>
            </a:extLst>
          </p:cNvPr>
          <p:cNvSpPr>
            <a:spLocks noGrp="1"/>
          </p:cNvSpPr>
          <p:nvPr>
            <p:ph type="subTitle" idx="4"/>
          </p:nvPr>
        </p:nvSpPr>
        <p:spPr>
          <a:xfrm>
            <a:off x="720000" y="1918620"/>
            <a:ext cx="3229200" cy="572700"/>
          </a:xfrm>
        </p:spPr>
        <p:txBody>
          <a:bodyPr/>
          <a:lstStyle/>
          <a:p>
            <a:r>
              <a:rPr lang="en-IN" dirty="0"/>
              <a:t>Old Customer by Age Dist.</a:t>
            </a:r>
          </a:p>
        </p:txBody>
      </p:sp>
      <p:sp>
        <p:nvSpPr>
          <p:cNvPr id="7" name="TextBox 6">
            <a:extLst>
              <a:ext uri="{FF2B5EF4-FFF2-40B4-BE49-F238E27FC236}">
                <a16:creationId xmlns:a16="http://schemas.microsoft.com/office/drawing/2014/main" id="{DDE5AEFA-91D3-0AAA-F45F-1EEAB5FF643E}"/>
              </a:ext>
            </a:extLst>
          </p:cNvPr>
          <p:cNvSpPr txBox="1"/>
          <p:nvPr/>
        </p:nvSpPr>
        <p:spPr>
          <a:xfrm>
            <a:off x="2390248" y="4544587"/>
            <a:ext cx="6033752" cy="307777"/>
          </a:xfrm>
          <a:prstGeom prst="rect">
            <a:avLst/>
          </a:prstGeom>
          <a:noFill/>
        </p:spPr>
        <p:txBody>
          <a:bodyPr wrap="square" rtlCol="0">
            <a:spAutoFit/>
          </a:bodyPr>
          <a:lstStyle/>
          <a:p>
            <a:pPr algn="ctr"/>
            <a:r>
              <a:rPr lang="en-IN" dirty="0"/>
              <a:t>HYPERLINK</a:t>
            </a:r>
          </a:p>
        </p:txBody>
      </p:sp>
      <p:pic>
        <p:nvPicPr>
          <p:cNvPr id="9" name="Picture 8">
            <a:extLst>
              <a:ext uri="{FF2B5EF4-FFF2-40B4-BE49-F238E27FC236}">
                <a16:creationId xmlns:a16="http://schemas.microsoft.com/office/drawing/2014/main" id="{B8D22790-5E9B-2497-0ADD-B93213ED8388}"/>
              </a:ext>
            </a:extLst>
          </p:cNvPr>
          <p:cNvPicPr>
            <a:picLocks noChangeAspect="1"/>
          </p:cNvPicPr>
          <p:nvPr/>
        </p:nvPicPr>
        <p:blipFill>
          <a:blip r:embed="rId2"/>
          <a:stretch>
            <a:fillRect/>
          </a:stretch>
        </p:blipFill>
        <p:spPr>
          <a:xfrm>
            <a:off x="360963" y="2457607"/>
            <a:ext cx="4146997" cy="2350485"/>
          </a:xfrm>
          <a:prstGeom prst="rect">
            <a:avLst/>
          </a:prstGeom>
        </p:spPr>
      </p:pic>
      <p:pic>
        <p:nvPicPr>
          <p:cNvPr id="11" name="Picture 10">
            <a:extLst>
              <a:ext uri="{FF2B5EF4-FFF2-40B4-BE49-F238E27FC236}">
                <a16:creationId xmlns:a16="http://schemas.microsoft.com/office/drawing/2014/main" id="{5F727888-AB47-E940-14FA-687271FE32CD}"/>
              </a:ext>
            </a:extLst>
          </p:cNvPr>
          <p:cNvPicPr>
            <a:picLocks noChangeAspect="1"/>
          </p:cNvPicPr>
          <p:nvPr/>
        </p:nvPicPr>
        <p:blipFill>
          <a:blip r:embed="rId3"/>
          <a:stretch>
            <a:fillRect/>
          </a:stretch>
        </p:blipFill>
        <p:spPr>
          <a:xfrm>
            <a:off x="4642832" y="2457607"/>
            <a:ext cx="4506902" cy="2350485"/>
          </a:xfrm>
          <a:prstGeom prst="rect">
            <a:avLst/>
          </a:prstGeom>
        </p:spPr>
      </p:pic>
      <p:sp>
        <p:nvSpPr>
          <p:cNvPr id="8" name="TextBox 7">
            <a:extLst>
              <a:ext uri="{FF2B5EF4-FFF2-40B4-BE49-F238E27FC236}">
                <a16:creationId xmlns:a16="http://schemas.microsoft.com/office/drawing/2014/main" id="{88185A97-B452-F356-09E7-8B4E2F117EC1}"/>
              </a:ext>
            </a:extLst>
          </p:cNvPr>
          <p:cNvSpPr txBox="1"/>
          <p:nvPr/>
        </p:nvSpPr>
        <p:spPr>
          <a:xfrm>
            <a:off x="1568838" y="4835723"/>
            <a:ext cx="1220857" cy="307777"/>
          </a:xfrm>
          <a:prstGeom prst="rect">
            <a:avLst/>
          </a:prstGeom>
          <a:noFill/>
        </p:spPr>
        <p:txBody>
          <a:bodyPr wrap="square" rtlCol="0">
            <a:spAutoFit/>
          </a:bodyPr>
          <a:lstStyle/>
          <a:p>
            <a:r>
              <a:rPr lang="en-US" dirty="0">
                <a:solidFill>
                  <a:schemeClr val="accent1"/>
                </a:solidFill>
                <a:latin typeface="Outfit ExtraBold" panose="020B0604020202020204" charset="0"/>
                <a:hlinkClick r:id="rId4" action="ppaction://hlinkfile"/>
              </a:rPr>
              <a:t>HYPERLINK</a:t>
            </a:r>
            <a:endParaRPr lang="en-US" dirty="0">
              <a:solidFill>
                <a:schemeClr val="accent1"/>
              </a:solidFill>
              <a:latin typeface="Outfit ExtraBold" panose="020B0604020202020204" charset="0"/>
            </a:endParaRPr>
          </a:p>
        </p:txBody>
      </p:sp>
      <p:sp>
        <p:nvSpPr>
          <p:cNvPr id="12" name="TextBox 11">
            <a:extLst>
              <a:ext uri="{FF2B5EF4-FFF2-40B4-BE49-F238E27FC236}">
                <a16:creationId xmlns:a16="http://schemas.microsoft.com/office/drawing/2014/main" id="{F48E0CDA-A843-3F59-EC84-0BCFC83FFA3B}"/>
              </a:ext>
            </a:extLst>
          </p:cNvPr>
          <p:cNvSpPr txBox="1"/>
          <p:nvPr/>
        </p:nvSpPr>
        <p:spPr>
          <a:xfrm>
            <a:off x="6136063" y="4799772"/>
            <a:ext cx="1512351" cy="307777"/>
          </a:xfrm>
          <a:prstGeom prst="rect">
            <a:avLst/>
          </a:prstGeom>
          <a:noFill/>
        </p:spPr>
        <p:txBody>
          <a:bodyPr wrap="square">
            <a:spAutoFit/>
          </a:bodyPr>
          <a:lstStyle/>
          <a:p>
            <a:r>
              <a:rPr lang="en-US" dirty="0">
                <a:solidFill>
                  <a:schemeClr val="accent1"/>
                </a:solidFill>
                <a:latin typeface="Outfit ExtraBold" panose="020B0604020202020204" charset="0"/>
                <a:hlinkClick r:id="rId5" action="ppaction://hlinkfile">
                  <a:extLst>
                    <a:ext uri="{A12FA001-AC4F-418D-AE19-62706E023703}">
                      <ahyp:hlinkClr xmlns:ahyp="http://schemas.microsoft.com/office/drawing/2018/hyperlinkcolor" val="tx"/>
                    </a:ext>
                  </a:extLst>
                </a:hlinkClick>
              </a:rPr>
              <a:t>HYPERLINK</a:t>
            </a:r>
            <a:endParaRPr lang="en-US" dirty="0">
              <a:solidFill>
                <a:schemeClr val="accent1"/>
              </a:solidFill>
              <a:latin typeface="Outfit ExtraBold" panose="020B0604020202020204" charset="0"/>
            </a:endParaRPr>
          </a:p>
        </p:txBody>
      </p:sp>
    </p:spTree>
    <p:extLst>
      <p:ext uri="{BB962C8B-B14F-4D97-AF65-F5344CB8AC3E}">
        <p14:creationId xmlns:p14="http://schemas.microsoft.com/office/powerpoint/2010/main" val="398009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0D10-9AB9-132A-317E-2E642D53D840}"/>
              </a:ext>
            </a:extLst>
          </p:cNvPr>
          <p:cNvSpPr>
            <a:spLocks noGrp="1"/>
          </p:cNvSpPr>
          <p:nvPr>
            <p:ph type="title"/>
          </p:nvPr>
        </p:nvSpPr>
        <p:spPr/>
        <p:txBody>
          <a:bodyPr/>
          <a:lstStyle/>
          <a:p>
            <a:r>
              <a:rPr lang="en-IN" dirty="0"/>
              <a:t>Bike Purchases Over Last 3 Years by Gender</a:t>
            </a:r>
          </a:p>
        </p:txBody>
      </p:sp>
      <p:sp>
        <p:nvSpPr>
          <p:cNvPr id="3" name="Text Placeholder 2">
            <a:extLst>
              <a:ext uri="{FF2B5EF4-FFF2-40B4-BE49-F238E27FC236}">
                <a16:creationId xmlns:a16="http://schemas.microsoft.com/office/drawing/2014/main" id="{760DDA75-B6B6-03C2-477E-A6CAAB5C746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B71080F-3F7D-BE0D-24EB-9BB8C9FF5E99}"/>
              </a:ext>
            </a:extLst>
          </p:cNvPr>
          <p:cNvPicPr>
            <a:picLocks noChangeAspect="1"/>
          </p:cNvPicPr>
          <p:nvPr/>
        </p:nvPicPr>
        <p:blipFill>
          <a:blip r:embed="rId2"/>
          <a:stretch>
            <a:fillRect/>
          </a:stretch>
        </p:blipFill>
        <p:spPr>
          <a:xfrm>
            <a:off x="115910" y="1110410"/>
            <a:ext cx="8912180" cy="3040402"/>
          </a:xfrm>
          <a:prstGeom prst="rect">
            <a:avLst/>
          </a:prstGeom>
        </p:spPr>
      </p:pic>
      <p:sp>
        <p:nvSpPr>
          <p:cNvPr id="6" name="TextBox 5">
            <a:hlinkClick r:id="rId3" action="ppaction://hlinkfile"/>
            <a:extLst>
              <a:ext uri="{FF2B5EF4-FFF2-40B4-BE49-F238E27FC236}">
                <a16:creationId xmlns:a16="http://schemas.microsoft.com/office/drawing/2014/main" id="{D7CDE0FE-7102-63ED-83AF-8C54774BDC7A}"/>
              </a:ext>
            </a:extLst>
          </p:cNvPr>
          <p:cNvSpPr txBox="1"/>
          <p:nvPr/>
        </p:nvSpPr>
        <p:spPr>
          <a:xfrm>
            <a:off x="3945287" y="4607675"/>
            <a:ext cx="1253426" cy="307777"/>
          </a:xfrm>
          <a:prstGeom prst="rect">
            <a:avLst/>
          </a:prstGeom>
          <a:noFill/>
        </p:spPr>
        <p:txBody>
          <a:bodyPr wrap="square">
            <a:spAutoFit/>
          </a:bodyPr>
          <a:lstStyle/>
          <a:p>
            <a:r>
              <a:rPr lang="en-US" dirty="0">
                <a:solidFill>
                  <a:schemeClr val="accent1"/>
                </a:solidFill>
                <a:latin typeface="Outfit ExtraBold" panose="020B0604020202020204" charset="0"/>
                <a:hlinkClick r:id="rId3" action="ppaction://hlinkfile"/>
              </a:rPr>
              <a:t>HYPERLINK</a:t>
            </a:r>
            <a:endParaRPr lang="en-US" dirty="0">
              <a:solidFill>
                <a:schemeClr val="accent1"/>
              </a:solidFill>
              <a:latin typeface="Outfit ExtraBold" panose="020B0604020202020204" charset="0"/>
            </a:endParaRPr>
          </a:p>
        </p:txBody>
      </p:sp>
    </p:spTree>
    <p:extLst>
      <p:ext uri="{BB962C8B-B14F-4D97-AF65-F5344CB8AC3E}">
        <p14:creationId xmlns:p14="http://schemas.microsoft.com/office/powerpoint/2010/main" val="183386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8E55-CDF8-B753-87EC-D22687FAB061}"/>
              </a:ext>
            </a:extLst>
          </p:cNvPr>
          <p:cNvSpPr>
            <a:spLocks noGrp="1"/>
          </p:cNvSpPr>
          <p:nvPr>
            <p:ph type="title"/>
          </p:nvPr>
        </p:nvSpPr>
        <p:spPr>
          <a:xfrm>
            <a:off x="720000" y="445024"/>
            <a:ext cx="7704000" cy="1358017"/>
          </a:xfrm>
        </p:spPr>
        <p:txBody>
          <a:bodyPr/>
          <a:lstStyle/>
          <a:p>
            <a:r>
              <a:rPr lang="en-US" dirty="0"/>
              <a:t>New vs Old Customers Job Industry Distribution</a:t>
            </a:r>
            <a:endParaRPr lang="en-IN" dirty="0"/>
          </a:p>
        </p:txBody>
      </p:sp>
      <p:sp>
        <p:nvSpPr>
          <p:cNvPr id="3" name="Subtitle 2">
            <a:extLst>
              <a:ext uri="{FF2B5EF4-FFF2-40B4-BE49-F238E27FC236}">
                <a16:creationId xmlns:a16="http://schemas.microsoft.com/office/drawing/2014/main" id="{11E06A88-77AE-82F0-2728-076F2312E0BE}"/>
              </a:ext>
            </a:extLst>
          </p:cNvPr>
          <p:cNvSpPr>
            <a:spLocks noGrp="1"/>
          </p:cNvSpPr>
          <p:nvPr>
            <p:ph type="subTitle" idx="1"/>
          </p:nvPr>
        </p:nvSpPr>
        <p:spPr>
          <a:xfrm>
            <a:off x="5194800" y="2571750"/>
            <a:ext cx="3229200" cy="1061100"/>
          </a:xfrm>
        </p:spPr>
        <p:txBody>
          <a:bodyPr/>
          <a:lstStyle/>
          <a:p>
            <a:endParaRPr lang="en-IN"/>
          </a:p>
        </p:txBody>
      </p:sp>
      <p:sp>
        <p:nvSpPr>
          <p:cNvPr id="4" name="Subtitle 3">
            <a:extLst>
              <a:ext uri="{FF2B5EF4-FFF2-40B4-BE49-F238E27FC236}">
                <a16:creationId xmlns:a16="http://schemas.microsoft.com/office/drawing/2014/main" id="{CD5D8588-7526-5EAB-2D02-F0CFE8CFF296}"/>
              </a:ext>
            </a:extLst>
          </p:cNvPr>
          <p:cNvSpPr>
            <a:spLocks noGrp="1"/>
          </p:cNvSpPr>
          <p:nvPr>
            <p:ph type="subTitle" idx="2"/>
          </p:nvPr>
        </p:nvSpPr>
        <p:spPr>
          <a:xfrm>
            <a:off x="720000" y="2571750"/>
            <a:ext cx="3229200" cy="1061100"/>
          </a:xfrm>
        </p:spPr>
        <p:txBody>
          <a:bodyPr/>
          <a:lstStyle/>
          <a:p>
            <a:endParaRPr lang="en-IN" dirty="0"/>
          </a:p>
        </p:txBody>
      </p:sp>
      <p:sp>
        <p:nvSpPr>
          <p:cNvPr id="5" name="Subtitle 4">
            <a:extLst>
              <a:ext uri="{FF2B5EF4-FFF2-40B4-BE49-F238E27FC236}">
                <a16:creationId xmlns:a16="http://schemas.microsoft.com/office/drawing/2014/main" id="{7323912B-2DDC-D13D-8115-D3C620AF435B}"/>
              </a:ext>
            </a:extLst>
          </p:cNvPr>
          <p:cNvSpPr>
            <a:spLocks noGrp="1"/>
          </p:cNvSpPr>
          <p:nvPr>
            <p:ph type="subTitle" idx="3"/>
          </p:nvPr>
        </p:nvSpPr>
        <p:spPr>
          <a:xfrm>
            <a:off x="5194800" y="1918620"/>
            <a:ext cx="3229200" cy="572700"/>
          </a:xfrm>
        </p:spPr>
        <p:txBody>
          <a:bodyPr/>
          <a:lstStyle/>
          <a:p>
            <a:r>
              <a:rPr lang="en-IN" dirty="0"/>
              <a:t>New Customer by Job Industry</a:t>
            </a:r>
          </a:p>
        </p:txBody>
      </p:sp>
      <p:sp>
        <p:nvSpPr>
          <p:cNvPr id="6" name="Subtitle 5">
            <a:extLst>
              <a:ext uri="{FF2B5EF4-FFF2-40B4-BE49-F238E27FC236}">
                <a16:creationId xmlns:a16="http://schemas.microsoft.com/office/drawing/2014/main" id="{FEFFE925-2038-514B-C34B-9947BF24D36E}"/>
              </a:ext>
            </a:extLst>
          </p:cNvPr>
          <p:cNvSpPr>
            <a:spLocks noGrp="1"/>
          </p:cNvSpPr>
          <p:nvPr>
            <p:ph type="subTitle" idx="4"/>
          </p:nvPr>
        </p:nvSpPr>
        <p:spPr>
          <a:xfrm>
            <a:off x="720000" y="1918620"/>
            <a:ext cx="3229200" cy="572700"/>
          </a:xfrm>
        </p:spPr>
        <p:txBody>
          <a:bodyPr/>
          <a:lstStyle/>
          <a:p>
            <a:r>
              <a:rPr lang="en-IN" dirty="0"/>
              <a:t>Old Customer by Job Industry</a:t>
            </a:r>
          </a:p>
        </p:txBody>
      </p:sp>
      <p:sp>
        <p:nvSpPr>
          <p:cNvPr id="7" name="TextBox 6">
            <a:extLst>
              <a:ext uri="{FF2B5EF4-FFF2-40B4-BE49-F238E27FC236}">
                <a16:creationId xmlns:a16="http://schemas.microsoft.com/office/drawing/2014/main" id="{DDE5AEFA-91D3-0AAA-F45F-1EEAB5FF643E}"/>
              </a:ext>
            </a:extLst>
          </p:cNvPr>
          <p:cNvSpPr txBox="1"/>
          <p:nvPr/>
        </p:nvSpPr>
        <p:spPr>
          <a:xfrm>
            <a:off x="6220907" y="3977416"/>
            <a:ext cx="1288815" cy="307777"/>
          </a:xfrm>
          <a:prstGeom prst="rect">
            <a:avLst/>
          </a:prstGeom>
          <a:noFill/>
        </p:spPr>
        <p:txBody>
          <a:bodyPr wrap="square" rtlCol="0">
            <a:spAutoFit/>
          </a:bodyPr>
          <a:lstStyle/>
          <a:p>
            <a:pPr algn="ctr"/>
            <a:r>
              <a:rPr lang="en-IN" dirty="0">
                <a:latin typeface="Outfit ExtraBold" panose="020B0604020202020204" charset="0"/>
                <a:hlinkClick r:id="rId2" action="ppaction://hlinkfile"/>
              </a:rPr>
              <a:t>HYPERLINK</a:t>
            </a:r>
            <a:endParaRPr lang="en-IN" dirty="0">
              <a:latin typeface="Outfit ExtraBold" panose="020B0604020202020204" charset="0"/>
            </a:endParaRPr>
          </a:p>
        </p:txBody>
      </p:sp>
      <p:pic>
        <p:nvPicPr>
          <p:cNvPr id="10" name="Picture 9">
            <a:extLst>
              <a:ext uri="{FF2B5EF4-FFF2-40B4-BE49-F238E27FC236}">
                <a16:creationId xmlns:a16="http://schemas.microsoft.com/office/drawing/2014/main" id="{61A15008-831A-70B1-BF46-701466EA9BEE}"/>
              </a:ext>
            </a:extLst>
          </p:cNvPr>
          <p:cNvPicPr>
            <a:picLocks noChangeAspect="1"/>
          </p:cNvPicPr>
          <p:nvPr/>
        </p:nvPicPr>
        <p:blipFill>
          <a:blip r:embed="rId3"/>
          <a:stretch>
            <a:fillRect/>
          </a:stretch>
        </p:blipFill>
        <p:spPr>
          <a:xfrm>
            <a:off x="4763766" y="2437040"/>
            <a:ext cx="4203098" cy="1457456"/>
          </a:xfrm>
          <a:prstGeom prst="rect">
            <a:avLst/>
          </a:prstGeom>
        </p:spPr>
      </p:pic>
      <p:pic>
        <p:nvPicPr>
          <p:cNvPr id="13" name="Picture 12">
            <a:extLst>
              <a:ext uri="{FF2B5EF4-FFF2-40B4-BE49-F238E27FC236}">
                <a16:creationId xmlns:a16="http://schemas.microsoft.com/office/drawing/2014/main" id="{C489A76D-3D3F-2E13-1887-D10471AF0AC9}"/>
              </a:ext>
            </a:extLst>
          </p:cNvPr>
          <p:cNvPicPr>
            <a:picLocks noChangeAspect="1"/>
          </p:cNvPicPr>
          <p:nvPr/>
        </p:nvPicPr>
        <p:blipFill>
          <a:blip r:embed="rId4"/>
          <a:stretch>
            <a:fillRect/>
          </a:stretch>
        </p:blipFill>
        <p:spPr>
          <a:xfrm>
            <a:off x="149120" y="2437040"/>
            <a:ext cx="4370960" cy="1457456"/>
          </a:xfrm>
          <a:prstGeom prst="rect">
            <a:avLst/>
          </a:prstGeom>
        </p:spPr>
      </p:pic>
      <p:sp>
        <p:nvSpPr>
          <p:cNvPr id="15" name="TextBox 14">
            <a:extLst>
              <a:ext uri="{FF2B5EF4-FFF2-40B4-BE49-F238E27FC236}">
                <a16:creationId xmlns:a16="http://schemas.microsoft.com/office/drawing/2014/main" id="{CC3885FA-18BC-FAB9-4917-72F8E7611B09}"/>
              </a:ext>
            </a:extLst>
          </p:cNvPr>
          <p:cNvSpPr txBox="1"/>
          <p:nvPr/>
        </p:nvSpPr>
        <p:spPr>
          <a:xfrm>
            <a:off x="1372723" y="3977416"/>
            <a:ext cx="1923753" cy="307777"/>
          </a:xfrm>
          <a:prstGeom prst="rect">
            <a:avLst/>
          </a:prstGeom>
          <a:noFill/>
        </p:spPr>
        <p:txBody>
          <a:bodyPr wrap="square">
            <a:spAutoFit/>
          </a:bodyPr>
          <a:lstStyle/>
          <a:p>
            <a:pPr algn="ctr"/>
            <a:r>
              <a:rPr lang="en-IN" dirty="0">
                <a:latin typeface="Outfit ExtraBold" panose="020B0604020202020204" charset="0"/>
                <a:hlinkClick r:id="rId5" action="ppaction://hlinkfile"/>
              </a:rPr>
              <a:t>HYPERLINK</a:t>
            </a:r>
            <a:endParaRPr lang="en-IN" dirty="0">
              <a:latin typeface="Outfit ExtraBold" panose="020B0604020202020204" charset="0"/>
            </a:endParaRPr>
          </a:p>
        </p:txBody>
      </p:sp>
    </p:spTree>
    <p:extLst>
      <p:ext uri="{BB962C8B-B14F-4D97-AF65-F5344CB8AC3E}">
        <p14:creationId xmlns:p14="http://schemas.microsoft.com/office/powerpoint/2010/main" val="356077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8E55-CDF8-B753-87EC-D22687FAB061}"/>
              </a:ext>
            </a:extLst>
          </p:cNvPr>
          <p:cNvSpPr>
            <a:spLocks noGrp="1"/>
          </p:cNvSpPr>
          <p:nvPr>
            <p:ph type="title"/>
          </p:nvPr>
        </p:nvSpPr>
        <p:spPr>
          <a:xfrm>
            <a:off x="720000" y="445024"/>
            <a:ext cx="7704000" cy="1358017"/>
          </a:xfrm>
        </p:spPr>
        <p:txBody>
          <a:bodyPr/>
          <a:lstStyle/>
          <a:p>
            <a:r>
              <a:rPr lang="en-US" dirty="0"/>
              <a:t>Wealth Segmentation by Age Category</a:t>
            </a:r>
            <a:endParaRPr lang="en-IN" dirty="0"/>
          </a:p>
        </p:txBody>
      </p:sp>
      <p:sp>
        <p:nvSpPr>
          <p:cNvPr id="3" name="Subtitle 2">
            <a:extLst>
              <a:ext uri="{FF2B5EF4-FFF2-40B4-BE49-F238E27FC236}">
                <a16:creationId xmlns:a16="http://schemas.microsoft.com/office/drawing/2014/main" id="{11E06A88-77AE-82F0-2728-076F2312E0BE}"/>
              </a:ext>
            </a:extLst>
          </p:cNvPr>
          <p:cNvSpPr>
            <a:spLocks noGrp="1"/>
          </p:cNvSpPr>
          <p:nvPr>
            <p:ph type="subTitle" idx="1"/>
          </p:nvPr>
        </p:nvSpPr>
        <p:spPr>
          <a:xfrm>
            <a:off x="5194800" y="2571750"/>
            <a:ext cx="3229200" cy="1061100"/>
          </a:xfrm>
        </p:spPr>
        <p:txBody>
          <a:bodyPr/>
          <a:lstStyle/>
          <a:p>
            <a:endParaRPr lang="en-IN"/>
          </a:p>
        </p:txBody>
      </p:sp>
      <p:sp>
        <p:nvSpPr>
          <p:cNvPr id="4" name="Subtitle 3">
            <a:extLst>
              <a:ext uri="{FF2B5EF4-FFF2-40B4-BE49-F238E27FC236}">
                <a16:creationId xmlns:a16="http://schemas.microsoft.com/office/drawing/2014/main" id="{CD5D8588-7526-5EAB-2D02-F0CFE8CFF296}"/>
              </a:ext>
            </a:extLst>
          </p:cNvPr>
          <p:cNvSpPr>
            <a:spLocks noGrp="1"/>
          </p:cNvSpPr>
          <p:nvPr>
            <p:ph type="subTitle" idx="2"/>
          </p:nvPr>
        </p:nvSpPr>
        <p:spPr>
          <a:xfrm>
            <a:off x="720000" y="2571750"/>
            <a:ext cx="3229200" cy="1061100"/>
          </a:xfrm>
        </p:spPr>
        <p:txBody>
          <a:bodyPr/>
          <a:lstStyle/>
          <a:p>
            <a:endParaRPr lang="en-IN" dirty="0"/>
          </a:p>
        </p:txBody>
      </p:sp>
      <p:sp>
        <p:nvSpPr>
          <p:cNvPr id="5" name="Subtitle 4">
            <a:extLst>
              <a:ext uri="{FF2B5EF4-FFF2-40B4-BE49-F238E27FC236}">
                <a16:creationId xmlns:a16="http://schemas.microsoft.com/office/drawing/2014/main" id="{7323912B-2DDC-D13D-8115-D3C620AF435B}"/>
              </a:ext>
            </a:extLst>
          </p:cNvPr>
          <p:cNvSpPr>
            <a:spLocks noGrp="1"/>
          </p:cNvSpPr>
          <p:nvPr>
            <p:ph type="subTitle" idx="3"/>
          </p:nvPr>
        </p:nvSpPr>
        <p:spPr>
          <a:xfrm>
            <a:off x="5647384" y="1796985"/>
            <a:ext cx="2680023" cy="572700"/>
          </a:xfrm>
        </p:spPr>
        <p:txBody>
          <a:bodyPr/>
          <a:lstStyle/>
          <a:p>
            <a:r>
              <a:rPr lang="en-IN" dirty="0"/>
              <a:t>New Customers Wealth by Age Group</a:t>
            </a:r>
          </a:p>
        </p:txBody>
      </p:sp>
      <p:sp>
        <p:nvSpPr>
          <p:cNvPr id="6" name="Subtitle 5">
            <a:extLst>
              <a:ext uri="{FF2B5EF4-FFF2-40B4-BE49-F238E27FC236}">
                <a16:creationId xmlns:a16="http://schemas.microsoft.com/office/drawing/2014/main" id="{FEFFE925-2038-514B-C34B-9947BF24D36E}"/>
              </a:ext>
            </a:extLst>
          </p:cNvPr>
          <p:cNvSpPr>
            <a:spLocks noGrp="1"/>
          </p:cNvSpPr>
          <p:nvPr>
            <p:ph type="subTitle" idx="4"/>
          </p:nvPr>
        </p:nvSpPr>
        <p:spPr>
          <a:xfrm>
            <a:off x="1020042" y="1863210"/>
            <a:ext cx="2629115" cy="572700"/>
          </a:xfrm>
        </p:spPr>
        <p:txBody>
          <a:bodyPr/>
          <a:lstStyle/>
          <a:p>
            <a:r>
              <a:rPr lang="en-IN" dirty="0"/>
              <a:t>Old Customers Wealth by Age Group</a:t>
            </a:r>
          </a:p>
        </p:txBody>
      </p:sp>
      <p:sp>
        <p:nvSpPr>
          <p:cNvPr id="7" name="TextBox 6">
            <a:extLst>
              <a:ext uri="{FF2B5EF4-FFF2-40B4-BE49-F238E27FC236}">
                <a16:creationId xmlns:a16="http://schemas.microsoft.com/office/drawing/2014/main" id="{DDE5AEFA-91D3-0AAA-F45F-1EEAB5FF643E}"/>
              </a:ext>
            </a:extLst>
          </p:cNvPr>
          <p:cNvSpPr txBox="1"/>
          <p:nvPr/>
        </p:nvSpPr>
        <p:spPr>
          <a:xfrm>
            <a:off x="1253109" y="3852626"/>
            <a:ext cx="1769264" cy="307777"/>
          </a:xfrm>
          <a:prstGeom prst="rect">
            <a:avLst/>
          </a:prstGeom>
          <a:noFill/>
        </p:spPr>
        <p:txBody>
          <a:bodyPr wrap="square" rtlCol="0">
            <a:spAutoFit/>
          </a:bodyPr>
          <a:lstStyle/>
          <a:p>
            <a:pPr algn="ctr"/>
            <a:r>
              <a:rPr lang="en-IN" dirty="0">
                <a:latin typeface="Outfit ExtraBold" panose="020B0604020202020204" charset="0"/>
                <a:hlinkClick r:id="rId2" action="ppaction://hlinkfile"/>
              </a:rPr>
              <a:t>HYPERLINK</a:t>
            </a:r>
            <a:endParaRPr lang="en-IN" dirty="0">
              <a:latin typeface="Outfit ExtraBold" panose="020B0604020202020204" charset="0"/>
            </a:endParaRPr>
          </a:p>
        </p:txBody>
      </p:sp>
      <p:pic>
        <p:nvPicPr>
          <p:cNvPr id="19" name="Picture 18">
            <a:extLst>
              <a:ext uri="{FF2B5EF4-FFF2-40B4-BE49-F238E27FC236}">
                <a16:creationId xmlns:a16="http://schemas.microsoft.com/office/drawing/2014/main" id="{CC47A579-88AA-6074-EFF6-B1F266D5590A}"/>
              </a:ext>
            </a:extLst>
          </p:cNvPr>
          <p:cNvPicPr>
            <a:picLocks noChangeAspect="1"/>
          </p:cNvPicPr>
          <p:nvPr/>
        </p:nvPicPr>
        <p:blipFill>
          <a:blip r:embed="rId3"/>
          <a:stretch>
            <a:fillRect/>
          </a:stretch>
        </p:blipFill>
        <p:spPr>
          <a:xfrm>
            <a:off x="90151" y="2496079"/>
            <a:ext cx="4095181" cy="1296378"/>
          </a:xfrm>
          <a:prstGeom prst="rect">
            <a:avLst/>
          </a:prstGeom>
        </p:spPr>
      </p:pic>
      <p:pic>
        <p:nvPicPr>
          <p:cNvPr id="21" name="Picture 20">
            <a:extLst>
              <a:ext uri="{FF2B5EF4-FFF2-40B4-BE49-F238E27FC236}">
                <a16:creationId xmlns:a16="http://schemas.microsoft.com/office/drawing/2014/main" id="{C0B8A67B-2461-1F3C-BC4E-874A10A8CAB3}"/>
              </a:ext>
            </a:extLst>
          </p:cNvPr>
          <p:cNvPicPr>
            <a:picLocks noChangeAspect="1"/>
          </p:cNvPicPr>
          <p:nvPr/>
        </p:nvPicPr>
        <p:blipFill>
          <a:blip r:embed="rId4"/>
          <a:stretch>
            <a:fillRect/>
          </a:stretch>
        </p:blipFill>
        <p:spPr>
          <a:xfrm>
            <a:off x="4579049" y="2458238"/>
            <a:ext cx="4481849" cy="1334219"/>
          </a:xfrm>
          <a:prstGeom prst="rect">
            <a:avLst/>
          </a:prstGeom>
        </p:spPr>
      </p:pic>
      <p:sp>
        <p:nvSpPr>
          <p:cNvPr id="8" name="TextBox 7">
            <a:extLst>
              <a:ext uri="{FF2B5EF4-FFF2-40B4-BE49-F238E27FC236}">
                <a16:creationId xmlns:a16="http://schemas.microsoft.com/office/drawing/2014/main" id="{D4E56051-5A2D-05A6-66E8-F8E236D4FB64}"/>
              </a:ext>
            </a:extLst>
          </p:cNvPr>
          <p:cNvSpPr txBox="1"/>
          <p:nvPr/>
        </p:nvSpPr>
        <p:spPr>
          <a:xfrm>
            <a:off x="6099047" y="3852625"/>
            <a:ext cx="1441852" cy="307777"/>
          </a:xfrm>
          <a:prstGeom prst="rect">
            <a:avLst/>
          </a:prstGeom>
          <a:noFill/>
        </p:spPr>
        <p:txBody>
          <a:bodyPr wrap="square" rtlCol="0">
            <a:spAutoFit/>
          </a:bodyPr>
          <a:lstStyle/>
          <a:p>
            <a:pPr algn="ctr"/>
            <a:r>
              <a:rPr lang="en-IN" dirty="0">
                <a:latin typeface="Outfit ExtraBold" panose="020B0604020202020204" charset="0"/>
                <a:hlinkClick r:id="rId5" action="ppaction://hlinkfile"/>
              </a:rPr>
              <a:t>HYPERLINK</a:t>
            </a:r>
            <a:endParaRPr lang="en-IN" dirty="0">
              <a:latin typeface="Outfit ExtraBold" panose="020B0604020202020204" charset="0"/>
            </a:endParaRPr>
          </a:p>
        </p:txBody>
      </p:sp>
    </p:spTree>
    <p:extLst>
      <p:ext uri="{BB962C8B-B14F-4D97-AF65-F5344CB8AC3E}">
        <p14:creationId xmlns:p14="http://schemas.microsoft.com/office/powerpoint/2010/main" val="208071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05" name="Google Shape;2605;p29"/>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of the data using R</a:t>
            </a:r>
            <a:endParaRPr sz="1600" dirty="0">
              <a:solidFill>
                <a:srgbClr val="666666"/>
              </a:solidFill>
            </a:endParaRPr>
          </a:p>
        </p:txBody>
      </p:sp>
      <p:sp>
        <p:nvSpPr>
          <p:cNvPr id="2606" name="Google Shape;2606;p29"/>
          <p:cNvSpPr txBox="1">
            <a:spLocks noGrp="1"/>
          </p:cNvSpPr>
          <p:nvPr>
            <p:ph type="subTitle" idx="1"/>
          </p:nvPr>
        </p:nvSpPr>
        <p:spPr>
          <a:xfrm>
            <a:off x="1497964" y="1827107"/>
            <a:ext cx="3055500" cy="10555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RFM Analysis is a data-driven customer behavior segmentation technique based on their Recency, frequency and monetary value.</a:t>
            </a:r>
            <a:endParaRPr sz="1200" dirty="0"/>
          </a:p>
        </p:txBody>
      </p:sp>
      <p:sp>
        <p:nvSpPr>
          <p:cNvPr id="2607" name="Google Shape;2607;p29"/>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Explanation of the database that is analyzed.</a:t>
            </a:r>
            <a:endParaRPr dirty="0"/>
          </a:p>
        </p:txBody>
      </p:sp>
      <p:sp>
        <p:nvSpPr>
          <p:cNvPr id="2608" name="Google Shape;2608;p29"/>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 drawn from the analysis.</a:t>
            </a:r>
            <a:endParaRPr dirty="0"/>
          </a:p>
        </p:txBody>
      </p:sp>
      <p:sp>
        <p:nvSpPr>
          <p:cNvPr id="2609" name="Google Shape;2609;p29"/>
          <p:cNvSpPr txBox="1">
            <a:spLocks noGrp="1"/>
          </p:cNvSpPr>
          <p:nvPr>
            <p:ph type="title" idx="5"/>
          </p:nvPr>
        </p:nvSpPr>
        <p:spPr>
          <a:xfrm>
            <a:off x="737886" y="15878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10" name="Google Shape;2610;p29"/>
          <p:cNvSpPr txBox="1">
            <a:spLocks noGrp="1"/>
          </p:cNvSpPr>
          <p:nvPr>
            <p:ph type="title" idx="6"/>
          </p:nvPr>
        </p:nvSpPr>
        <p:spPr>
          <a:xfrm>
            <a:off x="4590537" y="15878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11" name="Google Shape;2611;p29"/>
          <p:cNvSpPr txBox="1">
            <a:spLocks noGrp="1"/>
          </p:cNvSpPr>
          <p:nvPr>
            <p:ph type="title" idx="7"/>
          </p:nvPr>
        </p:nvSpPr>
        <p:spPr>
          <a:xfrm>
            <a:off x="737886" y="31673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12" name="Google Shape;2612;p29"/>
          <p:cNvSpPr txBox="1">
            <a:spLocks noGrp="1"/>
          </p:cNvSpPr>
          <p:nvPr>
            <p:ph type="title" idx="8"/>
          </p:nvPr>
        </p:nvSpPr>
        <p:spPr>
          <a:xfrm>
            <a:off x="4590536" y="31673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13" name="Google Shape;2613;p29"/>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RFM</a:t>
            </a:r>
            <a:endParaRPr dirty="0"/>
          </a:p>
        </p:txBody>
      </p:sp>
      <p:sp>
        <p:nvSpPr>
          <p:cNvPr id="2614" name="Google Shape;2614;p29"/>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Database</a:t>
            </a:r>
            <a:endParaRPr dirty="0"/>
          </a:p>
        </p:txBody>
      </p:sp>
      <p:sp>
        <p:nvSpPr>
          <p:cNvPr id="2615" name="Google Shape;2615;p29"/>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 in R</a:t>
            </a:r>
            <a:endParaRPr dirty="0"/>
          </a:p>
        </p:txBody>
      </p:sp>
      <p:sp>
        <p:nvSpPr>
          <p:cNvPr id="2616" name="Google Shape;2616;p29"/>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99CD-2E34-21C1-F743-8D58FA4101E6}"/>
              </a:ext>
            </a:extLst>
          </p:cNvPr>
          <p:cNvSpPr>
            <a:spLocks noGrp="1"/>
          </p:cNvSpPr>
          <p:nvPr>
            <p:ph type="title"/>
          </p:nvPr>
        </p:nvSpPr>
        <p:spPr>
          <a:xfrm>
            <a:off x="720000" y="445024"/>
            <a:ext cx="7704000" cy="900817"/>
          </a:xfrm>
        </p:spPr>
        <p:txBody>
          <a:bodyPr/>
          <a:lstStyle/>
          <a:p>
            <a:r>
              <a:rPr lang="en-IN" dirty="0"/>
              <a:t>Cars owned by States</a:t>
            </a:r>
            <a:br>
              <a:rPr lang="en-IN" dirty="0"/>
            </a:br>
            <a:endParaRPr lang="en-IN" dirty="0"/>
          </a:p>
        </p:txBody>
      </p:sp>
      <p:sp>
        <p:nvSpPr>
          <p:cNvPr id="3" name="Text Placeholder 2">
            <a:extLst>
              <a:ext uri="{FF2B5EF4-FFF2-40B4-BE49-F238E27FC236}">
                <a16:creationId xmlns:a16="http://schemas.microsoft.com/office/drawing/2014/main" id="{C92D9457-5D72-F193-0D7D-661EB7182ECD}"/>
              </a:ext>
            </a:extLst>
          </p:cNvPr>
          <p:cNvSpPr>
            <a:spLocks noGrp="1"/>
          </p:cNvSpPr>
          <p:nvPr>
            <p:ph type="body" idx="1"/>
          </p:nvPr>
        </p:nvSpPr>
        <p:spPr>
          <a:xfrm>
            <a:off x="720000" y="1827497"/>
            <a:ext cx="7704000" cy="334500"/>
          </a:xfrm>
        </p:spPr>
        <p:txBody>
          <a:bodyPr/>
          <a:lstStyle/>
          <a:p>
            <a:endParaRPr lang="en-IN" dirty="0"/>
          </a:p>
        </p:txBody>
      </p:sp>
      <p:pic>
        <p:nvPicPr>
          <p:cNvPr id="7" name="Picture 6">
            <a:extLst>
              <a:ext uri="{FF2B5EF4-FFF2-40B4-BE49-F238E27FC236}">
                <a16:creationId xmlns:a16="http://schemas.microsoft.com/office/drawing/2014/main" id="{F90BE0F4-0299-F0B4-13B0-9EA8D7CF75E0}"/>
              </a:ext>
            </a:extLst>
          </p:cNvPr>
          <p:cNvPicPr>
            <a:picLocks noChangeAspect="1"/>
          </p:cNvPicPr>
          <p:nvPr/>
        </p:nvPicPr>
        <p:blipFill>
          <a:blip r:embed="rId2"/>
          <a:stretch>
            <a:fillRect/>
          </a:stretch>
        </p:blipFill>
        <p:spPr>
          <a:xfrm>
            <a:off x="0" y="1252063"/>
            <a:ext cx="9144000" cy="3206044"/>
          </a:xfrm>
          <a:prstGeom prst="rect">
            <a:avLst/>
          </a:prstGeom>
        </p:spPr>
      </p:pic>
      <p:sp>
        <p:nvSpPr>
          <p:cNvPr id="4" name="TextBox 3">
            <a:hlinkClick r:id="rId3" action="ppaction://hlinkfile"/>
            <a:extLst>
              <a:ext uri="{FF2B5EF4-FFF2-40B4-BE49-F238E27FC236}">
                <a16:creationId xmlns:a16="http://schemas.microsoft.com/office/drawing/2014/main" id="{56978B4E-646B-3612-E571-933329C76F03}"/>
              </a:ext>
            </a:extLst>
          </p:cNvPr>
          <p:cNvSpPr txBox="1"/>
          <p:nvPr/>
        </p:nvSpPr>
        <p:spPr>
          <a:xfrm>
            <a:off x="3687368" y="4544587"/>
            <a:ext cx="1769264" cy="307777"/>
          </a:xfrm>
          <a:prstGeom prst="rect">
            <a:avLst/>
          </a:prstGeom>
          <a:noFill/>
        </p:spPr>
        <p:txBody>
          <a:bodyPr wrap="square" rtlCol="0">
            <a:spAutoFit/>
          </a:bodyPr>
          <a:lstStyle/>
          <a:p>
            <a:pPr algn="ctr"/>
            <a:r>
              <a:rPr lang="en-IN" dirty="0">
                <a:latin typeface="Outfit ExtraBold" panose="020B0604020202020204" charset="0"/>
                <a:hlinkClick r:id="rId3" action="ppaction://hlinkfile"/>
              </a:rPr>
              <a:t>HYPERLINK</a:t>
            </a:r>
            <a:endParaRPr lang="en-IN" dirty="0">
              <a:latin typeface="Outfit ExtraBold" panose="020B0604020202020204" charset="0"/>
            </a:endParaRPr>
          </a:p>
        </p:txBody>
      </p:sp>
    </p:spTree>
    <p:extLst>
      <p:ext uri="{BB962C8B-B14F-4D97-AF65-F5344CB8AC3E}">
        <p14:creationId xmlns:p14="http://schemas.microsoft.com/office/powerpoint/2010/main" val="3461742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39BE-1D58-9ED0-D33D-551D4EB50493}"/>
              </a:ext>
            </a:extLst>
          </p:cNvPr>
          <p:cNvSpPr>
            <a:spLocks noGrp="1"/>
          </p:cNvSpPr>
          <p:nvPr>
            <p:ph type="title"/>
          </p:nvPr>
        </p:nvSpPr>
        <p:spPr>
          <a:xfrm>
            <a:off x="720000" y="445024"/>
            <a:ext cx="7704000" cy="1225025"/>
          </a:xfrm>
        </p:spPr>
        <p:txBody>
          <a:bodyPr/>
          <a:lstStyle/>
          <a:p>
            <a:r>
              <a:rPr lang="en-IN" dirty="0"/>
              <a:t>RFM Analysis Scatter Plots</a:t>
            </a:r>
            <a:br>
              <a:rPr lang="en-IN" dirty="0"/>
            </a:br>
            <a:r>
              <a:rPr lang="en-IN" dirty="0"/>
              <a:t>Recency vs Monetary</a:t>
            </a:r>
          </a:p>
        </p:txBody>
      </p:sp>
      <p:pic>
        <p:nvPicPr>
          <p:cNvPr id="5" name="Picture 4">
            <a:extLst>
              <a:ext uri="{FF2B5EF4-FFF2-40B4-BE49-F238E27FC236}">
                <a16:creationId xmlns:a16="http://schemas.microsoft.com/office/drawing/2014/main" id="{2444B520-4C06-2091-50D1-B07D4EBA6D37}"/>
              </a:ext>
            </a:extLst>
          </p:cNvPr>
          <p:cNvPicPr>
            <a:picLocks noChangeAspect="1"/>
          </p:cNvPicPr>
          <p:nvPr/>
        </p:nvPicPr>
        <p:blipFill>
          <a:blip r:embed="rId2"/>
          <a:stretch>
            <a:fillRect/>
          </a:stretch>
        </p:blipFill>
        <p:spPr>
          <a:xfrm>
            <a:off x="908050" y="1387736"/>
            <a:ext cx="6699250" cy="3680618"/>
          </a:xfrm>
          <a:prstGeom prst="rect">
            <a:avLst/>
          </a:prstGeom>
        </p:spPr>
      </p:pic>
      <p:sp>
        <p:nvSpPr>
          <p:cNvPr id="3" name="TextBox 2">
            <a:extLst>
              <a:ext uri="{FF2B5EF4-FFF2-40B4-BE49-F238E27FC236}">
                <a16:creationId xmlns:a16="http://schemas.microsoft.com/office/drawing/2014/main" id="{0F1BCDD0-A47F-67D8-77BE-54C62A53E18C}"/>
              </a:ext>
            </a:extLst>
          </p:cNvPr>
          <p:cNvSpPr txBox="1"/>
          <p:nvPr/>
        </p:nvSpPr>
        <p:spPr>
          <a:xfrm>
            <a:off x="7539368" y="3801830"/>
            <a:ext cx="1769264" cy="307777"/>
          </a:xfrm>
          <a:prstGeom prst="rect">
            <a:avLst/>
          </a:prstGeom>
          <a:noFill/>
        </p:spPr>
        <p:txBody>
          <a:bodyPr wrap="square" rtlCol="0">
            <a:spAutoFit/>
          </a:bodyPr>
          <a:lstStyle/>
          <a:p>
            <a:pPr algn="ctr"/>
            <a:r>
              <a:rPr lang="en-IN" dirty="0">
                <a:latin typeface="Outfit ExtraBold" panose="020B0604020202020204" charset="0"/>
                <a:hlinkClick r:id="rId3" action="ppaction://hlinkfile"/>
              </a:rPr>
              <a:t>HYPERLINK</a:t>
            </a:r>
            <a:endParaRPr lang="en-IN" dirty="0">
              <a:latin typeface="Outfit ExtraBold" panose="020B0604020202020204" charset="0"/>
            </a:endParaRPr>
          </a:p>
        </p:txBody>
      </p:sp>
    </p:spTree>
    <p:extLst>
      <p:ext uri="{BB962C8B-B14F-4D97-AF65-F5344CB8AC3E}">
        <p14:creationId xmlns:p14="http://schemas.microsoft.com/office/powerpoint/2010/main" val="308428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B73E-D5E6-969D-A53F-3EB05562C555}"/>
              </a:ext>
            </a:extLst>
          </p:cNvPr>
          <p:cNvSpPr>
            <a:spLocks noGrp="1"/>
          </p:cNvSpPr>
          <p:nvPr>
            <p:ph type="title"/>
          </p:nvPr>
        </p:nvSpPr>
        <p:spPr/>
        <p:txBody>
          <a:bodyPr/>
          <a:lstStyle/>
          <a:p>
            <a:r>
              <a:rPr lang="en-IN" dirty="0"/>
              <a:t>Frequency vs Monetary </a:t>
            </a:r>
          </a:p>
        </p:txBody>
      </p:sp>
      <p:pic>
        <p:nvPicPr>
          <p:cNvPr id="5" name="Picture 4">
            <a:extLst>
              <a:ext uri="{FF2B5EF4-FFF2-40B4-BE49-F238E27FC236}">
                <a16:creationId xmlns:a16="http://schemas.microsoft.com/office/drawing/2014/main" id="{8ED6E196-2E2E-A31E-9411-E8C6760A4D9B}"/>
              </a:ext>
            </a:extLst>
          </p:cNvPr>
          <p:cNvPicPr>
            <a:picLocks noChangeAspect="1"/>
          </p:cNvPicPr>
          <p:nvPr/>
        </p:nvPicPr>
        <p:blipFill>
          <a:blip r:embed="rId2"/>
          <a:stretch>
            <a:fillRect/>
          </a:stretch>
        </p:blipFill>
        <p:spPr>
          <a:xfrm>
            <a:off x="1504950" y="1017725"/>
            <a:ext cx="6332181" cy="4069435"/>
          </a:xfrm>
          <a:prstGeom prst="rect">
            <a:avLst/>
          </a:prstGeom>
        </p:spPr>
      </p:pic>
      <p:sp>
        <p:nvSpPr>
          <p:cNvPr id="3" name="TextBox 2">
            <a:hlinkClick r:id="rId3" action="ppaction://hlinkfile"/>
            <a:extLst>
              <a:ext uri="{FF2B5EF4-FFF2-40B4-BE49-F238E27FC236}">
                <a16:creationId xmlns:a16="http://schemas.microsoft.com/office/drawing/2014/main" id="{2AE5953B-29C1-5192-B894-E21AD5407807}"/>
              </a:ext>
            </a:extLst>
          </p:cNvPr>
          <p:cNvSpPr txBox="1"/>
          <p:nvPr/>
        </p:nvSpPr>
        <p:spPr>
          <a:xfrm>
            <a:off x="7539368" y="3405927"/>
            <a:ext cx="1769264" cy="307777"/>
          </a:xfrm>
          <a:prstGeom prst="rect">
            <a:avLst/>
          </a:prstGeom>
          <a:noFill/>
        </p:spPr>
        <p:txBody>
          <a:bodyPr wrap="square" rtlCol="0">
            <a:spAutoFit/>
          </a:bodyPr>
          <a:lstStyle/>
          <a:p>
            <a:pPr algn="ctr"/>
            <a:r>
              <a:rPr lang="en-IN" dirty="0">
                <a:latin typeface="Outfit ExtraBold" panose="020B0604020202020204" charset="0"/>
                <a:hlinkClick r:id="rId3" action="ppaction://hlinkfile"/>
              </a:rPr>
              <a:t>HYPERLINK</a:t>
            </a:r>
            <a:endParaRPr lang="en-IN" dirty="0">
              <a:latin typeface="Outfit ExtraBold" panose="020B0604020202020204" charset="0"/>
            </a:endParaRPr>
          </a:p>
        </p:txBody>
      </p:sp>
    </p:spTree>
    <p:extLst>
      <p:ext uri="{BB962C8B-B14F-4D97-AF65-F5344CB8AC3E}">
        <p14:creationId xmlns:p14="http://schemas.microsoft.com/office/powerpoint/2010/main" val="382788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80AB-F51C-4883-A9F3-EDF6FEED2DB2}"/>
              </a:ext>
            </a:extLst>
          </p:cNvPr>
          <p:cNvSpPr>
            <a:spLocks noGrp="1"/>
          </p:cNvSpPr>
          <p:nvPr>
            <p:ph type="title"/>
          </p:nvPr>
        </p:nvSpPr>
        <p:spPr/>
        <p:txBody>
          <a:bodyPr/>
          <a:lstStyle/>
          <a:p>
            <a:r>
              <a:rPr lang="en-IN" dirty="0"/>
              <a:t>Customer Segment Distribution</a:t>
            </a:r>
          </a:p>
        </p:txBody>
      </p:sp>
      <p:pic>
        <p:nvPicPr>
          <p:cNvPr id="5" name="Picture 4">
            <a:extLst>
              <a:ext uri="{FF2B5EF4-FFF2-40B4-BE49-F238E27FC236}">
                <a16:creationId xmlns:a16="http://schemas.microsoft.com/office/drawing/2014/main" id="{7E2F5615-F118-E43F-D9B9-EA2015E1CA70}"/>
              </a:ext>
            </a:extLst>
          </p:cNvPr>
          <p:cNvPicPr>
            <a:picLocks noChangeAspect="1"/>
          </p:cNvPicPr>
          <p:nvPr/>
        </p:nvPicPr>
        <p:blipFill>
          <a:blip r:embed="rId2"/>
          <a:stretch>
            <a:fillRect/>
          </a:stretch>
        </p:blipFill>
        <p:spPr>
          <a:xfrm>
            <a:off x="0" y="1241770"/>
            <a:ext cx="9144000" cy="3294959"/>
          </a:xfrm>
          <a:prstGeom prst="rect">
            <a:avLst/>
          </a:prstGeom>
        </p:spPr>
      </p:pic>
      <p:sp>
        <p:nvSpPr>
          <p:cNvPr id="3" name="TextBox 2">
            <a:hlinkClick r:id="rId3" action="ppaction://hlinkfile"/>
            <a:extLst>
              <a:ext uri="{FF2B5EF4-FFF2-40B4-BE49-F238E27FC236}">
                <a16:creationId xmlns:a16="http://schemas.microsoft.com/office/drawing/2014/main" id="{065799B3-B4B7-EEEF-B97C-0429856EC660}"/>
              </a:ext>
            </a:extLst>
          </p:cNvPr>
          <p:cNvSpPr txBox="1"/>
          <p:nvPr/>
        </p:nvSpPr>
        <p:spPr>
          <a:xfrm>
            <a:off x="3687368" y="4606885"/>
            <a:ext cx="1769264" cy="307777"/>
          </a:xfrm>
          <a:prstGeom prst="rect">
            <a:avLst/>
          </a:prstGeom>
          <a:noFill/>
        </p:spPr>
        <p:txBody>
          <a:bodyPr wrap="square" rtlCol="0">
            <a:spAutoFit/>
          </a:bodyPr>
          <a:lstStyle/>
          <a:p>
            <a:pPr algn="ctr"/>
            <a:r>
              <a:rPr lang="en-IN" dirty="0">
                <a:latin typeface="Outfit ExtraBold" panose="020B0604020202020204" charset="0"/>
                <a:hlinkClick r:id="rId3" action="ppaction://hlinkfile"/>
              </a:rPr>
              <a:t>HYPERLINK</a:t>
            </a:r>
            <a:endParaRPr lang="en-IN" dirty="0">
              <a:latin typeface="Outfit ExtraBold" panose="020B0604020202020204" charset="0"/>
            </a:endParaRPr>
          </a:p>
        </p:txBody>
      </p:sp>
    </p:spTree>
    <p:extLst>
      <p:ext uri="{BB962C8B-B14F-4D97-AF65-F5344CB8AC3E}">
        <p14:creationId xmlns:p14="http://schemas.microsoft.com/office/powerpoint/2010/main" val="3560117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4986-54C2-C1F7-4857-99928219B6E9}"/>
              </a:ext>
            </a:extLst>
          </p:cNvPr>
          <p:cNvSpPr>
            <a:spLocks noGrp="1"/>
          </p:cNvSpPr>
          <p:nvPr>
            <p:ph type="title"/>
          </p:nvPr>
        </p:nvSpPr>
        <p:spPr/>
        <p:txBody>
          <a:bodyPr/>
          <a:lstStyle/>
          <a:p>
            <a:r>
              <a:rPr lang="en-IN" dirty="0"/>
              <a:t>Conclusion</a:t>
            </a:r>
          </a:p>
        </p:txBody>
      </p:sp>
      <p:sp>
        <p:nvSpPr>
          <p:cNvPr id="3" name="Title 2">
            <a:extLst>
              <a:ext uri="{FF2B5EF4-FFF2-40B4-BE49-F238E27FC236}">
                <a16:creationId xmlns:a16="http://schemas.microsoft.com/office/drawing/2014/main" id="{D0F29AC4-9359-EDCF-347C-95DF52875DFD}"/>
              </a:ext>
            </a:extLst>
          </p:cNvPr>
          <p:cNvSpPr>
            <a:spLocks noGrp="1"/>
          </p:cNvSpPr>
          <p:nvPr>
            <p:ph type="title" idx="2"/>
          </p:nvPr>
        </p:nvSpPr>
        <p:spPr/>
        <p:txBody>
          <a:bodyPr/>
          <a:lstStyle/>
          <a:p>
            <a:r>
              <a:rPr lang="en-IN" dirty="0"/>
              <a:t>04</a:t>
            </a:r>
          </a:p>
        </p:txBody>
      </p:sp>
    </p:spTree>
    <p:extLst>
      <p:ext uri="{BB962C8B-B14F-4D97-AF65-F5344CB8AC3E}">
        <p14:creationId xmlns:p14="http://schemas.microsoft.com/office/powerpoint/2010/main" val="36933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2" name="TextBox 21">
            <a:extLst>
              <a:ext uri="{FF2B5EF4-FFF2-40B4-BE49-F238E27FC236}">
                <a16:creationId xmlns:a16="http://schemas.microsoft.com/office/drawing/2014/main" id="{A1A8159F-4C82-2A59-3CCB-997243B281CF}"/>
              </a:ext>
            </a:extLst>
          </p:cNvPr>
          <p:cNvSpPr txBox="1"/>
          <p:nvPr/>
        </p:nvSpPr>
        <p:spPr>
          <a:xfrm>
            <a:off x="480447" y="1077131"/>
            <a:ext cx="8276095" cy="3539430"/>
          </a:xfrm>
          <a:prstGeom prst="rect">
            <a:avLst/>
          </a:prstGeom>
          <a:noFill/>
        </p:spPr>
        <p:txBody>
          <a:bodyPr wrap="square">
            <a:spAutoFit/>
          </a:bodyPr>
          <a:lstStyle/>
          <a:p>
            <a:r>
              <a:rPr lang="en-US" dirty="0">
                <a:latin typeface="Lao UI" panose="020B0502040204020203" pitchFamily="34" charset="0"/>
                <a:cs typeface="Lao UI" panose="020B0502040204020203" pitchFamily="34" charset="0"/>
              </a:rPr>
              <a:t>Despite its simplicity, the RFM (Recency, Frequency, Monetary) model remains a powerful tool for marketers, providing actionable insights at the individual customer level. Combining RFM data with additional customer attributes and advanced analytics techniques unlocks its true potential, enabling: </a:t>
            </a:r>
          </a:p>
          <a:p>
            <a:endParaRPr lang="en-US" dirty="0">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r>
              <a:rPr lang="en-US" dirty="0">
                <a:latin typeface="Lao UI" panose="020B0502040204020203" pitchFamily="34" charset="0"/>
                <a:cs typeface="Lao UI" panose="020B0502040204020203" pitchFamily="34" charset="0"/>
              </a:rPr>
              <a:t>Highly effective customer segmentation </a:t>
            </a:r>
          </a:p>
          <a:p>
            <a:pPr marL="285750" indent="-285750">
              <a:buFont typeface="Wingdings" panose="05000000000000000000" pitchFamily="2" charset="2"/>
              <a:buChar char="§"/>
            </a:pPr>
            <a:endParaRPr lang="en-US" dirty="0">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r>
              <a:rPr lang="en-US" dirty="0">
                <a:latin typeface="Lao UI" panose="020B0502040204020203" pitchFamily="34" charset="0"/>
                <a:cs typeface="Lao UI" panose="020B0502040204020203" pitchFamily="34" charset="0"/>
              </a:rPr>
              <a:t>Targeted marketing campaigns </a:t>
            </a:r>
          </a:p>
          <a:p>
            <a:pPr marL="285750" indent="-285750">
              <a:buFont typeface="Wingdings" panose="05000000000000000000" pitchFamily="2" charset="2"/>
              <a:buChar char="§"/>
            </a:pPr>
            <a:endParaRPr lang="en-US" dirty="0">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r>
              <a:rPr lang="en-US" dirty="0">
                <a:latin typeface="Lao UI" panose="020B0502040204020203" pitchFamily="34" charset="0"/>
                <a:cs typeface="Lao UI" panose="020B0502040204020203" pitchFamily="34" charset="0"/>
              </a:rPr>
              <a:t>Increased customer engagement and loyalty </a:t>
            </a:r>
          </a:p>
          <a:p>
            <a:pPr marL="285750" indent="-285750">
              <a:buFont typeface="Wingdings" panose="05000000000000000000" pitchFamily="2" charset="2"/>
              <a:buChar char="§"/>
            </a:pPr>
            <a:endParaRPr lang="en-US" dirty="0">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r>
              <a:rPr lang="en-US" dirty="0">
                <a:latin typeface="Lao UI" panose="020B0502040204020203" pitchFamily="34" charset="0"/>
                <a:cs typeface="Lao UI" panose="020B0502040204020203" pitchFamily="34" charset="0"/>
              </a:rPr>
              <a:t>Reduced churn and optimized marketing ROI </a:t>
            </a:r>
          </a:p>
          <a:p>
            <a:endParaRPr lang="en-US" dirty="0">
              <a:latin typeface="Lao UI" panose="020B0502040204020203" pitchFamily="34" charset="0"/>
              <a:cs typeface="Lao UI" panose="020B0502040204020203" pitchFamily="34" charset="0"/>
            </a:endParaRPr>
          </a:p>
          <a:p>
            <a:endParaRPr lang="en-US" dirty="0">
              <a:latin typeface="Lao UI" panose="020B0502040204020203" pitchFamily="34" charset="0"/>
              <a:cs typeface="Lao UI" panose="020B0502040204020203" pitchFamily="34" charset="0"/>
            </a:endParaRPr>
          </a:p>
          <a:p>
            <a:r>
              <a:rPr lang="en-US" dirty="0">
                <a:latin typeface="Lao UI" panose="020B0502040204020203" pitchFamily="34" charset="0"/>
                <a:cs typeface="Lao UI" panose="020B0502040204020203" pitchFamily="34" charset="0"/>
              </a:rPr>
              <a:t>While evolving with new data sources and analytics, the RFM model's core principles remain essential for understanding customer behavior and driving targeted, data-driven marketing strategies that resonate with customers and drive business growth.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8"/>
        <p:cNvGrpSpPr/>
        <p:nvPr/>
      </p:nvGrpSpPr>
      <p:grpSpPr>
        <a:xfrm>
          <a:off x="0" y="0"/>
          <a:ext cx="0" cy="0"/>
          <a:chOff x="0" y="0"/>
          <a:chExt cx="0" cy="0"/>
        </a:xfrm>
      </p:grpSpPr>
      <p:grpSp>
        <p:nvGrpSpPr>
          <p:cNvPr id="3369" name="Google Shape;3369;p46"/>
          <p:cNvGrpSpPr/>
          <p:nvPr/>
        </p:nvGrpSpPr>
        <p:grpSpPr>
          <a:xfrm rot="10800000" flipH="1">
            <a:off x="-25" y="539501"/>
            <a:ext cx="2288588" cy="4057299"/>
            <a:chOff x="-17" y="539499"/>
            <a:chExt cx="453231" cy="4057299"/>
          </a:xfrm>
        </p:grpSpPr>
        <p:sp>
          <p:nvSpPr>
            <p:cNvPr id="3370" name="Google Shape;3370;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1" name="Google Shape;3371;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2" name="Google Shape;3372;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3" name="Google Shape;3373;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4" name="Google Shape;3374;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5" name="Google Shape;3375;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6" name="Google Shape;3376;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7" name="Google Shape;3377;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8" name="Google Shape;3378;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9" name="Google Shape;3379;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0" name="Google Shape;3380;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1" name="Google Shape;3381;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2" name="Google Shape;3382;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3" name="Google Shape;3383;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4" name="Google Shape;3384;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5" name="Google Shape;3385;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6" name="Google Shape;3386;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7" name="Google Shape;3387;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8" name="Google Shape;3388;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9" name="Google Shape;3389;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0" name="Google Shape;3390;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1" name="Google Shape;3391;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2" name="Google Shape;3392;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3" name="Google Shape;3393;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4" name="Google Shape;3394;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5" name="Google Shape;3395;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6" name="Google Shape;3396;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7" name="Google Shape;3397;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8" name="Google Shape;3398;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9" name="Google Shape;3399;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00" name="Google Shape;3400;p46"/>
          <p:cNvSpPr txBox="1">
            <a:spLocks noGrp="1"/>
          </p:cNvSpPr>
          <p:nvPr>
            <p:ph type="title"/>
          </p:nvPr>
        </p:nvSpPr>
        <p:spPr>
          <a:xfrm>
            <a:off x="3561175" y="539500"/>
            <a:ext cx="4869600" cy="11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References</a:t>
            </a:r>
            <a:endParaRPr sz="6600" dirty="0"/>
          </a:p>
        </p:txBody>
      </p:sp>
      <p:sp>
        <p:nvSpPr>
          <p:cNvPr id="3401" name="Google Shape;3401;p46"/>
          <p:cNvSpPr txBox="1">
            <a:spLocks noGrp="1"/>
          </p:cNvSpPr>
          <p:nvPr>
            <p:ph type="subTitle" idx="1"/>
          </p:nvPr>
        </p:nvSpPr>
        <p:spPr>
          <a:xfrm>
            <a:off x="3561175" y="1765249"/>
            <a:ext cx="4869600" cy="18719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linkClick r:id="rId3"/>
              </a:rPr>
              <a:t>https://github.com/AbhishekGit-hash/Data-Analytics-Customer-Segmentation/blob/master/Raw_data.xlsx</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hlinkClick r:id="rId4"/>
              </a:rPr>
              <a:t>https://www.actioniq.com/blog/what-is-rfm-analysis/</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grpSp>
        <p:nvGrpSpPr>
          <p:cNvPr id="3414" name="Google Shape;3414;p46"/>
          <p:cNvGrpSpPr/>
          <p:nvPr/>
        </p:nvGrpSpPr>
        <p:grpSpPr>
          <a:xfrm>
            <a:off x="17" y="539500"/>
            <a:ext cx="1602760" cy="4057299"/>
            <a:chOff x="-17" y="539499"/>
            <a:chExt cx="453231" cy="4057299"/>
          </a:xfrm>
        </p:grpSpPr>
        <p:sp>
          <p:nvSpPr>
            <p:cNvPr id="3415" name="Google Shape;3415;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6" name="Google Shape;3416;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7" name="Google Shape;3417;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8" name="Google Shape;3418;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9" name="Google Shape;3419;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0" name="Google Shape;3420;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1" name="Google Shape;3421;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2" name="Google Shape;3422;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3" name="Google Shape;3423;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4" name="Google Shape;3424;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5" name="Google Shape;3425;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6" name="Google Shape;3426;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7" name="Google Shape;3427;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8" name="Google Shape;3428;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9" name="Google Shape;3429;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0" name="Google Shape;3430;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1" name="Google Shape;3431;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2" name="Google Shape;3432;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3" name="Google Shape;3433;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4" name="Google Shape;3434;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5" name="Google Shape;3435;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6" name="Google Shape;3436;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7" name="Google Shape;3437;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8" name="Google Shape;3438;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9" name="Google Shape;3439;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0" name="Google Shape;3440;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1" name="Google Shape;3441;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2" name="Google Shape;3442;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3" name="Google Shape;3443;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4" name="Google Shape;3444;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Rectangle 1">
            <a:extLst>
              <a:ext uri="{FF2B5EF4-FFF2-40B4-BE49-F238E27FC236}">
                <a16:creationId xmlns:a16="http://schemas.microsoft.com/office/drawing/2014/main" id="{0B36AE93-3396-5111-ADBE-BE2B5576940C}"/>
              </a:ext>
            </a:extLst>
          </p:cNvPr>
          <p:cNvSpPr/>
          <p:nvPr/>
        </p:nvSpPr>
        <p:spPr>
          <a:xfrm>
            <a:off x="3561175" y="3828889"/>
            <a:ext cx="4655725" cy="631113"/>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7181259-A9B5-95C6-B57A-7191E01280F7}"/>
              </a:ext>
            </a:extLst>
          </p:cNvPr>
          <p:cNvSpPr txBox="1"/>
          <p:nvPr/>
        </p:nvSpPr>
        <p:spPr>
          <a:xfrm>
            <a:off x="3561175" y="3828889"/>
            <a:ext cx="4655725" cy="523220"/>
          </a:xfrm>
          <a:prstGeom prst="rect">
            <a:avLst/>
          </a:prstGeom>
          <a:noFill/>
        </p:spPr>
        <p:txBody>
          <a:bodyPr wrap="square" rtlCol="0">
            <a:spAutoFit/>
          </a:bodyPr>
          <a:lstStyle/>
          <a:p>
            <a:r>
              <a:rPr lang="en-IN" dirty="0"/>
              <a:t>https://github.com/nikhiljoshi1012/Customer-Segmentation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3"/>
        <p:cNvGrpSpPr/>
        <p:nvPr/>
      </p:nvGrpSpPr>
      <p:grpSpPr>
        <a:xfrm>
          <a:off x="0" y="0"/>
          <a:ext cx="0" cy="0"/>
          <a:chOff x="0" y="0"/>
          <a:chExt cx="0" cy="0"/>
        </a:xfrm>
      </p:grpSpPr>
      <p:sp>
        <p:nvSpPr>
          <p:cNvPr id="2874" name="Google Shape;2874;p36"/>
          <p:cNvSpPr txBox="1">
            <a:spLocks noGrp="1"/>
          </p:cNvSpPr>
          <p:nvPr>
            <p:ph type="title"/>
          </p:nvPr>
        </p:nvSpPr>
        <p:spPr>
          <a:xfrm>
            <a:off x="1307947" y="2087115"/>
            <a:ext cx="6576000" cy="9606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grpSp>
        <p:nvGrpSpPr>
          <p:cNvPr id="2876" name="Google Shape;2876;p36"/>
          <p:cNvGrpSpPr/>
          <p:nvPr/>
        </p:nvGrpSpPr>
        <p:grpSpPr>
          <a:xfrm>
            <a:off x="1853375" y="4206300"/>
            <a:ext cx="5421201" cy="960686"/>
            <a:chOff x="1853375" y="4206300"/>
            <a:chExt cx="5421201" cy="960686"/>
          </a:xfrm>
        </p:grpSpPr>
        <p:grpSp>
          <p:nvGrpSpPr>
            <p:cNvPr id="2877" name="Google Shape;2877;p36"/>
            <p:cNvGrpSpPr/>
            <p:nvPr/>
          </p:nvGrpSpPr>
          <p:grpSpPr>
            <a:xfrm>
              <a:off x="1853375" y="4206310"/>
              <a:ext cx="2686628" cy="960675"/>
              <a:chOff x="5179977" y="136093"/>
              <a:chExt cx="2686628" cy="3346133"/>
            </a:xfrm>
          </p:grpSpPr>
          <p:sp>
            <p:nvSpPr>
              <p:cNvPr id="2878" name="Google Shape;2878;p36"/>
              <p:cNvSpPr/>
              <p:nvPr/>
            </p:nvSpPr>
            <p:spPr>
              <a:xfrm>
                <a:off x="5179977"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9" name="Google Shape;2879;p36"/>
              <p:cNvSpPr/>
              <p:nvPr/>
            </p:nvSpPr>
            <p:spPr>
              <a:xfrm>
                <a:off x="5389949" y="2080223"/>
                <a:ext cx="168230" cy="1402001"/>
              </a:xfrm>
              <a:custGeom>
                <a:avLst/>
                <a:gdLst/>
                <a:ahLst/>
                <a:cxnLst/>
                <a:rect l="l" t="t" r="r" b="b"/>
                <a:pathLst>
                  <a:path w="665" h="5542" extrusionOk="0">
                    <a:moveTo>
                      <a:pt x="0" y="0"/>
                    </a:moveTo>
                    <a:lnTo>
                      <a:pt x="665" y="0"/>
                    </a:lnTo>
                    <a:lnTo>
                      <a:pt x="665" y="5542"/>
                    </a:lnTo>
                    <a:lnTo>
                      <a:pt x="0" y="554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0" name="Google Shape;2880;p36"/>
              <p:cNvSpPr/>
              <p:nvPr/>
            </p:nvSpPr>
            <p:spPr>
              <a:xfrm>
                <a:off x="5599668" y="1662052"/>
                <a:ext cx="168483" cy="1820173"/>
              </a:xfrm>
              <a:custGeom>
                <a:avLst/>
                <a:gdLst/>
                <a:ahLst/>
                <a:cxnLst/>
                <a:rect l="l" t="t" r="r" b="b"/>
                <a:pathLst>
                  <a:path w="666" h="7195" extrusionOk="0">
                    <a:moveTo>
                      <a:pt x="0" y="0"/>
                    </a:moveTo>
                    <a:lnTo>
                      <a:pt x="666" y="0"/>
                    </a:lnTo>
                    <a:lnTo>
                      <a:pt x="666" y="7195"/>
                    </a:lnTo>
                    <a:lnTo>
                      <a:pt x="0" y="71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1" name="Google Shape;2881;p36"/>
              <p:cNvSpPr/>
              <p:nvPr/>
            </p:nvSpPr>
            <p:spPr>
              <a:xfrm>
                <a:off x="5809639" y="1498628"/>
                <a:ext cx="168230" cy="1983597"/>
              </a:xfrm>
              <a:custGeom>
                <a:avLst/>
                <a:gdLst/>
                <a:ahLst/>
                <a:cxnLst/>
                <a:rect l="l" t="t" r="r" b="b"/>
                <a:pathLst>
                  <a:path w="665" h="7841" extrusionOk="0">
                    <a:moveTo>
                      <a:pt x="0" y="0"/>
                    </a:moveTo>
                    <a:lnTo>
                      <a:pt x="665" y="0"/>
                    </a:lnTo>
                    <a:lnTo>
                      <a:pt x="665" y="7841"/>
                    </a:lnTo>
                    <a:lnTo>
                      <a:pt x="0" y="784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2" name="Google Shape;2882;p36"/>
              <p:cNvSpPr/>
              <p:nvPr/>
            </p:nvSpPr>
            <p:spPr>
              <a:xfrm>
                <a:off x="6229330" y="1194550"/>
                <a:ext cx="168230" cy="2287676"/>
              </a:xfrm>
              <a:custGeom>
                <a:avLst/>
                <a:gdLst/>
                <a:ahLst/>
                <a:cxnLst/>
                <a:rect l="l" t="t" r="r" b="b"/>
                <a:pathLst>
                  <a:path w="665" h="9043" extrusionOk="0">
                    <a:moveTo>
                      <a:pt x="0" y="0"/>
                    </a:moveTo>
                    <a:lnTo>
                      <a:pt x="665" y="0"/>
                    </a:lnTo>
                    <a:lnTo>
                      <a:pt x="665" y="9043"/>
                    </a:lnTo>
                    <a:lnTo>
                      <a:pt x="0" y="904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3" name="Google Shape;2883;p36"/>
              <p:cNvSpPr/>
              <p:nvPr/>
            </p:nvSpPr>
            <p:spPr>
              <a:xfrm>
                <a:off x="6649021" y="1071097"/>
                <a:ext cx="168230" cy="2411129"/>
              </a:xfrm>
              <a:custGeom>
                <a:avLst/>
                <a:gdLst/>
                <a:ahLst/>
                <a:cxnLst/>
                <a:rect l="l" t="t" r="r" b="b"/>
                <a:pathLst>
                  <a:path w="665" h="9531" extrusionOk="0">
                    <a:moveTo>
                      <a:pt x="0" y="0"/>
                    </a:moveTo>
                    <a:lnTo>
                      <a:pt x="665" y="0"/>
                    </a:lnTo>
                    <a:lnTo>
                      <a:pt x="665" y="9531"/>
                    </a:lnTo>
                    <a:lnTo>
                      <a:pt x="0" y="95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4" name="Google Shape;2884;p36"/>
              <p:cNvSpPr/>
              <p:nvPr/>
            </p:nvSpPr>
            <p:spPr>
              <a:xfrm>
                <a:off x="6858993" y="868968"/>
                <a:ext cx="168230" cy="2613258"/>
              </a:xfrm>
              <a:custGeom>
                <a:avLst/>
                <a:gdLst/>
                <a:ahLst/>
                <a:cxnLst/>
                <a:rect l="l" t="t" r="r" b="b"/>
                <a:pathLst>
                  <a:path w="665" h="10330" extrusionOk="0">
                    <a:moveTo>
                      <a:pt x="0" y="0"/>
                    </a:moveTo>
                    <a:lnTo>
                      <a:pt x="665" y="0"/>
                    </a:lnTo>
                    <a:lnTo>
                      <a:pt x="665" y="10330"/>
                    </a:lnTo>
                    <a:lnTo>
                      <a:pt x="0" y="1033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5" name="Google Shape;2885;p36"/>
              <p:cNvSpPr/>
              <p:nvPr/>
            </p:nvSpPr>
            <p:spPr>
              <a:xfrm>
                <a:off x="7068712" y="447761"/>
                <a:ext cx="168230" cy="3034465"/>
              </a:xfrm>
              <a:custGeom>
                <a:avLst/>
                <a:gdLst/>
                <a:ahLst/>
                <a:cxnLst/>
                <a:rect l="l" t="t" r="r" b="b"/>
                <a:pathLst>
                  <a:path w="665" h="11995" extrusionOk="0">
                    <a:moveTo>
                      <a:pt x="0" y="0"/>
                    </a:moveTo>
                    <a:lnTo>
                      <a:pt x="665" y="0"/>
                    </a:lnTo>
                    <a:lnTo>
                      <a:pt x="665" y="11995"/>
                    </a:lnTo>
                    <a:lnTo>
                      <a:pt x="0" y="119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6" name="Google Shape;2886;p36"/>
              <p:cNvSpPr/>
              <p:nvPr/>
            </p:nvSpPr>
            <p:spPr>
              <a:xfrm>
                <a:off x="7278684" y="546928"/>
                <a:ext cx="168230" cy="2935298"/>
              </a:xfrm>
              <a:custGeom>
                <a:avLst/>
                <a:gdLst/>
                <a:ahLst/>
                <a:cxnLst/>
                <a:rect l="l" t="t" r="r" b="b"/>
                <a:pathLst>
                  <a:path w="665" h="11603" extrusionOk="0">
                    <a:moveTo>
                      <a:pt x="0" y="0"/>
                    </a:moveTo>
                    <a:lnTo>
                      <a:pt x="665" y="0"/>
                    </a:lnTo>
                    <a:lnTo>
                      <a:pt x="665" y="11603"/>
                    </a:lnTo>
                    <a:lnTo>
                      <a:pt x="0" y="116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7" name="Google Shape;2887;p36"/>
              <p:cNvSpPr/>
              <p:nvPr/>
            </p:nvSpPr>
            <p:spPr>
              <a:xfrm>
                <a:off x="7488656" y="315201"/>
                <a:ext cx="168230" cy="3167025"/>
              </a:xfrm>
              <a:custGeom>
                <a:avLst/>
                <a:gdLst/>
                <a:ahLst/>
                <a:cxnLst/>
                <a:rect l="l" t="t" r="r" b="b"/>
                <a:pathLst>
                  <a:path w="665" h="12519" extrusionOk="0">
                    <a:moveTo>
                      <a:pt x="0" y="0"/>
                    </a:moveTo>
                    <a:lnTo>
                      <a:pt x="665" y="0"/>
                    </a:lnTo>
                    <a:lnTo>
                      <a:pt x="665" y="12519"/>
                    </a:lnTo>
                    <a:lnTo>
                      <a:pt x="0" y="1251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8" name="Google Shape;2888;p36"/>
              <p:cNvSpPr/>
              <p:nvPr/>
            </p:nvSpPr>
            <p:spPr>
              <a:xfrm>
                <a:off x="7698375" y="136093"/>
                <a:ext cx="168230" cy="3346133"/>
              </a:xfrm>
              <a:custGeom>
                <a:avLst/>
                <a:gdLst/>
                <a:ahLst/>
                <a:cxnLst/>
                <a:rect l="l" t="t" r="r" b="b"/>
                <a:pathLst>
                  <a:path w="665" h="13227" extrusionOk="0">
                    <a:moveTo>
                      <a:pt x="0" y="0"/>
                    </a:moveTo>
                    <a:lnTo>
                      <a:pt x="665" y="0"/>
                    </a:lnTo>
                    <a:lnTo>
                      <a:pt x="665" y="13227"/>
                    </a:lnTo>
                    <a:lnTo>
                      <a:pt x="0" y="1322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9" name="Google Shape;2889;p36"/>
              <p:cNvSpPr/>
              <p:nvPr/>
            </p:nvSpPr>
            <p:spPr>
              <a:xfrm>
                <a:off x="6019611" y="1745787"/>
                <a:ext cx="168230" cy="1736438"/>
              </a:xfrm>
              <a:custGeom>
                <a:avLst/>
                <a:gdLst/>
                <a:ahLst/>
                <a:cxnLst/>
                <a:rect l="l" t="t" r="r" b="b"/>
                <a:pathLst>
                  <a:path w="665" h="6864" extrusionOk="0">
                    <a:moveTo>
                      <a:pt x="0" y="0"/>
                    </a:moveTo>
                    <a:lnTo>
                      <a:pt x="665" y="0"/>
                    </a:lnTo>
                    <a:lnTo>
                      <a:pt x="665" y="6864"/>
                    </a:lnTo>
                    <a:lnTo>
                      <a:pt x="0" y="68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0" name="Google Shape;2890;p36"/>
              <p:cNvSpPr/>
              <p:nvPr/>
            </p:nvSpPr>
            <p:spPr>
              <a:xfrm>
                <a:off x="6439049" y="1559090"/>
                <a:ext cx="168230" cy="1923135"/>
              </a:xfrm>
              <a:custGeom>
                <a:avLst/>
                <a:gdLst/>
                <a:ahLst/>
                <a:cxnLst/>
                <a:rect l="l" t="t" r="r" b="b"/>
                <a:pathLst>
                  <a:path w="665" h="7602" extrusionOk="0">
                    <a:moveTo>
                      <a:pt x="0" y="0"/>
                    </a:moveTo>
                    <a:lnTo>
                      <a:pt x="665" y="0"/>
                    </a:lnTo>
                    <a:lnTo>
                      <a:pt x="665" y="7602"/>
                    </a:lnTo>
                    <a:lnTo>
                      <a:pt x="0" y="76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91" name="Google Shape;2891;p36"/>
            <p:cNvGrpSpPr/>
            <p:nvPr/>
          </p:nvGrpSpPr>
          <p:grpSpPr>
            <a:xfrm flipH="1">
              <a:off x="4587948" y="4206300"/>
              <a:ext cx="2686628" cy="960675"/>
              <a:chOff x="5179977" y="136093"/>
              <a:chExt cx="2686628" cy="3346133"/>
            </a:xfrm>
          </p:grpSpPr>
          <p:sp>
            <p:nvSpPr>
              <p:cNvPr id="2892" name="Google Shape;2892;p36"/>
              <p:cNvSpPr/>
              <p:nvPr/>
            </p:nvSpPr>
            <p:spPr>
              <a:xfrm>
                <a:off x="5179977"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3" name="Google Shape;2893;p36"/>
              <p:cNvSpPr/>
              <p:nvPr/>
            </p:nvSpPr>
            <p:spPr>
              <a:xfrm>
                <a:off x="5389949" y="2080223"/>
                <a:ext cx="168230" cy="1402001"/>
              </a:xfrm>
              <a:custGeom>
                <a:avLst/>
                <a:gdLst/>
                <a:ahLst/>
                <a:cxnLst/>
                <a:rect l="l" t="t" r="r" b="b"/>
                <a:pathLst>
                  <a:path w="665" h="5542" extrusionOk="0">
                    <a:moveTo>
                      <a:pt x="0" y="0"/>
                    </a:moveTo>
                    <a:lnTo>
                      <a:pt x="665" y="0"/>
                    </a:lnTo>
                    <a:lnTo>
                      <a:pt x="665" y="5542"/>
                    </a:lnTo>
                    <a:lnTo>
                      <a:pt x="0" y="554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4" name="Google Shape;2894;p36"/>
              <p:cNvSpPr/>
              <p:nvPr/>
            </p:nvSpPr>
            <p:spPr>
              <a:xfrm>
                <a:off x="5599668" y="1662052"/>
                <a:ext cx="168483" cy="1820173"/>
              </a:xfrm>
              <a:custGeom>
                <a:avLst/>
                <a:gdLst/>
                <a:ahLst/>
                <a:cxnLst/>
                <a:rect l="l" t="t" r="r" b="b"/>
                <a:pathLst>
                  <a:path w="666" h="7195" extrusionOk="0">
                    <a:moveTo>
                      <a:pt x="0" y="0"/>
                    </a:moveTo>
                    <a:lnTo>
                      <a:pt x="666" y="0"/>
                    </a:lnTo>
                    <a:lnTo>
                      <a:pt x="666" y="7195"/>
                    </a:lnTo>
                    <a:lnTo>
                      <a:pt x="0" y="71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5" name="Google Shape;2895;p36"/>
              <p:cNvSpPr/>
              <p:nvPr/>
            </p:nvSpPr>
            <p:spPr>
              <a:xfrm>
                <a:off x="5809639" y="1498628"/>
                <a:ext cx="168230" cy="1983597"/>
              </a:xfrm>
              <a:custGeom>
                <a:avLst/>
                <a:gdLst/>
                <a:ahLst/>
                <a:cxnLst/>
                <a:rect l="l" t="t" r="r" b="b"/>
                <a:pathLst>
                  <a:path w="665" h="7841" extrusionOk="0">
                    <a:moveTo>
                      <a:pt x="0" y="0"/>
                    </a:moveTo>
                    <a:lnTo>
                      <a:pt x="665" y="0"/>
                    </a:lnTo>
                    <a:lnTo>
                      <a:pt x="665" y="7841"/>
                    </a:lnTo>
                    <a:lnTo>
                      <a:pt x="0" y="784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6" name="Google Shape;2896;p36"/>
              <p:cNvSpPr/>
              <p:nvPr/>
            </p:nvSpPr>
            <p:spPr>
              <a:xfrm>
                <a:off x="6229330" y="1194550"/>
                <a:ext cx="168230" cy="2287676"/>
              </a:xfrm>
              <a:custGeom>
                <a:avLst/>
                <a:gdLst/>
                <a:ahLst/>
                <a:cxnLst/>
                <a:rect l="l" t="t" r="r" b="b"/>
                <a:pathLst>
                  <a:path w="665" h="9043" extrusionOk="0">
                    <a:moveTo>
                      <a:pt x="0" y="0"/>
                    </a:moveTo>
                    <a:lnTo>
                      <a:pt x="665" y="0"/>
                    </a:lnTo>
                    <a:lnTo>
                      <a:pt x="665" y="9043"/>
                    </a:lnTo>
                    <a:lnTo>
                      <a:pt x="0" y="904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7" name="Google Shape;2897;p36"/>
              <p:cNvSpPr/>
              <p:nvPr/>
            </p:nvSpPr>
            <p:spPr>
              <a:xfrm>
                <a:off x="6649021" y="1071097"/>
                <a:ext cx="168230" cy="2411129"/>
              </a:xfrm>
              <a:custGeom>
                <a:avLst/>
                <a:gdLst/>
                <a:ahLst/>
                <a:cxnLst/>
                <a:rect l="l" t="t" r="r" b="b"/>
                <a:pathLst>
                  <a:path w="665" h="9531" extrusionOk="0">
                    <a:moveTo>
                      <a:pt x="0" y="0"/>
                    </a:moveTo>
                    <a:lnTo>
                      <a:pt x="665" y="0"/>
                    </a:lnTo>
                    <a:lnTo>
                      <a:pt x="665" y="9531"/>
                    </a:lnTo>
                    <a:lnTo>
                      <a:pt x="0" y="95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8" name="Google Shape;2898;p36"/>
              <p:cNvSpPr/>
              <p:nvPr/>
            </p:nvSpPr>
            <p:spPr>
              <a:xfrm>
                <a:off x="6858993" y="868968"/>
                <a:ext cx="168230" cy="2613258"/>
              </a:xfrm>
              <a:custGeom>
                <a:avLst/>
                <a:gdLst/>
                <a:ahLst/>
                <a:cxnLst/>
                <a:rect l="l" t="t" r="r" b="b"/>
                <a:pathLst>
                  <a:path w="665" h="10330" extrusionOk="0">
                    <a:moveTo>
                      <a:pt x="0" y="0"/>
                    </a:moveTo>
                    <a:lnTo>
                      <a:pt x="665" y="0"/>
                    </a:lnTo>
                    <a:lnTo>
                      <a:pt x="665" y="10330"/>
                    </a:lnTo>
                    <a:lnTo>
                      <a:pt x="0" y="1033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9" name="Google Shape;2899;p36"/>
              <p:cNvSpPr/>
              <p:nvPr/>
            </p:nvSpPr>
            <p:spPr>
              <a:xfrm>
                <a:off x="7068712" y="447761"/>
                <a:ext cx="168230" cy="3034465"/>
              </a:xfrm>
              <a:custGeom>
                <a:avLst/>
                <a:gdLst/>
                <a:ahLst/>
                <a:cxnLst/>
                <a:rect l="l" t="t" r="r" b="b"/>
                <a:pathLst>
                  <a:path w="665" h="11995" extrusionOk="0">
                    <a:moveTo>
                      <a:pt x="0" y="0"/>
                    </a:moveTo>
                    <a:lnTo>
                      <a:pt x="665" y="0"/>
                    </a:lnTo>
                    <a:lnTo>
                      <a:pt x="665" y="11995"/>
                    </a:lnTo>
                    <a:lnTo>
                      <a:pt x="0" y="119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0" name="Google Shape;2900;p36"/>
              <p:cNvSpPr/>
              <p:nvPr/>
            </p:nvSpPr>
            <p:spPr>
              <a:xfrm>
                <a:off x="7278684" y="546928"/>
                <a:ext cx="168230" cy="2935298"/>
              </a:xfrm>
              <a:custGeom>
                <a:avLst/>
                <a:gdLst/>
                <a:ahLst/>
                <a:cxnLst/>
                <a:rect l="l" t="t" r="r" b="b"/>
                <a:pathLst>
                  <a:path w="665" h="11603" extrusionOk="0">
                    <a:moveTo>
                      <a:pt x="0" y="0"/>
                    </a:moveTo>
                    <a:lnTo>
                      <a:pt x="665" y="0"/>
                    </a:lnTo>
                    <a:lnTo>
                      <a:pt x="665" y="11603"/>
                    </a:lnTo>
                    <a:lnTo>
                      <a:pt x="0" y="116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1" name="Google Shape;2901;p36"/>
              <p:cNvSpPr/>
              <p:nvPr/>
            </p:nvSpPr>
            <p:spPr>
              <a:xfrm>
                <a:off x="7488656" y="315201"/>
                <a:ext cx="168230" cy="3167025"/>
              </a:xfrm>
              <a:custGeom>
                <a:avLst/>
                <a:gdLst/>
                <a:ahLst/>
                <a:cxnLst/>
                <a:rect l="l" t="t" r="r" b="b"/>
                <a:pathLst>
                  <a:path w="665" h="12519" extrusionOk="0">
                    <a:moveTo>
                      <a:pt x="0" y="0"/>
                    </a:moveTo>
                    <a:lnTo>
                      <a:pt x="665" y="0"/>
                    </a:lnTo>
                    <a:lnTo>
                      <a:pt x="665" y="12519"/>
                    </a:lnTo>
                    <a:lnTo>
                      <a:pt x="0" y="1251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2" name="Google Shape;2902;p36"/>
              <p:cNvSpPr/>
              <p:nvPr/>
            </p:nvSpPr>
            <p:spPr>
              <a:xfrm>
                <a:off x="7698375" y="136093"/>
                <a:ext cx="168230" cy="3346133"/>
              </a:xfrm>
              <a:custGeom>
                <a:avLst/>
                <a:gdLst/>
                <a:ahLst/>
                <a:cxnLst/>
                <a:rect l="l" t="t" r="r" b="b"/>
                <a:pathLst>
                  <a:path w="665" h="13227" extrusionOk="0">
                    <a:moveTo>
                      <a:pt x="0" y="0"/>
                    </a:moveTo>
                    <a:lnTo>
                      <a:pt x="665" y="0"/>
                    </a:lnTo>
                    <a:lnTo>
                      <a:pt x="665" y="13227"/>
                    </a:lnTo>
                    <a:lnTo>
                      <a:pt x="0" y="1322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3" name="Google Shape;2903;p36"/>
              <p:cNvSpPr/>
              <p:nvPr/>
            </p:nvSpPr>
            <p:spPr>
              <a:xfrm>
                <a:off x="6019611" y="1745787"/>
                <a:ext cx="168230" cy="1736438"/>
              </a:xfrm>
              <a:custGeom>
                <a:avLst/>
                <a:gdLst/>
                <a:ahLst/>
                <a:cxnLst/>
                <a:rect l="l" t="t" r="r" b="b"/>
                <a:pathLst>
                  <a:path w="665" h="6864" extrusionOk="0">
                    <a:moveTo>
                      <a:pt x="0" y="0"/>
                    </a:moveTo>
                    <a:lnTo>
                      <a:pt x="665" y="0"/>
                    </a:lnTo>
                    <a:lnTo>
                      <a:pt x="665" y="6864"/>
                    </a:lnTo>
                    <a:lnTo>
                      <a:pt x="0" y="68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4" name="Google Shape;2904;p36"/>
              <p:cNvSpPr/>
              <p:nvPr/>
            </p:nvSpPr>
            <p:spPr>
              <a:xfrm>
                <a:off x="6439049" y="1559090"/>
                <a:ext cx="168230" cy="1923135"/>
              </a:xfrm>
              <a:custGeom>
                <a:avLst/>
                <a:gdLst/>
                <a:ahLst/>
                <a:cxnLst/>
                <a:rect l="l" t="t" r="r" b="b"/>
                <a:pathLst>
                  <a:path w="665" h="7602" extrusionOk="0">
                    <a:moveTo>
                      <a:pt x="0" y="0"/>
                    </a:moveTo>
                    <a:lnTo>
                      <a:pt x="665" y="0"/>
                    </a:lnTo>
                    <a:lnTo>
                      <a:pt x="665" y="7602"/>
                    </a:lnTo>
                    <a:lnTo>
                      <a:pt x="0" y="76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905" name="Google Shape;2905;p36"/>
          <p:cNvGrpSpPr/>
          <p:nvPr/>
        </p:nvGrpSpPr>
        <p:grpSpPr>
          <a:xfrm>
            <a:off x="1433665" y="4527192"/>
            <a:ext cx="6260594" cy="639863"/>
            <a:chOff x="1433665" y="4527192"/>
            <a:chExt cx="6260594" cy="639863"/>
          </a:xfrm>
        </p:grpSpPr>
        <p:grpSp>
          <p:nvGrpSpPr>
            <p:cNvPr id="2906" name="Google Shape;2906;p36"/>
            <p:cNvGrpSpPr/>
            <p:nvPr/>
          </p:nvGrpSpPr>
          <p:grpSpPr>
            <a:xfrm>
              <a:off x="1433665" y="4527202"/>
              <a:ext cx="3106319" cy="639852"/>
              <a:chOff x="4760286" y="2503707"/>
              <a:chExt cx="3106319" cy="978517"/>
            </a:xfrm>
          </p:grpSpPr>
          <p:sp>
            <p:nvSpPr>
              <p:cNvPr id="2907" name="Google Shape;2907;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8" name="Google Shape;2908;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9" name="Google Shape;2909;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0" name="Google Shape;2910;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1" name="Google Shape;2911;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2" name="Google Shape;2912;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3" name="Google Shape;2913;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4" name="Google Shape;2914;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5" name="Google Shape;2915;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6" name="Google Shape;2916;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7" name="Google Shape;2917;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8" name="Google Shape;2918;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9" name="Google Shape;2919;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0" name="Google Shape;2920;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1" name="Google Shape;2921;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22" name="Google Shape;2922;p36"/>
            <p:cNvGrpSpPr/>
            <p:nvPr/>
          </p:nvGrpSpPr>
          <p:grpSpPr>
            <a:xfrm flipH="1">
              <a:off x="4587941" y="4527192"/>
              <a:ext cx="3106319" cy="639852"/>
              <a:chOff x="4760286" y="2503707"/>
              <a:chExt cx="3106319" cy="978517"/>
            </a:xfrm>
          </p:grpSpPr>
          <p:sp>
            <p:nvSpPr>
              <p:cNvPr id="2923" name="Google Shape;2923;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4" name="Google Shape;2924;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5" name="Google Shape;2925;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6" name="Google Shape;2926;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7" name="Google Shape;2927;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8" name="Google Shape;2928;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9" name="Google Shape;2929;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0" name="Google Shape;2930;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1" name="Google Shape;2931;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2" name="Google Shape;2932;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3" name="Google Shape;2933;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4" name="Google Shape;2934;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5" name="Google Shape;2935;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6" name="Google Shape;2936;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7" name="Google Shape;2937;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938" name="Google Shape;2938;p36"/>
          <p:cNvGrpSpPr/>
          <p:nvPr/>
        </p:nvGrpSpPr>
        <p:grpSpPr>
          <a:xfrm>
            <a:off x="1441734" y="-46"/>
            <a:ext cx="6260531" cy="639863"/>
            <a:chOff x="1441734" y="-46"/>
            <a:chExt cx="6260531" cy="639863"/>
          </a:xfrm>
        </p:grpSpPr>
        <p:grpSp>
          <p:nvGrpSpPr>
            <p:cNvPr id="2939" name="Google Shape;2939;p36"/>
            <p:cNvGrpSpPr/>
            <p:nvPr/>
          </p:nvGrpSpPr>
          <p:grpSpPr>
            <a:xfrm rot="10800000">
              <a:off x="4595947" y="-46"/>
              <a:ext cx="3106319" cy="639852"/>
              <a:chOff x="4760286" y="2503707"/>
              <a:chExt cx="3106319" cy="978517"/>
            </a:xfrm>
          </p:grpSpPr>
          <p:sp>
            <p:nvSpPr>
              <p:cNvPr id="2940" name="Google Shape;2940;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1" name="Google Shape;2941;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2" name="Google Shape;2942;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3" name="Google Shape;2943;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4" name="Google Shape;2944;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5" name="Google Shape;2945;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6" name="Google Shape;2946;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7" name="Google Shape;2947;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8" name="Google Shape;2948;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9" name="Google Shape;2949;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0" name="Google Shape;2950;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1" name="Google Shape;2951;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2" name="Google Shape;2952;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3" name="Google Shape;2953;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4" name="Google Shape;2954;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55" name="Google Shape;2955;p36"/>
            <p:cNvGrpSpPr/>
            <p:nvPr/>
          </p:nvGrpSpPr>
          <p:grpSpPr>
            <a:xfrm rot="10800000" flipH="1">
              <a:off x="1441734" y="-35"/>
              <a:ext cx="3106319" cy="639852"/>
              <a:chOff x="4760286" y="2503707"/>
              <a:chExt cx="3106319" cy="978517"/>
            </a:xfrm>
          </p:grpSpPr>
          <p:sp>
            <p:nvSpPr>
              <p:cNvPr id="2956" name="Google Shape;2956;p36"/>
              <p:cNvSpPr/>
              <p:nvPr/>
            </p:nvSpPr>
            <p:spPr>
              <a:xfrm>
                <a:off x="4760286" y="3383815"/>
                <a:ext cx="168230" cy="98408"/>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7" name="Google Shape;2957;p36"/>
              <p:cNvSpPr/>
              <p:nvPr/>
            </p:nvSpPr>
            <p:spPr>
              <a:xfrm>
                <a:off x="4970005" y="3265422"/>
                <a:ext cx="168230" cy="216802"/>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8" name="Google Shape;2958;p36"/>
              <p:cNvSpPr/>
              <p:nvPr/>
            </p:nvSpPr>
            <p:spPr>
              <a:xfrm>
                <a:off x="5179977" y="3196106"/>
                <a:ext cx="168230" cy="28611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9" name="Google Shape;2959;p36"/>
              <p:cNvSpPr/>
              <p:nvPr/>
            </p:nvSpPr>
            <p:spPr>
              <a:xfrm>
                <a:off x="5389949" y="3072400"/>
                <a:ext cx="168230" cy="409824"/>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0" name="Google Shape;2960;p36"/>
              <p:cNvSpPr/>
              <p:nvPr/>
            </p:nvSpPr>
            <p:spPr>
              <a:xfrm>
                <a:off x="5599668" y="2949959"/>
                <a:ext cx="168483" cy="532265"/>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1" name="Google Shape;2961;p36"/>
              <p:cNvSpPr/>
              <p:nvPr/>
            </p:nvSpPr>
            <p:spPr>
              <a:xfrm>
                <a:off x="5809639" y="2902147"/>
                <a:ext cx="168230" cy="580077"/>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2" name="Google Shape;2962;p36"/>
              <p:cNvSpPr/>
              <p:nvPr/>
            </p:nvSpPr>
            <p:spPr>
              <a:xfrm>
                <a:off x="6229330" y="2813352"/>
                <a:ext cx="168230" cy="668873"/>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3" name="Google Shape;2963;p36"/>
              <p:cNvSpPr/>
              <p:nvPr/>
            </p:nvSpPr>
            <p:spPr>
              <a:xfrm>
                <a:off x="6649021" y="2777176"/>
                <a:ext cx="168230" cy="705048"/>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4" name="Google Shape;2964;p36"/>
              <p:cNvSpPr/>
              <p:nvPr/>
            </p:nvSpPr>
            <p:spPr>
              <a:xfrm>
                <a:off x="6858993" y="2717979"/>
                <a:ext cx="168230" cy="76424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5" name="Google Shape;2965;p36"/>
              <p:cNvSpPr/>
              <p:nvPr/>
            </p:nvSpPr>
            <p:spPr>
              <a:xfrm>
                <a:off x="7068712" y="2594779"/>
                <a:ext cx="168230" cy="887445"/>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6" name="Google Shape;2966;p36"/>
              <p:cNvSpPr/>
              <p:nvPr/>
            </p:nvSpPr>
            <p:spPr>
              <a:xfrm>
                <a:off x="7278684" y="2623871"/>
                <a:ext cx="168230" cy="858353"/>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7" name="Google Shape;2967;p36"/>
              <p:cNvSpPr/>
              <p:nvPr/>
            </p:nvSpPr>
            <p:spPr>
              <a:xfrm>
                <a:off x="7488656" y="2556074"/>
                <a:ext cx="168230" cy="926151"/>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8" name="Google Shape;2968;p36"/>
              <p:cNvSpPr/>
              <p:nvPr/>
            </p:nvSpPr>
            <p:spPr>
              <a:xfrm>
                <a:off x="7698375" y="2503707"/>
                <a:ext cx="168230" cy="978517"/>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9" name="Google Shape;2969;p36"/>
              <p:cNvSpPr/>
              <p:nvPr/>
            </p:nvSpPr>
            <p:spPr>
              <a:xfrm>
                <a:off x="6019611" y="2974498"/>
                <a:ext cx="168230" cy="507726"/>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0" name="Google Shape;2970;p36"/>
              <p:cNvSpPr/>
              <p:nvPr/>
            </p:nvSpPr>
            <p:spPr>
              <a:xfrm>
                <a:off x="6439049" y="2919855"/>
                <a:ext cx="168230" cy="562369"/>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E926-9639-0531-CD2C-266C7C5487BF}"/>
              </a:ext>
            </a:extLst>
          </p:cNvPr>
          <p:cNvSpPr>
            <a:spLocks noGrp="1"/>
          </p:cNvSpPr>
          <p:nvPr>
            <p:ph type="title"/>
          </p:nvPr>
        </p:nvSpPr>
        <p:spPr>
          <a:xfrm>
            <a:off x="720000" y="297791"/>
            <a:ext cx="7704000" cy="572700"/>
          </a:xfrm>
        </p:spPr>
        <p:txBody>
          <a:bodyPr/>
          <a:lstStyle/>
          <a:p>
            <a:r>
              <a:rPr lang="en-IN" u="sng" dirty="0"/>
              <a:t>Problem Statement</a:t>
            </a:r>
          </a:p>
        </p:txBody>
      </p:sp>
      <p:sp>
        <p:nvSpPr>
          <p:cNvPr id="3" name="Text Placeholder 2">
            <a:extLst>
              <a:ext uri="{FF2B5EF4-FFF2-40B4-BE49-F238E27FC236}">
                <a16:creationId xmlns:a16="http://schemas.microsoft.com/office/drawing/2014/main" id="{276A65BA-4A34-7060-9098-79D3F27C1A36}"/>
              </a:ext>
            </a:extLst>
          </p:cNvPr>
          <p:cNvSpPr>
            <a:spLocks noGrp="1"/>
          </p:cNvSpPr>
          <p:nvPr>
            <p:ph type="body" idx="1"/>
          </p:nvPr>
        </p:nvSpPr>
        <p:spPr>
          <a:xfrm>
            <a:off x="216977" y="826484"/>
            <a:ext cx="8322589" cy="4317015"/>
          </a:xfrm>
        </p:spPr>
        <p:txBody>
          <a:bodyPr/>
          <a:lstStyle/>
          <a:p>
            <a:pPr>
              <a:lnSpc>
                <a:spcPct val="107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 retail company wants to gain insights into its customer base to develop targeted marketing strategies and improve customer retention. The company has collected data on customer transactions, demographics, and purchase history. The goal is to analyze this data to segment customers based on their purchasing behavior, identify patterns and trends, and understand the characteristics of different customer groups.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Specifically, the company aims to:</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Ø"/>
              <a:tabLst>
                <a:tab pos="457200" algn="l"/>
              </a:tabLst>
            </a:pPr>
            <a:r>
              <a:rPr lang="en-US" dirty="0"/>
              <a:t>Perform RFM (Recency, Frequency, Monetary) analysis to identify valuable customers and categorize them based on their purchasing patterns.</a:t>
            </a:r>
            <a:endParaRPr lang="en-IN" dirty="0"/>
          </a:p>
          <a:p>
            <a:pPr marL="800100" lvl="1" indent="-342900">
              <a:lnSpc>
                <a:spcPct val="107000"/>
              </a:lnSpc>
              <a:spcAft>
                <a:spcPts val="800"/>
              </a:spcAft>
              <a:buFont typeface="Wingdings" panose="05000000000000000000" pitchFamily="2" charset="2"/>
              <a:buChar char="Ø"/>
              <a:tabLst>
                <a:tab pos="457200" algn="l"/>
              </a:tabLst>
            </a:pPr>
            <a:r>
              <a:rPr lang="en-US" dirty="0"/>
              <a:t>Analyze the relationship between customer demographics (age, gender, job industry, wealth segment) and their purchasing behavior.</a:t>
            </a:r>
            <a:endParaRPr lang="en-IN" dirty="0"/>
          </a:p>
          <a:p>
            <a:pPr marL="800100" lvl="1" indent="-342900">
              <a:lnSpc>
                <a:spcPct val="107000"/>
              </a:lnSpc>
              <a:spcAft>
                <a:spcPts val="800"/>
              </a:spcAft>
              <a:buFont typeface="Wingdings" panose="05000000000000000000" pitchFamily="2" charset="2"/>
              <a:buChar char="Ø"/>
              <a:tabLst>
                <a:tab pos="457200" algn="l"/>
              </a:tabLst>
            </a:pPr>
            <a:r>
              <a:rPr lang="en-US" dirty="0"/>
              <a:t>Identify customer segments based on detailed customer titles derived from RFM scores and other relevant factors.</a:t>
            </a:r>
            <a:endParaRPr lang="en-IN" dirty="0"/>
          </a:p>
          <a:p>
            <a:pPr marL="800100" lvl="1" indent="-342900">
              <a:lnSpc>
                <a:spcPct val="107000"/>
              </a:lnSpc>
              <a:spcAft>
                <a:spcPts val="800"/>
              </a:spcAft>
              <a:buFont typeface="Wingdings" panose="05000000000000000000" pitchFamily="2" charset="2"/>
              <a:buChar char="Ø"/>
              <a:tabLst>
                <a:tab pos="457200" algn="l"/>
              </a:tabLst>
            </a:pPr>
            <a:r>
              <a:rPr lang="en-US" dirty="0"/>
              <a:t>Explore the distribution of customers across different states and their car ownership status.</a:t>
            </a:r>
            <a:endParaRPr lang="en-IN" dirty="0"/>
          </a:p>
          <a:p>
            <a:pPr marL="800100" lvl="1" indent="-342900">
              <a:lnSpc>
                <a:spcPct val="107000"/>
              </a:lnSpc>
              <a:spcAft>
                <a:spcPts val="800"/>
              </a:spcAft>
              <a:buFont typeface="Wingdings" panose="05000000000000000000" pitchFamily="2" charset="2"/>
              <a:buChar char="Ø"/>
              <a:tabLst>
                <a:tab pos="457200" algn="l"/>
              </a:tabLst>
            </a:pPr>
            <a:r>
              <a:rPr lang="en-US" dirty="0"/>
              <a:t>Visualize the data and findings to gain insights into customer segmentation, purchasing patterns, and potential target markets.</a:t>
            </a:r>
            <a:endParaRPr lang="en-IN" dirty="0"/>
          </a:p>
          <a:p>
            <a:endParaRPr lang="en-IN" dirty="0"/>
          </a:p>
        </p:txBody>
      </p:sp>
    </p:spTree>
    <p:extLst>
      <p:ext uri="{BB962C8B-B14F-4D97-AF65-F5344CB8AC3E}">
        <p14:creationId xmlns:p14="http://schemas.microsoft.com/office/powerpoint/2010/main" val="79586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 to RFM</a:t>
            </a:r>
            <a:endParaRPr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BD4E-B79E-0E88-D3B6-1917CB4F649B}"/>
              </a:ext>
            </a:extLst>
          </p:cNvPr>
          <p:cNvSpPr>
            <a:spLocks noGrp="1"/>
          </p:cNvSpPr>
          <p:nvPr>
            <p:ph type="title"/>
          </p:nvPr>
        </p:nvSpPr>
        <p:spPr/>
        <p:txBody>
          <a:bodyPr/>
          <a:lstStyle/>
          <a:p>
            <a:r>
              <a:rPr lang="en-US" u="sng" dirty="0"/>
              <a:t>Introduction to RFM</a:t>
            </a:r>
          </a:p>
        </p:txBody>
      </p:sp>
      <p:sp>
        <p:nvSpPr>
          <p:cNvPr id="3" name="Text Placeholder 2">
            <a:extLst>
              <a:ext uri="{FF2B5EF4-FFF2-40B4-BE49-F238E27FC236}">
                <a16:creationId xmlns:a16="http://schemas.microsoft.com/office/drawing/2014/main" id="{FC961BAB-71EF-2CE8-5217-5D52F93C25A2}"/>
              </a:ext>
            </a:extLst>
          </p:cNvPr>
          <p:cNvSpPr>
            <a:spLocks noGrp="1"/>
          </p:cNvSpPr>
          <p:nvPr>
            <p:ph type="body" idx="1"/>
          </p:nvPr>
        </p:nvSpPr>
        <p:spPr>
          <a:xfrm>
            <a:off x="720000" y="1215750"/>
            <a:ext cx="7633586" cy="3743707"/>
          </a:xfrm>
        </p:spPr>
        <p:txBody>
          <a:bodyPr/>
          <a:lstStyle/>
          <a:p>
            <a:pPr>
              <a:buFont typeface="Wingdings" panose="05000000000000000000" pitchFamily="2" charset="2"/>
              <a:buChar char="q"/>
            </a:pPr>
            <a:r>
              <a:rPr lang="en-US" sz="1800" dirty="0"/>
              <a:t>RFM stands for Recency, Frequency, Monetary analysis.</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Evaluates three key metrics to understand customer behavior.</a:t>
            </a:r>
          </a:p>
          <a:p>
            <a:pPr marL="139700" indent="0">
              <a:buNone/>
            </a:pPr>
            <a:endParaRPr lang="en-US" sz="1800" dirty="0"/>
          </a:p>
          <a:p>
            <a:pPr marL="139700" indent="0">
              <a:buNone/>
            </a:pPr>
            <a:endParaRPr lang="en-US" sz="1800" dirty="0"/>
          </a:p>
          <a:p>
            <a:pPr marL="139700" indent="0">
              <a:buNone/>
            </a:pPr>
            <a:r>
              <a:rPr lang="en-US" sz="1800" dirty="0"/>
              <a:t>     </a:t>
            </a:r>
            <a:r>
              <a:rPr lang="en-US" sz="1800" u="sng" dirty="0"/>
              <a:t>Key components of RFM</a:t>
            </a:r>
            <a:r>
              <a:rPr lang="en-US" sz="1800" dirty="0"/>
              <a:t>:-</a:t>
            </a:r>
          </a:p>
          <a:p>
            <a:pPr marL="139700" indent="0">
              <a:buNone/>
            </a:pPr>
            <a:endParaRPr lang="en-US" sz="1800" dirty="0"/>
          </a:p>
          <a:p>
            <a:pPr>
              <a:buFont typeface="Wingdings" panose="05000000000000000000" pitchFamily="2" charset="2"/>
              <a:buChar char="q"/>
            </a:pPr>
            <a:r>
              <a:rPr lang="en-US" sz="1800" dirty="0"/>
              <a:t>Recency Value: Time since last customer interaction.</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Frequency Value: Rate of customer interactions.</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Monetary Value: Total spending by the customer.</a:t>
            </a:r>
          </a:p>
          <a:p>
            <a:endParaRPr lang="en-US" dirty="0"/>
          </a:p>
        </p:txBody>
      </p:sp>
    </p:spTree>
    <p:extLst>
      <p:ext uri="{BB962C8B-B14F-4D97-AF65-F5344CB8AC3E}">
        <p14:creationId xmlns:p14="http://schemas.microsoft.com/office/powerpoint/2010/main" val="371299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D565-078C-9A79-0A91-8681394662EF}"/>
              </a:ext>
            </a:extLst>
          </p:cNvPr>
          <p:cNvSpPr>
            <a:spLocks noGrp="1"/>
          </p:cNvSpPr>
          <p:nvPr>
            <p:ph type="title"/>
          </p:nvPr>
        </p:nvSpPr>
        <p:spPr/>
        <p:txBody>
          <a:bodyPr/>
          <a:lstStyle/>
          <a:p>
            <a:r>
              <a:rPr lang="en-US" b="1" u="sng" dirty="0"/>
              <a:t>Implementation of RFM Analysis</a:t>
            </a:r>
            <a:endParaRPr lang="en-US" dirty="0"/>
          </a:p>
        </p:txBody>
      </p:sp>
      <p:sp>
        <p:nvSpPr>
          <p:cNvPr id="3" name="Text Placeholder 2">
            <a:extLst>
              <a:ext uri="{FF2B5EF4-FFF2-40B4-BE49-F238E27FC236}">
                <a16:creationId xmlns:a16="http://schemas.microsoft.com/office/drawing/2014/main" id="{FD975F5F-41BE-5BE4-547A-9E310C1DA8D1}"/>
              </a:ext>
            </a:extLst>
          </p:cNvPr>
          <p:cNvSpPr>
            <a:spLocks noGrp="1"/>
          </p:cNvSpPr>
          <p:nvPr>
            <p:ph type="body" idx="1"/>
          </p:nvPr>
        </p:nvSpPr>
        <p:spPr>
          <a:xfrm>
            <a:off x="720000" y="1215751"/>
            <a:ext cx="7610339" cy="3482724"/>
          </a:xfrm>
        </p:spPr>
        <p:txBody>
          <a:bodyPr/>
          <a:lstStyle/>
          <a:p>
            <a:r>
              <a:rPr lang="en-US" sz="1600" dirty="0"/>
              <a:t>Data Collection: Gather customer data from various sources.</a:t>
            </a:r>
          </a:p>
          <a:p>
            <a:endParaRPr lang="en-US" sz="1600" dirty="0"/>
          </a:p>
          <a:p>
            <a:r>
              <a:rPr lang="en-US" sz="1600" dirty="0"/>
              <a:t>Scoring: Rank customers based on RFM metrics.</a:t>
            </a:r>
          </a:p>
          <a:p>
            <a:endParaRPr lang="en-US" sz="1600" dirty="0"/>
          </a:p>
          <a:p>
            <a:r>
              <a:rPr lang="en-US" sz="1600" dirty="0"/>
              <a:t>Segmentation: Group customers into segments.</a:t>
            </a:r>
          </a:p>
          <a:p>
            <a:endParaRPr lang="en-US" sz="1600" dirty="0"/>
          </a:p>
          <a:p>
            <a:r>
              <a:rPr lang="en-US" sz="1600" dirty="0"/>
              <a:t>Strategy Development: Tailor marketing strategies for each segment.</a:t>
            </a:r>
          </a:p>
          <a:p>
            <a:endParaRPr lang="en-US" sz="1600" dirty="0"/>
          </a:p>
          <a:p>
            <a:r>
              <a:rPr lang="en-US" sz="1600" dirty="0"/>
              <a:t>Implementation: Execute targeted campaigns based on RFM segmentation.</a:t>
            </a:r>
          </a:p>
          <a:p>
            <a:endParaRPr lang="en-US" sz="1600" dirty="0"/>
          </a:p>
          <a:p>
            <a:r>
              <a:rPr lang="en-US" sz="1600" dirty="0"/>
              <a:t>Evaluation: Analyze effectiveness and refine strategies.</a:t>
            </a:r>
          </a:p>
          <a:p>
            <a:pPr marL="139700" indent="0">
              <a:buNone/>
            </a:pPr>
            <a:endParaRPr lang="en-US" dirty="0"/>
          </a:p>
        </p:txBody>
      </p:sp>
    </p:spTree>
    <p:extLst>
      <p:ext uri="{BB962C8B-B14F-4D97-AF65-F5344CB8AC3E}">
        <p14:creationId xmlns:p14="http://schemas.microsoft.com/office/powerpoint/2010/main" val="425569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B0FC-F8A1-50B5-C99E-9EA9FD7898E2}"/>
              </a:ext>
            </a:extLst>
          </p:cNvPr>
          <p:cNvSpPr>
            <a:spLocks noGrp="1"/>
          </p:cNvSpPr>
          <p:nvPr>
            <p:ph type="title"/>
          </p:nvPr>
        </p:nvSpPr>
        <p:spPr/>
        <p:txBody>
          <a:bodyPr/>
          <a:lstStyle/>
          <a:p>
            <a:r>
              <a:rPr lang="en-US" u="sng" dirty="0"/>
              <a:t>Benefits of RFM Analysis</a:t>
            </a:r>
          </a:p>
        </p:txBody>
      </p:sp>
      <p:sp>
        <p:nvSpPr>
          <p:cNvPr id="3" name="Text Placeholder 2">
            <a:extLst>
              <a:ext uri="{FF2B5EF4-FFF2-40B4-BE49-F238E27FC236}">
                <a16:creationId xmlns:a16="http://schemas.microsoft.com/office/drawing/2014/main" id="{CDCF7F65-A6DC-5C74-482C-B21287F2A518}"/>
              </a:ext>
            </a:extLst>
          </p:cNvPr>
          <p:cNvSpPr>
            <a:spLocks noGrp="1"/>
          </p:cNvSpPr>
          <p:nvPr>
            <p:ph type="body" idx="1"/>
          </p:nvPr>
        </p:nvSpPr>
        <p:spPr>
          <a:xfrm>
            <a:off x="720000" y="1426581"/>
            <a:ext cx="7704000" cy="1666934"/>
          </a:xfrm>
        </p:spPr>
        <p:txBody>
          <a:bodyPr/>
          <a:lstStyle/>
          <a:p>
            <a:r>
              <a:rPr lang="en-US" sz="1600" dirty="0"/>
              <a:t>Improved customer targeting and segmentation.</a:t>
            </a:r>
          </a:p>
          <a:p>
            <a:endParaRPr lang="en-US" sz="1600" dirty="0"/>
          </a:p>
          <a:p>
            <a:r>
              <a:rPr lang="en-US" sz="1600" dirty="0"/>
              <a:t>Personalized marketing campaigns.</a:t>
            </a:r>
          </a:p>
          <a:p>
            <a:endParaRPr lang="en-US" sz="1600" dirty="0"/>
          </a:p>
          <a:p>
            <a:r>
              <a:rPr lang="en-US" sz="1600" dirty="0"/>
              <a:t>Enhanced customer engagement and loyalty.</a:t>
            </a:r>
          </a:p>
          <a:p>
            <a:endParaRPr lang="en-US" dirty="0"/>
          </a:p>
        </p:txBody>
      </p:sp>
    </p:spTree>
    <p:extLst>
      <p:ext uri="{BB962C8B-B14F-4D97-AF65-F5344CB8AC3E}">
        <p14:creationId xmlns:p14="http://schemas.microsoft.com/office/powerpoint/2010/main" val="51651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530D-23B7-CE97-BD24-C9E35140922A}"/>
              </a:ext>
            </a:extLst>
          </p:cNvPr>
          <p:cNvSpPr>
            <a:spLocks noGrp="1"/>
          </p:cNvSpPr>
          <p:nvPr>
            <p:ph type="title"/>
          </p:nvPr>
        </p:nvSpPr>
        <p:spPr/>
        <p:txBody>
          <a:bodyPr/>
          <a:lstStyle/>
          <a:p>
            <a:r>
              <a:rPr lang="en-US" u="sng" dirty="0"/>
              <a:t>Customer RFM Segments</a:t>
            </a:r>
          </a:p>
        </p:txBody>
      </p:sp>
      <p:sp>
        <p:nvSpPr>
          <p:cNvPr id="3" name="Text Placeholder 2">
            <a:extLst>
              <a:ext uri="{FF2B5EF4-FFF2-40B4-BE49-F238E27FC236}">
                <a16:creationId xmlns:a16="http://schemas.microsoft.com/office/drawing/2014/main" id="{D577FC19-7688-E229-3085-DB2B59B1EA4A}"/>
              </a:ext>
            </a:extLst>
          </p:cNvPr>
          <p:cNvSpPr>
            <a:spLocks noGrp="1"/>
          </p:cNvSpPr>
          <p:nvPr>
            <p:ph type="body" idx="1"/>
          </p:nvPr>
        </p:nvSpPr>
        <p:spPr>
          <a:xfrm>
            <a:off x="720000" y="1215751"/>
            <a:ext cx="7704000" cy="3635218"/>
          </a:xfrm>
        </p:spPr>
        <p:txBody>
          <a:bodyPr/>
          <a:lstStyle/>
          <a:p>
            <a:r>
              <a:rPr lang="en-US" sz="1400" b="1" dirty="0"/>
              <a:t>Best Customers</a:t>
            </a:r>
            <a:r>
              <a:rPr lang="en-US" sz="1400" dirty="0"/>
              <a:t>: High Score in all categories; loyal and high spenders.</a:t>
            </a:r>
          </a:p>
          <a:p>
            <a:endParaRPr lang="en-US" sz="1400" dirty="0"/>
          </a:p>
          <a:p>
            <a:r>
              <a:rPr lang="en-US" sz="1400" b="1" dirty="0"/>
              <a:t>Big Spenders</a:t>
            </a:r>
            <a:r>
              <a:rPr lang="en-US" sz="1400" dirty="0"/>
              <a:t>: High scores in all categories; loyal and high spenders.</a:t>
            </a:r>
          </a:p>
          <a:p>
            <a:endParaRPr lang="en-US" sz="1400" dirty="0"/>
          </a:p>
          <a:p>
            <a:r>
              <a:rPr lang="en-US" sz="1400" b="1" dirty="0"/>
              <a:t>Loyal Customers</a:t>
            </a:r>
            <a:r>
              <a:rPr lang="en-US" sz="1400" dirty="0"/>
              <a:t>: High frequency scorers; reward with incentives like free shipping.</a:t>
            </a:r>
          </a:p>
          <a:p>
            <a:endParaRPr lang="en-US" sz="1400" dirty="0"/>
          </a:p>
          <a:p>
            <a:r>
              <a:rPr lang="en-US" sz="1400" b="1" dirty="0"/>
              <a:t>Faithful Customers</a:t>
            </a:r>
            <a:r>
              <a:rPr lang="en-US" sz="1400" dirty="0"/>
              <a:t>: High frequency but lower monetary value; engage with product recommendations and spending incentives.</a:t>
            </a:r>
          </a:p>
          <a:p>
            <a:endParaRPr lang="en-US" sz="1400" dirty="0"/>
          </a:p>
          <a:p>
            <a:r>
              <a:rPr lang="en-US" sz="1400" b="1" dirty="0"/>
              <a:t>At-Risk Customers</a:t>
            </a:r>
            <a:r>
              <a:rPr lang="en-US" sz="1400" dirty="0"/>
              <a:t>: Previously top-tier customers now low in recency and frequency; target with retention-focused messages and exclusive offers.</a:t>
            </a:r>
          </a:p>
          <a:p>
            <a:endParaRPr lang="en-US" dirty="0"/>
          </a:p>
          <a:p>
            <a:endParaRPr lang="en-US" dirty="0"/>
          </a:p>
        </p:txBody>
      </p:sp>
    </p:spTree>
    <p:extLst>
      <p:ext uri="{BB962C8B-B14F-4D97-AF65-F5344CB8AC3E}">
        <p14:creationId xmlns:p14="http://schemas.microsoft.com/office/powerpoint/2010/main" val="49489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54B-A9A8-A461-D58F-EC2952F352A1}"/>
              </a:ext>
            </a:extLst>
          </p:cNvPr>
          <p:cNvSpPr>
            <a:spLocks noGrp="1"/>
          </p:cNvSpPr>
          <p:nvPr>
            <p:ph type="title"/>
          </p:nvPr>
        </p:nvSpPr>
        <p:spPr/>
        <p:txBody>
          <a:bodyPr/>
          <a:lstStyle/>
          <a:p>
            <a:r>
              <a:rPr lang="en-IN" dirty="0"/>
              <a:t>About the Dataset</a:t>
            </a:r>
          </a:p>
        </p:txBody>
      </p:sp>
      <p:sp>
        <p:nvSpPr>
          <p:cNvPr id="3" name="Title 2">
            <a:extLst>
              <a:ext uri="{FF2B5EF4-FFF2-40B4-BE49-F238E27FC236}">
                <a16:creationId xmlns:a16="http://schemas.microsoft.com/office/drawing/2014/main" id="{8990E789-561C-C687-48DE-FA2BE600E8C7}"/>
              </a:ext>
            </a:extLst>
          </p:cNvPr>
          <p:cNvSpPr>
            <a:spLocks noGrp="1"/>
          </p:cNvSpPr>
          <p:nvPr>
            <p:ph type="title" idx="2"/>
          </p:nvPr>
        </p:nvSpPr>
        <p:spPr/>
        <p:txBody>
          <a:bodyPr/>
          <a:lstStyle/>
          <a:p>
            <a:r>
              <a:rPr lang="en-IN" dirty="0"/>
              <a:t>02</a:t>
            </a:r>
          </a:p>
        </p:txBody>
      </p:sp>
    </p:spTree>
    <p:extLst>
      <p:ext uri="{BB962C8B-B14F-4D97-AF65-F5344CB8AC3E}">
        <p14:creationId xmlns:p14="http://schemas.microsoft.com/office/powerpoint/2010/main" val="1796956707"/>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869</Words>
  <Application>Microsoft Office PowerPoint</Application>
  <PresentationFormat>On-screen Show (16:9)</PresentationFormat>
  <Paragraphs>149</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Outfit ExtraBold</vt:lpstr>
      <vt:lpstr>Wingdings</vt:lpstr>
      <vt:lpstr>Arial</vt:lpstr>
      <vt:lpstr>Nunito Light</vt:lpstr>
      <vt:lpstr>Aptos</vt:lpstr>
      <vt:lpstr>Lato</vt:lpstr>
      <vt:lpstr>Lao UI</vt:lpstr>
      <vt:lpstr>Bayesian Data Analysis - Master of Science in Biostatistics by Slidesgo</vt:lpstr>
      <vt:lpstr>Customer Segmentation</vt:lpstr>
      <vt:lpstr>Table of contents</vt:lpstr>
      <vt:lpstr>Problem Statement</vt:lpstr>
      <vt:lpstr>Introduction to RFM</vt:lpstr>
      <vt:lpstr>Introduction to RFM</vt:lpstr>
      <vt:lpstr>Implementation of RFM Analysis</vt:lpstr>
      <vt:lpstr>Benefits of RFM Analysis</vt:lpstr>
      <vt:lpstr>Customer RFM Segments</vt:lpstr>
      <vt:lpstr>About the Dataset</vt:lpstr>
      <vt:lpstr>Data Analytics: Customer Segmentation</vt:lpstr>
      <vt:lpstr>Libraries Used</vt:lpstr>
      <vt:lpstr>Analysis in R</vt:lpstr>
      <vt:lpstr>Data Quality Assessment and Data Cleaning</vt:lpstr>
      <vt:lpstr>Functions</vt:lpstr>
      <vt:lpstr>Functions (Contd.)</vt:lpstr>
      <vt:lpstr>Exploratory Data Analysis on Customer Segments: New vs Old Customer Age Distribution</vt:lpstr>
      <vt:lpstr>Bike Purchases Over Last 3 Years by Gender</vt:lpstr>
      <vt:lpstr>New vs Old Customers Job Industry Distribution</vt:lpstr>
      <vt:lpstr>Wealth Segmentation by Age Category</vt:lpstr>
      <vt:lpstr>Cars owned by States </vt:lpstr>
      <vt:lpstr>RFM Analysis Scatter Plots Recency vs Monetary</vt:lpstr>
      <vt:lpstr>Frequency vs Monetary </vt:lpstr>
      <vt:lpstr>Customer Segment Distribution</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Prakhar Sharma</dc:creator>
  <cp:lastModifiedBy>Nikhil Joshi</cp:lastModifiedBy>
  <cp:revision>32</cp:revision>
  <dcterms:modified xsi:type="dcterms:W3CDTF">2024-03-19T05:09:04Z</dcterms:modified>
</cp:coreProperties>
</file>