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57" r:id="rId4"/>
    <p:sldId id="269" r:id="rId5"/>
    <p:sldId id="275" r:id="rId6"/>
    <p:sldId id="271" r:id="rId7"/>
    <p:sldId id="265" r:id="rId8"/>
    <p:sldId id="259" r:id="rId9"/>
    <p:sldId id="277" r:id="rId10"/>
    <p:sldId id="276" r:id="rId11"/>
    <p:sldId id="261" r:id="rId12"/>
    <p:sldId id="268" r:id="rId13"/>
    <p:sldId id="270" r:id="rId14"/>
    <p:sldId id="272" r:id="rId15"/>
    <p:sldId id="274" r:id="rId16"/>
    <p:sldId id="26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706" autoAdjust="0"/>
  </p:normalViewPr>
  <p:slideViewPr>
    <p:cSldViewPr>
      <p:cViewPr varScale="1">
        <p:scale>
          <a:sx n="123" d="100"/>
          <a:sy n="123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SpaceSense</a:t>
            </a:r>
            <a:r>
              <a:rPr lang="en-US" dirty="0"/>
              <a:t> – </a:t>
            </a:r>
            <a:r>
              <a:rPr lang="en-US" dirty="0" err="1"/>
              <a:t>LivSpace</a:t>
            </a:r>
            <a:r>
              <a:rPr lang="en-US" dirty="0"/>
              <a:t> Hack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Seizure – Aashish, Prasanth, Nikhil, Rahul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8168" y="476672"/>
            <a:ext cx="3429000" cy="1905000"/>
          </a:xfrm>
        </p:spPr>
        <p:txBody>
          <a:bodyPr/>
          <a:lstStyle/>
          <a:p>
            <a:r>
              <a:rPr lang="en-US" dirty="0"/>
              <a:t>Error rate among different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0BE6B-F9E8-45C0-AF4E-038AA7A9EABC}"/>
              </a:ext>
            </a:extLst>
          </p:cNvPr>
          <p:cNvSpPr txBox="1"/>
          <p:nvPr/>
        </p:nvSpPr>
        <p:spPr>
          <a:xfrm>
            <a:off x="911424" y="2274838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rate among Linear Regression, Polynomial, Support vector regression, Decision tree and Random Forest regression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Least error is achieved with Random forest regression with a value of 0.1</a:t>
            </a:r>
            <a:endParaRPr lang="en-IN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27A8CA8-F14C-4003-9BCD-33287A5E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906380"/>
            <a:ext cx="4865208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Focused 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Analyzing the scope of the work and what we achieved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92B-D9F0-4124-A529-92B7114C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BF56-D9AD-4B1A-B08C-374FF1BC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What: (Phase 2)</a:t>
            </a:r>
          </a:p>
          <a:p>
            <a:pPr lvl="1"/>
            <a:r>
              <a:rPr lang="en-US" dirty="0"/>
              <a:t>Collaboration of multiple designers from across the various geo-locations for a common user requirement</a:t>
            </a:r>
          </a:p>
          <a:p>
            <a:pPr lvl="2"/>
            <a:r>
              <a:rPr lang="en-US" dirty="0"/>
              <a:t>The user then selects from a list of that suggestions from the various designer catalog</a:t>
            </a:r>
          </a:p>
          <a:p>
            <a:pPr lvl="2"/>
            <a:r>
              <a:rPr lang="en-US" dirty="0"/>
              <a:t>The user customizes his requirement in true sense</a:t>
            </a:r>
          </a:p>
          <a:p>
            <a:pPr marL="502920" lvl="2" indent="0">
              <a:buNone/>
            </a:pPr>
            <a:endParaRPr lang="en-US" dirty="0"/>
          </a:p>
          <a:p>
            <a:pPr lvl="1"/>
            <a:r>
              <a:rPr lang="en-US" dirty="0"/>
              <a:t>Integrating the cash flow during the entire process</a:t>
            </a:r>
          </a:p>
          <a:p>
            <a:pPr lvl="2"/>
            <a:r>
              <a:rPr lang="en-US" dirty="0"/>
              <a:t>Here the main idea is to break the payments in part</a:t>
            </a:r>
          </a:p>
          <a:p>
            <a:pPr lvl="2"/>
            <a:r>
              <a:rPr lang="en-US" dirty="0"/>
              <a:t>This will keep the user interested in all stages as he keeps a watch on the entire supply chain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8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92B-D9F0-4124-A529-92B7114C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in our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BF56-D9AD-4B1A-B08C-374FF1BC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Curating our own data set</a:t>
            </a:r>
          </a:p>
          <a:p>
            <a:pPr lvl="2"/>
            <a:r>
              <a:rPr lang="en-US" dirty="0"/>
              <a:t>A set of 23 parameters has been chosen to curate the data sets</a:t>
            </a:r>
          </a:p>
          <a:p>
            <a:pPr lvl="2"/>
            <a:r>
              <a:rPr lang="en-US" dirty="0"/>
              <a:t>The selected parameters are pertinent even in real life</a:t>
            </a:r>
          </a:p>
          <a:p>
            <a:pPr lvl="1"/>
            <a:r>
              <a:rPr lang="en-US" dirty="0"/>
              <a:t>Normalizing it to match the real world data set</a:t>
            </a:r>
          </a:p>
          <a:p>
            <a:pPr lvl="2"/>
            <a:r>
              <a:rPr lang="en-US" dirty="0"/>
              <a:t>A skewed gaussian distribution was achieved (Shown in the following slides)</a:t>
            </a:r>
          </a:p>
          <a:p>
            <a:pPr lvl="2"/>
            <a:r>
              <a:rPr lang="en-US" dirty="0"/>
              <a:t>This helps in a very normal distribution that helps enriching the quality of the data</a:t>
            </a:r>
          </a:p>
          <a:p>
            <a:pPr lvl="1"/>
            <a:r>
              <a:rPr lang="en-US" dirty="0"/>
              <a:t>Multiple models has been used for the classification and recommendation engine</a:t>
            </a:r>
          </a:p>
          <a:p>
            <a:pPr lvl="2"/>
            <a:r>
              <a:rPr lang="en-US" dirty="0"/>
              <a:t>A significant accuracy was noted (Error being 0.1)</a:t>
            </a:r>
          </a:p>
          <a:p>
            <a:pPr lvl="1"/>
            <a:r>
              <a:rPr lang="en-US" dirty="0"/>
              <a:t>The problems of the mentors has been noticed and an attempt has been made to solve it.</a:t>
            </a:r>
          </a:p>
          <a:p>
            <a:pPr lvl="1"/>
            <a:r>
              <a:rPr lang="en-US" dirty="0"/>
              <a:t>We reuse of one of the model for image processing we already worked on.</a:t>
            </a:r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Note: As we have curated the datasets, we do not cite any dataset, and no cleaning of the data sets were required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61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369E-98EE-4C39-B902-DCC96203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5358-75FE-4569-B6E3-C8ACBA53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Wishes to: Renovation of the new homes</a:t>
            </a:r>
          </a:p>
          <a:p>
            <a:r>
              <a:rPr lang="en-US" dirty="0"/>
              <a:t>Want to: Customizing the current space for living</a:t>
            </a:r>
          </a:p>
          <a:p>
            <a:r>
              <a:rPr lang="en-US" dirty="0"/>
              <a:t>Focus on: Supply Chain      </a:t>
            </a:r>
          </a:p>
          <a:p>
            <a:r>
              <a:rPr lang="en-US" dirty="0"/>
              <a:t>Solving the problems the customers create using the tool intended to improve the collaboration between Designer and customer</a:t>
            </a:r>
          </a:p>
          <a:p>
            <a:r>
              <a:rPr lang="en-US" dirty="0"/>
              <a:t>Problem: Most of the time the customers do not know what to buy</a:t>
            </a:r>
          </a:p>
          <a:p>
            <a:pPr lvl="1"/>
            <a:r>
              <a:rPr lang="en-US" dirty="0"/>
              <a:t>Looking for exactly what kind of a shower</a:t>
            </a:r>
          </a:p>
        </p:txBody>
      </p:sp>
    </p:spTree>
    <p:extLst>
      <p:ext uri="{BB962C8B-B14F-4D97-AF65-F5344CB8AC3E}">
        <p14:creationId xmlns:p14="http://schemas.microsoft.com/office/powerpoint/2010/main" val="42078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B376-A762-480D-8830-CE28148E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7265-FDD0-407A-AE8D-E30C477D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Platform of Collaboration for designing where in people are coming together from different geo-space to be freelancers in this</a:t>
            </a:r>
          </a:p>
          <a:p>
            <a:r>
              <a:rPr lang="en-US" dirty="0"/>
              <a:t>Can work on: Integrating the financial supply</a:t>
            </a:r>
          </a:p>
          <a:p>
            <a:r>
              <a:rPr lang="en-US" dirty="0"/>
              <a:t>Can we work on: </a:t>
            </a:r>
          </a:p>
          <a:p>
            <a:pPr lvl="1"/>
            <a:r>
              <a:rPr lang="en-US" dirty="0"/>
              <a:t>Changing the design and particular at a micro level        </a:t>
            </a:r>
          </a:p>
          <a:p>
            <a:pPr lvl="1"/>
            <a:r>
              <a:rPr lang="en-US" dirty="0"/>
              <a:t>Working closely with the construction company to customize the floor plan         </a:t>
            </a:r>
          </a:p>
          <a:p>
            <a:pPr lvl="1"/>
            <a:r>
              <a:rPr lang="en-US" dirty="0"/>
              <a:t>keeping the customer always informed with the progress of the work and always kept in the loop        </a:t>
            </a:r>
          </a:p>
          <a:p>
            <a:pPr lvl="1"/>
            <a:r>
              <a:rPr lang="en-US" dirty="0"/>
              <a:t>Customer satisfaction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3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UI-UX : React 16</a:t>
            </a:r>
          </a:p>
          <a:p>
            <a:r>
              <a:rPr lang="en-US" dirty="0"/>
              <a:t>Server : Node-Express</a:t>
            </a:r>
          </a:p>
          <a:p>
            <a:r>
              <a:rPr lang="en-US" dirty="0"/>
              <a:t>Database : CouchDB</a:t>
            </a:r>
          </a:p>
          <a:p>
            <a:r>
              <a:rPr lang="en-US" dirty="0"/>
              <a:t>Model’s : </a:t>
            </a:r>
            <a:r>
              <a:rPr lang="en-US"/>
              <a:t>Python Runtime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6A869-D4CA-4856-8FAA-7EB111F4BFDD}"/>
              </a:ext>
            </a:extLst>
          </p:cNvPr>
          <p:cNvSpPr/>
          <p:nvPr/>
        </p:nvSpPr>
        <p:spPr>
          <a:xfrm>
            <a:off x="1415480" y="3847971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UI</a:t>
            </a:r>
            <a:endParaRPr lang="en-IN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53F6BA-283D-4EA9-B4BD-009AA95AFAFF}"/>
              </a:ext>
            </a:extLst>
          </p:cNvPr>
          <p:cNvCxnSpPr/>
          <p:nvPr/>
        </p:nvCxnSpPr>
        <p:spPr>
          <a:xfrm>
            <a:off x="3143672" y="4055903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2CA43C-1D59-4912-8059-989680D8D21E}"/>
              </a:ext>
            </a:extLst>
          </p:cNvPr>
          <p:cNvSpPr/>
          <p:nvPr/>
        </p:nvSpPr>
        <p:spPr>
          <a:xfrm>
            <a:off x="4564102" y="3861036"/>
            <a:ext cx="1512168" cy="57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Server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56EEB-F8F0-42D0-9B74-A1744912F5B1}"/>
              </a:ext>
            </a:extLst>
          </p:cNvPr>
          <p:cNvSpPr/>
          <p:nvPr/>
        </p:nvSpPr>
        <p:spPr>
          <a:xfrm>
            <a:off x="7602504" y="3886919"/>
            <a:ext cx="1512168" cy="56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DB’s</a:t>
            </a:r>
            <a:endParaRPr lang="en-IN" b="1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CA6759-482B-4DDD-9EF0-62EE933AA5A5}"/>
              </a:ext>
            </a:extLst>
          </p:cNvPr>
          <p:cNvCxnSpPr/>
          <p:nvPr/>
        </p:nvCxnSpPr>
        <p:spPr>
          <a:xfrm>
            <a:off x="6240016" y="417200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62A5C3-2AFC-4EB8-AC3D-63D8F4618BED}"/>
              </a:ext>
            </a:extLst>
          </p:cNvPr>
          <p:cNvCxnSpPr>
            <a:cxnSpLocks/>
          </p:cNvCxnSpPr>
          <p:nvPr/>
        </p:nvCxnSpPr>
        <p:spPr>
          <a:xfrm>
            <a:off x="5107739" y="4617114"/>
            <a:ext cx="86409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597DD74-147B-4715-9297-1B0B29B33890}"/>
              </a:ext>
            </a:extLst>
          </p:cNvPr>
          <p:cNvSpPr/>
          <p:nvPr/>
        </p:nvSpPr>
        <p:spPr>
          <a:xfrm>
            <a:off x="6036819" y="5517232"/>
            <a:ext cx="1512168" cy="57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Model</a:t>
            </a:r>
            <a:endParaRPr lang="en-IN" b="1" dirty="0">
              <a:solidFill>
                <a:schemeClr val="bg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80113-14F5-405C-95C1-BA257847081A}"/>
              </a:ext>
            </a:extLst>
          </p:cNvPr>
          <p:cNvCxnSpPr>
            <a:cxnSpLocks/>
          </p:cNvCxnSpPr>
          <p:nvPr/>
        </p:nvCxnSpPr>
        <p:spPr>
          <a:xfrm flipH="1">
            <a:off x="7602504" y="4617114"/>
            <a:ext cx="86976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CF2A50-8DA3-47A4-998C-54E32997063E}"/>
              </a:ext>
            </a:extLst>
          </p:cNvPr>
          <p:cNvCxnSpPr/>
          <p:nvPr/>
        </p:nvCxnSpPr>
        <p:spPr>
          <a:xfrm flipH="1">
            <a:off x="3143672" y="416840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352773-8966-4247-80A4-8B85C1CD2953}"/>
              </a:ext>
            </a:extLst>
          </p:cNvPr>
          <p:cNvCxnSpPr/>
          <p:nvPr/>
        </p:nvCxnSpPr>
        <p:spPr>
          <a:xfrm flipH="1" flipV="1">
            <a:off x="4943872" y="4797152"/>
            <a:ext cx="92352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107EC6-5DFB-442B-9EA3-184D4AC23DB5}"/>
              </a:ext>
            </a:extLst>
          </p:cNvPr>
          <p:cNvCxnSpPr/>
          <p:nvPr/>
        </p:nvCxnSpPr>
        <p:spPr>
          <a:xfrm flipV="1">
            <a:off x="7498069" y="4617114"/>
            <a:ext cx="539315" cy="4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679D-C789-41BA-8B67-ADFC1112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CC669-3596-4FB4-9582-9714ACB1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Aashish Chaubey: Full Stack Developer</a:t>
            </a:r>
          </a:p>
          <a:p>
            <a:r>
              <a:rPr lang="en-US" dirty="0"/>
              <a:t>Prasanth </a:t>
            </a:r>
            <a:r>
              <a:rPr lang="en-US" dirty="0" err="1"/>
              <a:t>Gelli</a:t>
            </a:r>
            <a:r>
              <a:rPr lang="en-US" dirty="0"/>
              <a:t>: Machine Learning</a:t>
            </a:r>
          </a:p>
          <a:p>
            <a:r>
              <a:rPr lang="en-US" dirty="0"/>
              <a:t>Raja Rahul: Full Stack Developer</a:t>
            </a:r>
          </a:p>
          <a:p>
            <a:r>
              <a:rPr lang="en-US" dirty="0"/>
              <a:t>Nikhil JSK: Data Scientist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2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What: (Phase 1)</a:t>
            </a:r>
          </a:p>
          <a:p>
            <a:pPr lvl="1"/>
            <a:r>
              <a:rPr lang="en-US" dirty="0"/>
              <a:t>Clustering and Predicting the Class (Category) of the user based on the various parameters</a:t>
            </a:r>
          </a:p>
          <a:p>
            <a:pPr lvl="2"/>
            <a:r>
              <a:rPr lang="en-US" dirty="0"/>
              <a:t>Grouping like minded people together in order to recommend similar items</a:t>
            </a:r>
          </a:p>
          <a:p>
            <a:pPr lvl="2"/>
            <a:r>
              <a:rPr lang="en-US" dirty="0"/>
              <a:t>Leads to enhance the ‘Recommendation Engine’</a:t>
            </a:r>
          </a:p>
          <a:p>
            <a:pPr lvl="2"/>
            <a:r>
              <a:rPr lang="en-US" dirty="0"/>
              <a:t>Predicting the class of most likely customers to sell a particular product group</a:t>
            </a:r>
          </a:p>
          <a:p>
            <a:pPr lvl="1"/>
            <a:r>
              <a:rPr lang="en-US" dirty="0"/>
              <a:t>Calculating the confidence score of the customer to buy the product he selects</a:t>
            </a:r>
          </a:p>
          <a:p>
            <a:pPr lvl="2"/>
            <a:r>
              <a:rPr lang="en-US" dirty="0"/>
              <a:t>Correlation of variables like Income, number of cities he has lived in and four others</a:t>
            </a:r>
          </a:p>
          <a:p>
            <a:pPr lvl="2"/>
            <a:r>
              <a:rPr lang="en-US" dirty="0"/>
              <a:t>Tried using Fuzzy Logic on these variables</a:t>
            </a:r>
          </a:p>
          <a:p>
            <a:pPr lvl="2"/>
            <a:r>
              <a:rPr lang="en-US" dirty="0"/>
              <a:t>Results in forecasting the estimated budget for the user against the items he has added</a:t>
            </a:r>
          </a:p>
          <a:p>
            <a:pPr lvl="1"/>
            <a:r>
              <a:rPr lang="en-US" dirty="0"/>
              <a:t>Annotation of the images automatically</a:t>
            </a:r>
          </a:p>
          <a:p>
            <a:pPr lvl="2"/>
            <a:r>
              <a:rPr lang="en-US" dirty="0"/>
              <a:t>Huge Data already exist, an attempt has been made to annotate these images on various categories</a:t>
            </a:r>
          </a:p>
          <a:p>
            <a:pPr lvl="2"/>
            <a:r>
              <a:rPr lang="en-US" dirty="0"/>
              <a:t>This reduces the mundane work of human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What: (Phase 1)</a:t>
            </a:r>
          </a:p>
          <a:p>
            <a:pPr lvl="1"/>
            <a:r>
              <a:rPr lang="en-US" dirty="0"/>
              <a:t>Annotation of the images automatically</a:t>
            </a:r>
          </a:p>
          <a:p>
            <a:pPr lvl="2"/>
            <a:r>
              <a:rPr lang="en-US" dirty="0"/>
              <a:t>Huge Data already exist, an attempt has been made to annotate these images on various categories</a:t>
            </a:r>
          </a:p>
          <a:p>
            <a:pPr lvl="2"/>
            <a:r>
              <a:rPr lang="en-US" dirty="0"/>
              <a:t>This reduces the mundane work of human interaction</a:t>
            </a:r>
          </a:p>
          <a:p>
            <a:pPr lvl="1"/>
            <a:r>
              <a:rPr lang="en-US" dirty="0"/>
              <a:t>Recommendation Engine</a:t>
            </a:r>
          </a:p>
          <a:p>
            <a:pPr lvl="2"/>
            <a:r>
              <a:rPr lang="en-US" dirty="0"/>
              <a:t>Based on the results of the model, a recommendation engine has been set up for suggest the users based on the aforementioned variables and categories in which we classify the users</a:t>
            </a:r>
          </a:p>
          <a:p>
            <a:pPr lvl="2"/>
            <a:r>
              <a:rPr lang="en-US" dirty="0"/>
              <a:t>The recommendation is for the entire set of interiors</a:t>
            </a:r>
          </a:p>
        </p:txBody>
      </p:sp>
    </p:spTree>
    <p:extLst>
      <p:ext uri="{BB962C8B-B14F-4D97-AF65-F5344CB8AC3E}">
        <p14:creationId xmlns:p14="http://schemas.microsoft.com/office/powerpoint/2010/main" val="312661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943384" cy="1838519"/>
          </a:xfrm>
        </p:spPr>
        <p:txBody>
          <a:bodyPr/>
          <a:lstStyle/>
          <a:p>
            <a:r>
              <a:rPr lang="en-US" dirty="0"/>
              <a:t>Data Synthesis			 Seizure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the approach</a:t>
            </a:r>
          </a:p>
        </p:txBody>
      </p:sp>
    </p:spTree>
    <p:extLst>
      <p:ext uri="{BB962C8B-B14F-4D97-AF65-F5344CB8AC3E}">
        <p14:creationId xmlns:p14="http://schemas.microsoft.com/office/powerpoint/2010/main" val="24437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2C6C-19B5-40A1-89F8-D5012601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Quality (Sample)</a:t>
            </a:r>
            <a:endParaRPr lang="en-IN" dirty="0"/>
          </a:p>
        </p:txBody>
      </p:sp>
      <p:pic>
        <p:nvPicPr>
          <p:cNvPr id="17" name="Content Placeholder 1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0B5D18E-1B0D-4B9C-AD70-E5BAF7525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7" y="1739515"/>
            <a:ext cx="5040559" cy="2270850"/>
          </a:xfrm>
        </p:spPr>
      </p:pic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EBB97A-BA5A-4911-A58E-6980590F0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8" y="4180476"/>
            <a:ext cx="5040558" cy="2272860"/>
          </a:xfrm>
          <a:prstGeom prst="rect">
            <a:avLst/>
          </a:prstGeom>
        </p:spPr>
      </p:pic>
      <p:pic>
        <p:nvPicPr>
          <p:cNvPr id="21" name="Picture 20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65FAEF7-6FBB-4AF4-B416-DF24F8F71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04" y="1739516"/>
            <a:ext cx="5040558" cy="2270849"/>
          </a:xfrm>
          <a:prstGeom prst="rect">
            <a:avLst/>
          </a:prstGeom>
        </p:spPr>
      </p:pic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3005707-C01F-4E67-91ED-F18293FF5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04" y="4164122"/>
            <a:ext cx="5040558" cy="22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5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76" y="875928"/>
            <a:ext cx="3429000" cy="1905000"/>
          </a:xfrm>
        </p:spPr>
        <p:txBody>
          <a:bodyPr/>
          <a:lstStyle/>
          <a:p>
            <a:r>
              <a:rPr lang="en-US" dirty="0"/>
              <a:t>Cluster Distribution Plot</a:t>
            </a:r>
          </a:p>
        </p:txBody>
      </p: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1EB899-B6AA-4477-8940-8AD954A47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00" y="2950777"/>
            <a:ext cx="5771697" cy="34898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90BE6B-F9E8-45C0-AF4E-038AA7A9EABC}"/>
              </a:ext>
            </a:extLst>
          </p:cNvPr>
          <p:cNvSpPr txBox="1"/>
          <p:nvPr/>
        </p:nvSpPr>
        <p:spPr>
          <a:xfrm>
            <a:off x="911424" y="2274838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cluster consists of the  like-minded people together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graph depicts the population distribution among clusters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Cluster-4 which represents “upper-middle class” constitutes to the larger proportion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 some of the important variables in the curated data set</a:t>
            </a:r>
          </a:p>
          <a:p>
            <a:r>
              <a:rPr lang="en-US" dirty="0"/>
              <a:t>It clearly shows how closely it is made to simulate the real world data</a:t>
            </a:r>
          </a:p>
          <a:p>
            <a:r>
              <a:rPr lang="en-US" dirty="0"/>
              <a:t>It is important to note that, we also have induced some bias wherever necessary for the same reason 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5102001"/>
              </p:ext>
            </p:extLst>
          </p:nvPr>
        </p:nvGraphicFramePr>
        <p:xfrm>
          <a:off x="6324602" y="1739660"/>
          <a:ext cx="5032899" cy="44384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8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Marital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0.944436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30.888000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16.462429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0.810664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13.312300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5.176509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852038"/>
                  </a:ext>
                </a:extLst>
              </a:tr>
              <a:tr h="6218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7.501600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3.023229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081459"/>
                  </a:ext>
                </a:extLst>
              </a:tr>
              <a:tr h="6218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props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2.444800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1.696184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03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3749-8B7F-F846-852F-669882E4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9257DF-D0F3-7344-868E-946549AF85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789040"/>
            <a:ext cx="7791027" cy="203132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15CB3-3507-8D4A-851F-EEAAED94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0990" y="1772816"/>
            <a:ext cx="5029200" cy="4351338"/>
          </a:xfrm>
        </p:spPr>
        <p:txBody>
          <a:bodyPr/>
          <a:lstStyle/>
          <a:p>
            <a:r>
              <a:rPr lang="en-US" dirty="0"/>
              <a:t>Fuzzy Logics</a:t>
            </a:r>
          </a:p>
          <a:p>
            <a:r>
              <a:rPr lang="en-US" dirty="0"/>
              <a:t>C - means</a:t>
            </a:r>
          </a:p>
        </p:txBody>
      </p:sp>
    </p:spTree>
    <p:extLst>
      <p:ext uri="{BB962C8B-B14F-4D97-AF65-F5344CB8AC3E}">
        <p14:creationId xmlns:p14="http://schemas.microsoft.com/office/powerpoint/2010/main" val="29776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374</TotalTime>
  <Words>832</Words>
  <Application>Microsoft Macintosh PowerPoint</Application>
  <PresentationFormat>Widescreen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Schoolbook</vt:lpstr>
      <vt:lpstr>CITY SKETCH 16X9</vt:lpstr>
      <vt:lpstr>SpaceSense – LivSpace Hack</vt:lpstr>
      <vt:lpstr>Team Introduction</vt:lpstr>
      <vt:lpstr>Problem Statement</vt:lpstr>
      <vt:lpstr>Problem Statement</vt:lpstr>
      <vt:lpstr>Data Synthesis    Seizure</vt:lpstr>
      <vt:lpstr>Curated Data Quality (Sample)</vt:lpstr>
      <vt:lpstr>Cluster Distribution Plot</vt:lpstr>
      <vt:lpstr>Title and Content Layout with Table</vt:lpstr>
      <vt:lpstr>Image Segmentation </vt:lpstr>
      <vt:lpstr>Error rate among different algorithms</vt:lpstr>
      <vt:lpstr>Problems Focused On</vt:lpstr>
      <vt:lpstr>Problem Statement</vt:lpstr>
      <vt:lpstr>Uniqueness in our approach</vt:lpstr>
      <vt:lpstr>Other Important Ideas</vt:lpstr>
      <vt:lpstr>Other Important Ideas</vt:lpstr>
      <vt:lpstr>Two Content Layout with SmartArt</vt:lpstr>
      <vt:lpstr>Add a Slide Title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SpaceSense – LivSpace Hack</dc:title>
  <dc:creator>Aashish Chaubey</dc:creator>
  <cp:lastModifiedBy>Jonnavithula Sai Krishna Nikhil</cp:lastModifiedBy>
  <cp:revision>33</cp:revision>
  <dcterms:created xsi:type="dcterms:W3CDTF">2019-03-17T00:45:30Z</dcterms:created>
  <dcterms:modified xsi:type="dcterms:W3CDTF">2019-03-17T08:32:14Z</dcterms:modified>
</cp:coreProperties>
</file>