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YITvh1Od4Elia3rYH4L2KRYac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02A07F-0106-4FBF-AD40-244A409D5618}">
  <a:tblStyle styleId="{4402A07F-0106-4FBF-AD40-244A409D56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b97b53c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b97b53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db97b53c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db97b53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97b53c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97b53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a8674a8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1a8674a80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a8674a8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a8674a80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SfxtMi8ay9JIA02bd08NI8Wh7DVxp-og?usp=sharing" TargetMode="External"/><Relationship Id="rId4" Type="http://schemas.openxmlformats.org/officeDocument/2006/relationships/hyperlink" Target="https://machinelearningmastery.com/autoregression-models-time-series-forecasting-python/" TargetMode="External"/><Relationship Id="rId5" Type="http://schemas.openxmlformats.org/officeDocument/2006/relationships/hyperlink" Target="https://www.analyticsvidhya.com/blog/2016/02/time-series-forecasting-codes-python/" TargetMode="External"/><Relationship Id="rId6" Type="http://schemas.openxmlformats.org/officeDocument/2006/relationships/hyperlink" Target="https://machinelearningmastery.com/arima-for-time-series-forecasting-with-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2729" y="4096871"/>
            <a:ext cx="1154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ID: </a:t>
            </a: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D2211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Name: Artisan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0000"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/>
        </p:nvSpPr>
        <p:spPr>
          <a:xfrm>
            <a:off x="255300" y="342445"/>
            <a:ext cx="115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578500" y="1415950"/>
            <a:ext cx="9768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We Conclude here that After Successfully implementing the ARIMA Model for Forecasting Time Series,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We are now able to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predict future Time Series for given dataset.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We calculated and analysed the p, d and q values w.r.t AIC &amp; BIC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We calculated various specifications regarding the ARIMA  model like AIC, BIC values ACF , PACF plots etc.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400375" y="3443075"/>
            <a:ext cx="9768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Conclusions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from Results: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 Root mean squared error is approx 7000 deaths indicating a significant  range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it simple and popular,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ARIMA may not be the best model among the available AutoRegressors for Time Series forecasting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Further, extension called SARIMA (seasonal ARIMA) can be used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Holt’s Winter Model appears to be the best predictor.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db97b53c1_0_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Links</a:t>
            </a:r>
            <a:endParaRPr/>
          </a:p>
        </p:txBody>
      </p:sp>
      <p:sp>
        <p:nvSpPr>
          <p:cNvPr id="173" name="Google Shape;173;g11db97b53c1_0_52"/>
          <p:cNvSpPr txBox="1"/>
          <p:nvPr>
            <p:ph idx="1" type="body"/>
          </p:nvPr>
        </p:nvSpPr>
        <p:spPr>
          <a:xfrm>
            <a:off x="838200" y="20572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https://drive.google.com/drive/folders/1SfxtMi8ay9JIA02bd08NI8Wh7DVxp-og?usp=sharing</a:t>
            </a:r>
            <a:r>
              <a:rPr lang="en-I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https://machinelearningmastery.com/autoregression-models-time-series-forecasting-python/</a:t>
            </a:r>
            <a:r>
              <a:rPr lang="en-I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https://www.analyticsvidhya.com/blog/2016/02/time-series-forecasting-codes-python/</a:t>
            </a:r>
            <a:r>
              <a:rPr lang="en-I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u="sng">
                <a:solidFill>
                  <a:schemeClr val="hlink"/>
                </a:solidFill>
                <a:hlinkClick r:id="rId6"/>
              </a:rPr>
              <a:t>https://machinelearningmastery.com/arima-for-time-series-forecasting-with-python/</a:t>
            </a: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0000"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"/>
          <p:cNvGraphicFramePr/>
          <p:nvPr/>
        </p:nvGraphicFramePr>
        <p:xfrm>
          <a:off x="788894" y="20802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{4402A07F-0106-4FBF-AD40-244A409D5618}</a:tableStyleId>
              </a:tblPr>
              <a:tblGrid>
                <a:gridCol w="1778000"/>
                <a:gridCol w="1778000"/>
                <a:gridCol w="1778000"/>
                <a:gridCol w="1778000"/>
                <a:gridCol w="1778000"/>
                <a:gridCol w="1778000"/>
              </a:tblGrid>
              <a:tr h="90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 Implementation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 &amp; Analysis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287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2875" marB="45725" marR="91450" marL="91450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2875" marB="45725" marR="91450" marL="91450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2875" marB="45725" marR="91450" marL="91450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2875" marB="45725" marR="91450" marL="91450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2875" marB="45725" marR="91450" marL="91450">
                    <a:lnL cap="flat" cmpd="sng" w="9525">
                      <a:solidFill>
                        <a:srgbClr val="3D4B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Head with gears"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374" y="208020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checklist RTL"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6992" y="203973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pie chart" id="93" name="Google Shape;9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74426" y="203973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 RTL" id="94" name="Google Shape;9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016" y="208020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 mark" id="95" name="Google Shape;9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56969" y="203973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 diagram" id="96" name="Google Shape;9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39558" y="208020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744071" y="555812"/>
            <a:ext cx="41596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0000"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255300" y="342445"/>
            <a:ext cx="11546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197450" y="1963025"/>
            <a:ext cx="10274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a time series using ARIMA model for forecasting number of deaths by using COVID-19 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322150" y="4014700"/>
            <a:ext cx="89916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1.</a:t>
            </a:r>
            <a:r>
              <a:rPr lang="en-IN" sz="2400">
                <a:solidFill>
                  <a:schemeClr val="dk1"/>
                </a:solidFill>
              </a:rPr>
              <a:t>Determine the three parameters of ARIMA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2.</a:t>
            </a:r>
            <a:r>
              <a:rPr lang="en-IN" sz="2400">
                <a:solidFill>
                  <a:schemeClr val="dk1"/>
                </a:solidFill>
              </a:rPr>
              <a:t>Identify stationarity using ACF and PACF functions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3.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 forecasting based upon above parameters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0000"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7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1211275" y="2833800"/>
            <a:ext cx="3206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 </a:t>
            </a:r>
            <a:r>
              <a:rPr b="1" lang="en-IN" sz="2300">
                <a:solidFill>
                  <a:schemeClr val="dk1"/>
                </a:solidFill>
              </a:rPr>
              <a:t>Σ</a:t>
            </a:r>
            <a:r>
              <a:rPr b="1" lang="en-IN" sz="1700">
                <a:solidFill>
                  <a:schemeClr val="dk1"/>
                </a:solidFill>
              </a:rPr>
              <a:t> i=0 to n   miXi )  + 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5816925" y="2956950"/>
            <a:ext cx="339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T = a +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1" lang="en-IN" sz="2300">
                <a:solidFill>
                  <a:schemeClr val="dk1"/>
                </a:solidFill>
              </a:rPr>
              <a:t>Σ</a:t>
            </a:r>
            <a:r>
              <a:rPr b="1" lang="en-IN" sz="1500">
                <a:solidFill>
                  <a:schemeClr val="dk1"/>
                </a:solidFill>
              </a:rPr>
              <a:t> i=0 to n   </a:t>
            </a:r>
            <a:r>
              <a:rPr b="1" lang="en-IN" sz="1900">
                <a:solidFill>
                  <a:schemeClr val="dk1"/>
                </a:solidFill>
              </a:rPr>
              <a:t>Bi )  + 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db97b53c1_0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db97b53c1_0_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g11db97b53c1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643"/>
            <a:ext cx="12192001" cy="620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db97b53c1_0_9"/>
          <p:cNvSpPr txBox="1"/>
          <p:nvPr/>
        </p:nvSpPr>
        <p:spPr>
          <a:xfrm>
            <a:off x="397800" y="342445"/>
            <a:ext cx="115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Terms and Algorithm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1db97b53c1_0_9"/>
          <p:cNvSpPr txBox="1"/>
          <p:nvPr/>
        </p:nvSpPr>
        <p:spPr>
          <a:xfrm>
            <a:off x="3722925" y="2297875"/>
            <a:ext cx="82212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74E13"/>
                </a:solidFill>
              </a:rPr>
              <a:t>Auto Regressive</a:t>
            </a:r>
            <a:r>
              <a:rPr lang="en-IN" sz="2000">
                <a:solidFill>
                  <a:srgbClr val="548235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- past values used for forecasting the next value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5" name="Google Shape;125;g11db97b53c1_0_9"/>
          <p:cNvSpPr txBox="1"/>
          <p:nvPr/>
        </p:nvSpPr>
        <p:spPr>
          <a:xfrm>
            <a:off x="3722925" y="1665025"/>
            <a:ext cx="44355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Technique for Time series modelling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6" name="Google Shape;126;g11db97b53c1_0_9"/>
          <p:cNvSpPr txBox="1"/>
          <p:nvPr/>
        </p:nvSpPr>
        <p:spPr>
          <a:xfrm>
            <a:off x="3665325" y="2930725"/>
            <a:ext cx="83364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85723"/>
                </a:solidFill>
              </a:rPr>
              <a:t>Moving Average </a:t>
            </a:r>
            <a:r>
              <a:rPr lang="en-IN" sz="2000">
                <a:solidFill>
                  <a:schemeClr val="dk1"/>
                </a:solidFill>
              </a:rPr>
              <a:t>- past forecast errors used to predict the future values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7" name="Google Shape;127;g11db97b53c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975" y="2297875"/>
            <a:ext cx="161925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11db97b53c1_0_9"/>
          <p:cNvCxnSpPr>
            <a:stCxn id="127" idx="3"/>
            <a:endCxn id="125" idx="1"/>
          </p:cNvCxnSpPr>
          <p:nvPr/>
        </p:nvCxnSpPr>
        <p:spPr>
          <a:xfrm flipH="1" rot="10800000">
            <a:off x="2573225" y="1911250"/>
            <a:ext cx="11496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g11db97b53c1_0_9"/>
          <p:cNvCxnSpPr>
            <a:stCxn id="127" idx="3"/>
            <a:endCxn id="124" idx="1"/>
          </p:cNvCxnSpPr>
          <p:nvPr/>
        </p:nvCxnSpPr>
        <p:spPr>
          <a:xfrm flipH="1" rot="10800000">
            <a:off x="2573225" y="2544250"/>
            <a:ext cx="11496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g11db97b53c1_0_9"/>
          <p:cNvCxnSpPr>
            <a:stCxn id="127" idx="3"/>
            <a:endCxn id="126" idx="1"/>
          </p:cNvCxnSpPr>
          <p:nvPr/>
        </p:nvCxnSpPr>
        <p:spPr>
          <a:xfrm>
            <a:off x="2573225" y="2669350"/>
            <a:ext cx="10920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1" name="Google Shape;131;g11db97b53c1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00" y="4356600"/>
            <a:ext cx="22479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1db97b53c1_0_9"/>
          <p:cNvSpPr txBox="1"/>
          <p:nvPr/>
        </p:nvSpPr>
        <p:spPr>
          <a:xfrm>
            <a:off x="3700200" y="4148450"/>
            <a:ext cx="59901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p-value (premise / lag / past values) </a:t>
            </a:r>
            <a:r>
              <a:rPr lang="en-IN" sz="2000">
                <a:solidFill>
                  <a:schemeClr val="dk1"/>
                </a:solidFill>
              </a:rPr>
              <a:t>– PACF Plot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" name="Google Shape;133;g11db97b53c1_0_9"/>
          <p:cNvSpPr txBox="1"/>
          <p:nvPr/>
        </p:nvSpPr>
        <p:spPr>
          <a:xfrm>
            <a:off x="3722925" y="4838313"/>
            <a:ext cx="59901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q-value (moving average window | MA)  - ACF plot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4" name="Google Shape;134;g11db97b53c1_0_9"/>
          <p:cNvSpPr txBox="1"/>
          <p:nvPr/>
        </p:nvSpPr>
        <p:spPr>
          <a:xfrm>
            <a:off x="3722925" y="5528175"/>
            <a:ext cx="5201400" cy="84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-value (Order of Differencing / Derivation) (to make series stationary)  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135" name="Google Shape;135;g11db97b53c1_0_9"/>
          <p:cNvCxnSpPr>
            <a:stCxn id="131" idx="3"/>
            <a:endCxn id="132" idx="1"/>
          </p:cNvCxnSpPr>
          <p:nvPr/>
        </p:nvCxnSpPr>
        <p:spPr>
          <a:xfrm flipH="1" rot="10800000">
            <a:off x="2770400" y="4394888"/>
            <a:ext cx="929700" cy="5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g11db97b53c1_0_9"/>
          <p:cNvCxnSpPr>
            <a:endCxn id="133" idx="1"/>
          </p:cNvCxnSpPr>
          <p:nvPr/>
        </p:nvCxnSpPr>
        <p:spPr>
          <a:xfrm>
            <a:off x="2770425" y="4942413"/>
            <a:ext cx="9525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g11db97b53c1_0_9"/>
          <p:cNvCxnSpPr>
            <a:stCxn id="131" idx="3"/>
            <a:endCxn id="134" idx="1"/>
          </p:cNvCxnSpPr>
          <p:nvPr/>
        </p:nvCxnSpPr>
        <p:spPr>
          <a:xfrm>
            <a:off x="2770400" y="4942388"/>
            <a:ext cx="952500" cy="10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g11db97b53c1_0_9"/>
          <p:cNvSpPr txBox="1"/>
          <p:nvPr/>
        </p:nvSpPr>
        <p:spPr>
          <a:xfrm>
            <a:off x="10206875" y="4388925"/>
            <a:ext cx="2127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AIC and BIC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(To determine best combination of parameters)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g11db97b53c1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0400" y="4394895"/>
            <a:ext cx="5238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0000"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/>
        </p:nvSpPr>
        <p:spPr>
          <a:xfrm>
            <a:off x="255300" y="342445"/>
            <a:ext cx="115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900125" y="1457325"/>
            <a:ext cx="717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The Following steps need to follow for Implementation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014400" y="2243150"/>
            <a:ext cx="10458600" cy="4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eriod"/>
            </a:pPr>
            <a:r>
              <a:rPr b="1"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Load the data</a:t>
            </a:r>
            <a:r>
              <a:rPr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The first step for model building is of course to load the dataset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eriod"/>
            </a:pPr>
            <a:r>
              <a:rPr b="1"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Preprocessing</a:t>
            </a:r>
            <a:r>
              <a:rPr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Depending on the dataset, the steps of preprocessing will be defined. This will include creating timestamps, converting the datatype of date/time column, making the series univariate, etc.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eriod"/>
            </a:pPr>
            <a:r>
              <a:rPr b="1"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Determine d value</a:t>
            </a:r>
            <a:r>
              <a:rPr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For making the series stationary, the number of times the difference operation was performed will be taken as the d value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eriod"/>
            </a:pPr>
            <a:r>
              <a:rPr b="1"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Create ACF and PACF plots</a:t>
            </a:r>
            <a:r>
              <a:rPr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This is the most important step in ARIMA implementation. ACF PACF plots are used to determine the input parameters for our ARIMA model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eriod"/>
            </a:pPr>
            <a:r>
              <a:rPr b="1"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Determine the p and q values</a:t>
            </a:r>
            <a:r>
              <a:rPr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Read the values of p and q from the plots in the previous step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eriod"/>
            </a:pPr>
            <a:r>
              <a:rPr b="1"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Fit ARIMA model</a:t>
            </a:r>
            <a:r>
              <a:rPr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Using the processed data and parameter values we calculated from the previous steps, fit the ARIMA model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60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50"/>
              <a:buFont typeface="Lato"/>
              <a:buAutoNum type="arabicPeriod"/>
            </a:pPr>
            <a:r>
              <a:rPr b="1"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Predict values on validation set</a:t>
            </a:r>
            <a:r>
              <a:rPr lang="en-IN" sz="18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Predict the future values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0000"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8674a80d_0_7"/>
          <p:cNvSpPr txBox="1"/>
          <p:nvPr/>
        </p:nvSpPr>
        <p:spPr>
          <a:xfrm>
            <a:off x="397800" y="342445"/>
            <a:ext cx="115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 Forecasting Results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(performed on validation set)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11a8674a80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825" y="1338187"/>
            <a:ext cx="7998608" cy="4719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1a8674a80d_0_7"/>
          <p:cNvSpPr txBox="1"/>
          <p:nvPr/>
        </p:nvSpPr>
        <p:spPr>
          <a:xfrm>
            <a:off x="3100400" y="6157900"/>
            <a:ext cx="498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latin typeface="Calibri"/>
                <a:ea typeface="Calibri"/>
                <a:cs typeface="Calibri"/>
                <a:sym typeface="Calibri"/>
              </a:rPr>
              <a:t>ARIMA Time Series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0000"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674a80d_0_12"/>
          <p:cNvSpPr txBox="1"/>
          <p:nvPr/>
        </p:nvSpPr>
        <p:spPr>
          <a:xfrm>
            <a:off x="198150" y="128120"/>
            <a:ext cx="1154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1a8674a80d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825" y="774620"/>
            <a:ext cx="8548344" cy="55642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1a8674a80d_0_12"/>
          <p:cNvSpPr txBox="1"/>
          <p:nvPr/>
        </p:nvSpPr>
        <p:spPr>
          <a:xfrm>
            <a:off x="3057525" y="6443675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ACF And PACF Functions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2022-03-21T17:54:44Z</dcterms:created>
  <dc:creator>Ranadeep Dey</dc:creator>
</cp:coreProperties>
</file>