
<file path=[Content_Types].xml><?xml version="1.0" encoding="utf-8"?>
<Types xmlns="http://schemas.openxmlformats.org/package/2006/content-types">
  <Default Extension="emf" ContentType="image/x-emf"/>
  <Default Extension="jpeg" ContentType="image/jpeg"/>
  <Default Extension="png" ContentType="image/png"/>
  <Default Extension="pptx" ContentType="application/vnd.openxmlformats-officedocument.presentationml.presentation"/>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5" r:id="rId1"/>
  </p:sldMasterIdLst>
  <p:sldIdLst>
    <p:sldId id="256" r:id="rId2"/>
    <p:sldId id="257" r:id="rId3"/>
    <p:sldId id="258" r:id="rId4"/>
    <p:sldId id="259" r:id="rId5"/>
    <p:sldId id="260" r:id="rId6"/>
    <p:sldId id="261" r:id="rId7"/>
    <p:sldId id="262" r:id="rId8"/>
    <p:sldId id="270" r:id="rId9"/>
    <p:sldId id="268" r:id="rId10"/>
    <p:sldId id="282" r:id="rId11"/>
    <p:sldId id="263" r:id="rId12"/>
    <p:sldId id="269" r:id="rId13"/>
    <p:sldId id="267" r:id="rId14"/>
    <p:sldId id="279" r:id="rId15"/>
    <p:sldId id="266" r:id="rId16"/>
    <p:sldId id="26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khil Kanchan" initials="NK" lastIdx="1" clrIdx="0">
    <p:extLst>
      <p:ext uri="{19B8F6BF-5375-455C-9EA6-DF929625EA0E}">
        <p15:presenceInfo xmlns:p15="http://schemas.microsoft.com/office/powerpoint/2012/main" userId="a65b1657c0a6ef9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7" d="100"/>
          <a:sy n="67" d="100"/>
        </p:scale>
        <p:origin x="6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E416CB-EF27-4D36-A78F-BF66F11F6798}" type="datetimeFigureOut">
              <a:rPr lang="en-IN" smtClean="0"/>
              <a:t>08-02-2022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B80B6A-FB2A-4CF3-B6A2-0FDDA7183E07}" type="slidenum">
              <a:rPr lang="en-IN" smtClean="0"/>
              <a:t>‹#›</a:t>
            </a:fld>
            <a:endParaRPr lang="en-IN"/>
          </a:p>
        </p:txBody>
      </p:sp>
    </p:spTree>
    <p:extLst>
      <p:ext uri="{BB962C8B-B14F-4D97-AF65-F5344CB8AC3E}">
        <p14:creationId xmlns:p14="http://schemas.microsoft.com/office/powerpoint/2010/main" val="2780727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E416CB-EF27-4D36-A78F-BF66F11F6798}" type="datetimeFigureOut">
              <a:rPr lang="en-IN" smtClean="0"/>
              <a:t>08-02-2022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B80B6A-FB2A-4CF3-B6A2-0FDDA7183E07}" type="slidenum">
              <a:rPr lang="en-IN" smtClean="0"/>
              <a:t>‹#›</a:t>
            </a:fld>
            <a:endParaRPr lang="en-IN"/>
          </a:p>
        </p:txBody>
      </p:sp>
    </p:spTree>
    <p:extLst>
      <p:ext uri="{BB962C8B-B14F-4D97-AF65-F5344CB8AC3E}">
        <p14:creationId xmlns:p14="http://schemas.microsoft.com/office/powerpoint/2010/main" val="1420466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DE416CB-EF27-4D36-A78F-BF66F11F6798}" type="datetimeFigureOut">
              <a:rPr lang="en-IN" smtClean="0"/>
              <a:t>08-02-2022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B80B6A-FB2A-4CF3-B6A2-0FDDA7183E07}" type="slidenum">
              <a:rPr lang="en-IN" smtClean="0"/>
              <a:t>‹#›</a:t>
            </a:fld>
            <a:endParaRPr lang="en-IN"/>
          </a:p>
        </p:txBody>
      </p:sp>
    </p:spTree>
    <p:extLst>
      <p:ext uri="{BB962C8B-B14F-4D97-AF65-F5344CB8AC3E}">
        <p14:creationId xmlns:p14="http://schemas.microsoft.com/office/powerpoint/2010/main" val="4313170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DE416CB-EF27-4D36-A78F-BF66F11F6798}" type="datetimeFigureOut">
              <a:rPr lang="en-IN" smtClean="0"/>
              <a:t>08-02-2022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B80B6A-FB2A-4CF3-B6A2-0FDDA7183E07}"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416388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E416CB-EF27-4D36-A78F-BF66F11F6798}" type="datetimeFigureOut">
              <a:rPr lang="en-IN" smtClean="0"/>
              <a:t>08-02-2022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B80B6A-FB2A-4CF3-B6A2-0FDDA7183E07}" type="slidenum">
              <a:rPr lang="en-IN" smtClean="0"/>
              <a:t>‹#›</a:t>
            </a:fld>
            <a:endParaRPr lang="en-IN"/>
          </a:p>
        </p:txBody>
      </p:sp>
    </p:spTree>
    <p:extLst>
      <p:ext uri="{BB962C8B-B14F-4D97-AF65-F5344CB8AC3E}">
        <p14:creationId xmlns:p14="http://schemas.microsoft.com/office/powerpoint/2010/main" val="28068367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DE416CB-EF27-4D36-A78F-BF66F11F6798}" type="datetimeFigureOut">
              <a:rPr lang="en-IN" smtClean="0"/>
              <a:t>08-02-2022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B80B6A-FB2A-4CF3-B6A2-0FDDA7183E07}" type="slidenum">
              <a:rPr lang="en-IN" smtClean="0"/>
              <a:t>‹#›</a:t>
            </a:fld>
            <a:endParaRPr lang="en-IN"/>
          </a:p>
        </p:txBody>
      </p:sp>
    </p:spTree>
    <p:extLst>
      <p:ext uri="{BB962C8B-B14F-4D97-AF65-F5344CB8AC3E}">
        <p14:creationId xmlns:p14="http://schemas.microsoft.com/office/powerpoint/2010/main" val="18433321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DE416CB-EF27-4D36-A78F-BF66F11F6798}" type="datetimeFigureOut">
              <a:rPr lang="en-IN" smtClean="0"/>
              <a:t>08-02-2022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B80B6A-FB2A-4CF3-B6A2-0FDDA7183E07}" type="slidenum">
              <a:rPr lang="en-IN" smtClean="0"/>
              <a:t>‹#›</a:t>
            </a:fld>
            <a:endParaRPr lang="en-IN"/>
          </a:p>
        </p:txBody>
      </p:sp>
    </p:spTree>
    <p:extLst>
      <p:ext uri="{BB962C8B-B14F-4D97-AF65-F5344CB8AC3E}">
        <p14:creationId xmlns:p14="http://schemas.microsoft.com/office/powerpoint/2010/main" val="5591716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E416CB-EF27-4D36-A78F-BF66F11F6798}" type="datetimeFigureOut">
              <a:rPr lang="en-IN" smtClean="0"/>
              <a:t>08-02-2022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B80B6A-FB2A-4CF3-B6A2-0FDDA7183E07}" type="slidenum">
              <a:rPr lang="en-IN" smtClean="0"/>
              <a:t>‹#›</a:t>
            </a:fld>
            <a:endParaRPr lang="en-IN"/>
          </a:p>
        </p:txBody>
      </p:sp>
    </p:spTree>
    <p:extLst>
      <p:ext uri="{BB962C8B-B14F-4D97-AF65-F5344CB8AC3E}">
        <p14:creationId xmlns:p14="http://schemas.microsoft.com/office/powerpoint/2010/main" val="20741274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E416CB-EF27-4D36-A78F-BF66F11F6798}" type="datetimeFigureOut">
              <a:rPr lang="en-IN" smtClean="0"/>
              <a:t>08-02-2022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B80B6A-FB2A-4CF3-B6A2-0FDDA7183E07}" type="slidenum">
              <a:rPr lang="en-IN" smtClean="0"/>
              <a:t>‹#›</a:t>
            </a:fld>
            <a:endParaRPr lang="en-IN"/>
          </a:p>
        </p:txBody>
      </p:sp>
    </p:spTree>
    <p:extLst>
      <p:ext uri="{BB962C8B-B14F-4D97-AF65-F5344CB8AC3E}">
        <p14:creationId xmlns:p14="http://schemas.microsoft.com/office/powerpoint/2010/main" val="3139025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DE416CB-EF27-4D36-A78F-BF66F11F6798}" type="datetimeFigureOut">
              <a:rPr lang="en-IN" smtClean="0"/>
              <a:t>08-02-2022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B80B6A-FB2A-4CF3-B6A2-0FDDA7183E07}" type="slidenum">
              <a:rPr lang="en-IN" smtClean="0"/>
              <a:t>‹#›</a:t>
            </a:fld>
            <a:endParaRPr lang="en-IN"/>
          </a:p>
        </p:txBody>
      </p:sp>
    </p:spTree>
    <p:extLst>
      <p:ext uri="{BB962C8B-B14F-4D97-AF65-F5344CB8AC3E}">
        <p14:creationId xmlns:p14="http://schemas.microsoft.com/office/powerpoint/2010/main" val="2556214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E416CB-EF27-4D36-A78F-BF66F11F6798}" type="datetimeFigureOut">
              <a:rPr lang="en-IN" smtClean="0"/>
              <a:t>08-02-2022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B80B6A-FB2A-4CF3-B6A2-0FDDA7183E07}" type="slidenum">
              <a:rPr lang="en-IN" smtClean="0"/>
              <a:t>‹#›</a:t>
            </a:fld>
            <a:endParaRPr lang="en-IN"/>
          </a:p>
        </p:txBody>
      </p:sp>
    </p:spTree>
    <p:extLst>
      <p:ext uri="{BB962C8B-B14F-4D97-AF65-F5344CB8AC3E}">
        <p14:creationId xmlns:p14="http://schemas.microsoft.com/office/powerpoint/2010/main" val="4122504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E416CB-EF27-4D36-A78F-BF66F11F6798}" type="datetimeFigureOut">
              <a:rPr lang="en-IN" smtClean="0"/>
              <a:t>08-02-2022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B80B6A-FB2A-4CF3-B6A2-0FDDA7183E07}" type="slidenum">
              <a:rPr lang="en-IN" smtClean="0"/>
              <a:t>‹#›</a:t>
            </a:fld>
            <a:endParaRPr lang="en-IN"/>
          </a:p>
        </p:txBody>
      </p:sp>
    </p:spTree>
    <p:extLst>
      <p:ext uri="{BB962C8B-B14F-4D97-AF65-F5344CB8AC3E}">
        <p14:creationId xmlns:p14="http://schemas.microsoft.com/office/powerpoint/2010/main" val="2446986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E416CB-EF27-4D36-A78F-BF66F11F6798}" type="datetimeFigureOut">
              <a:rPr lang="en-IN" smtClean="0"/>
              <a:t>08-02-2022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6B80B6A-FB2A-4CF3-B6A2-0FDDA7183E07}" type="slidenum">
              <a:rPr lang="en-IN" smtClean="0"/>
              <a:t>‹#›</a:t>
            </a:fld>
            <a:endParaRPr lang="en-IN"/>
          </a:p>
        </p:txBody>
      </p:sp>
    </p:spTree>
    <p:extLst>
      <p:ext uri="{BB962C8B-B14F-4D97-AF65-F5344CB8AC3E}">
        <p14:creationId xmlns:p14="http://schemas.microsoft.com/office/powerpoint/2010/main" val="830966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DE416CB-EF27-4D36-A78F-BF66F11F6798}" type="datetimeFigureOut">
              <a:rPr lang="en-IN" smtClean="0"/>
              <a:t>08-02-2022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E6B80B6A-FB2A-4CF3-B6A2-0FDDA7183E07}" type="slidenum">
              <a:rPr lang="en-IN" smtClean="0"/>
              <a:t>‹#›</a:t>
            </a:fld>
            <a:endParaRPr lang="en-IN"/>
          </a:p>
        </p:txBody>
      </p:sp>
    </p:spTree>
    <p:extLst>
      <p:ext uri="{BB962C8B-B14F-4D97-AF65-F5344CB8AC3E}">
        <p14:creationId xmlns:p14="http://schemas.microsoft.com/office/powerpoint/2010/main" val="1310845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DE416CB-EF27-4D36-A78F-BF66F11F6798}" type="datetimeFigureOut">
              <a:rPr lang="en-IN" smtClean="0"/>
              <a:t>08-02-2022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E6B80B6A-FB2A-4CF3-B6A2-0FDDA7183E07}" type="slidenum">
              <a:rPr lang="en-IN" smtClean="0"/>
              <a:t>‹#›</a:t>
            </a:fld>
            <a:endParaRPr lang="en-IN"/>
          </a:p>
        </p:txBody>
      </p:sp>
    </p:spTree>
    <p:extLst>
      <p:ext uri="{BB962C8B-B14F-4D97-AF65-F5344CB8AC3E}">
        <p14:creationId xmlns:p14="http://schemas.microsoft.com/office/powerpoint/2010/main" val="395740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DE416CB-EF27-4D36-A78F-BF66F11F6798}" type="datetimeFigureOut">
              <a:rPr lang="en-IN" smtClean="0"/>
              <a:t>08-02-2022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E6B80B6A-FB2A-4CF3-B6A2-0FDDA7183E07}" type="slidenum">
              <a:rPr lang="en-IN" smtClean="0"/>
              <a:t>‹#›</a:t>
            </a:fld>
            <a:endParaRPr lang="en-IN"/>
          </a:p>
        </p:txBody>
      </p:sp>
    </p:spTree>
    <p:extLst>
      <p:ext uri="{BB962C8B-B14F-4D97-AF65-F5344CB8AC3E}">
        <p14:creationId xmlns:p14="http://schemas.microsoft.com/office/powerpoint/2010/main" val="3288125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E416CB-EF27-4D36-A78F-BF66F11F6798}" type="datetimeFigureOut">
              <a:rPr lang="en-IN" smtClean="0"/>
              <a:t>08-02-2022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B80B6A-FB2A-4CF3-B6A2-0FDDA7183E07}" type="slidenum">
              <a:rPr lang="en-IN" smtClean="0"/>
              <a:t>‹#›</a:t>
            </a:fld>
            <a:endParaRPr lang="en-IN"/>
          </a:p>
        </p:txBody>
      </p:sp>
    </p:spTree>
    <p:extLst>
      <p:ext uri="{BB962C8B-B14F-4D97-AF65-F5344CB8AC3E}">
        <p14:creationId xmlns:p14="http://schemas.microsoft.com/office/powerpoint/2010/main" val="216363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DE416CB-EF27-4D36-A78F-BF66F11F6798}" type="datetimeFigureOut">
              <a:rPr lang="en-IN" smtClean="0"/>
              <a:t>08-02-2022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6B80B6A-FB2A-4CF3-B6A2-0FDDA7183E07}" type="slidenum">
              <a:rPr lang="en-IN" smtClean="0"/>
              <a:t>‹#›</a:t>
            </a:fld>
            <a:endParaRPr lang="en-IN"/>
          </a:p>
        </p:txBody>
      </p:sp>
    </p:spTree>
    <p:extLst>
      <p:ext uri="{BB962C8B-B14F-4D97-AF65-F5344CB8AC3E}">
        <p14:creationId xmlns:p14="http://schemas.microsoft.com/office/powerpoint/2010/main" val="4269556912"/>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8" r:id="rId13"/>
    <p:sldLayoutId id="2147483859" r:id="rId14"/>
    <p:sldLayoutId id="2147483860" r:id="rId15"/>
    <p:sldLayoutId id="2147483861" r:id="rId16"/>
    <p:sldLayoutId id="214748386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package" Target="../embeddings/Microsoft_PowerPoint_Presentation.pptx"/><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14.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518DD-995C-4492-AF9D-8C905ABAFA78}"/>
              </a:ext>
            </a:extLst>
          </p:cNvPr>
          <p:cNvSpPr>
            <a:spLocks noGrp="1"/>
          </p:cNvSpPr>
          <p:nvPr>
            <p:ph type="ctrTitle"/>
          </p:nvPr>
        </p:nvSpPr>
        <p:spPr>
          <a:xfrm>
            <a:off x="1452438" y="1830031"/>
            <a:ext cx="9144000" cy="968830"/>
          </a:xfrm>
        </p:spPr>
        <p:txBody>
          <a:bodyPr>
            <a:normAutofit/>
          </a:bodyPr>
          <a:lstStyle/>
          <a:p>
            <a:r>
              <a:rPr lang="en-IN" sz="4000" b="1" dirty="0"/>
              <a:t>Credit Card Fraud Detection</a:t>
            </a:r>
          </a:p>
        </p:txBody>
      </p:sp>
      <p:sp>
        <p:nvSpPr>
          <p:cNvPr id="3" name="Title 1">
            <a:extLst>
              <a:ext uri="{FF2B5EF4-FFF2-40B4-BE49-F238E27FC236}">
                <a16:creationId xmlns:a16="http://schemas.microsoft.com/office/drawing/2014/main" id="{A0640D72-C4CF-4D91-9200-625778D2BD21}"/>
              </a:ext>
            </a:extLst>
          </p:cNvPr>
          <p:cNvSpPr txBox="1">
            <a:spLocks/>
          </p:cNvSpPr>
          <p:nvPr/>
        </p:nvSpPr>
        <p:spPr>
          <a:xfrm>
            <a:off x="2719263" y="2944585"/>
            <a:ext cx="9144000" cy="96883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IN" sz="1400" dirty="0"/>
              <a:t>Submitted by</a:t>
            </a:r>
            <a:r>
              <a:rPr lang="en-IN" sz="2000" dirty="0"/>
              <a:t> </a:t>
            </a:r>
            <a:r>
              <a:rPr lang="en-IN" sz="2000" b="1" dirty="0"/>
              <a:t>Nikhil M Kanchan</a:t>
            </a:r>
          </a:p>
        </p:txBody>
      </p:sp>
    </p:spTree>
    <p:extLst>
      <p:ext uri="{BB962C8B-B14F-4D97-AF65-F5344CB8AC3E}">
        <p14:creationId xmlns:p14="http://schemas.microsoft.com/office/powerpoint/2010/main" val="560086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518DD-995C-4492-AF9D-8C905ABAFA78}"/>
              </a:ext>
            </a:extLst>
          </p:cNvPr>
          <p:cNvSpPr>
            <a:spLocks noGrp="1"/>
          </p:cNvSpPr>
          <p:nvPr>
            <p:ph type="ctrTitle"/>
          </p:nvPr>
        </p:nvSpPr>
        <p:spPr>
          <a:xfrm>
            <a:off x="1349071" y="485030"/>
            <a:ext cx="9144000" cy="659958"/>
          </a:xfrm>
        </p:spPr>
        <p:txBody>
          <a:bodyPr>
            <a:normAutofit/>
          </a:bodyPr>
          <a:lstStyle/>
          <a:p>
            <a:r>
              <a:rPr lang="en-IN" sz="3200" b="1" dirty="0"/>
              <a:t>Insight – Population Factor</a:t>
            </a:r>
          </a:p>
        </p:txBody>
      </p:sp>
      <p:sp>
        <p:nvSpPr>
          <p:cNvPr id="5" name="Rectangle: Rounded Corners 4">
            <a:extLst>
              <a:ext uri="{FF2B5EF4-FFF2-40B4-BE49-F238E27FC236}">
                <a16:creationId xmlns:a16="http://schemas.microsoft.com/office/drawing/2014/main" id="{5874C5B1-8DA1-45C2-BF24-129CEE100FA9}"/>
              </a:ext>
            </a:extLst>
          </p:cNvPr>
          <p:cNvSpPr/>
          <p:nvPr/>
        </p:nvSpPr>
        <p:spPr>
          <a:xfrm>
            <a:off x="1272566" y="1144988"/>
            <a:ext cx="9915991" cy="550239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Courier New" panose="02070309020205020404" pitchFamily="49" charset="0"/>
              <a:buChar char="o"/>
            </a:pPr>
            <a:endParaRPr lang="en-IN" dirty="0">
              <a:solidFill>
                <a:schemeClr val="tx1"/>
              </a:solidFill>
            </a:endParaRPr>
          </a:p>
        </p:txBody>
      </p:sp>
      <p:sp>
        <p:nvSpPr>
          <p:cNvPr id="10" name="Rectangle: Rounded Corners 9">
            <a:extLst>
              <a:ext uri="{FF2B5EF4-FFF2-40B4-BE49-F238E27FC236}">
                <a16:creationId xmlns:a16="http://schemas.microsoft.com/office/drawing/2014/main" id="{7AC16D39-C9C4-4D3D-A319-240C54E335B1}"/>
              </a:ext>
            </a:extLst>
          </p:cNvPr>
          <p:cNvSpPr/>
          <p:nvPr/>
        </p:nvSpPr>
        <p:spPr>
          <a:xfrm>
            <a:off x="1631740" y="4590458"/>
            <a:ext cx="9287694" cy="1533639"/>
          </a:xfrm>
          <a:prstGeom prst="roundRect">
            <a:avLst/>
          </a:prstGeom>
          <a:solidFill>
            <a:schemeClr val="bg2"/>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b="1" dirty="0">
                <a:latin typeface="freight-text-pro"/>
              </a:rPr>
              <a:t>Population Factor</a:t>
            </a:r>
          </a:p>
          <a:p>
            <a:pPr algn="ctr"/>
            <a:r>
              <a:rPr lang="en-IN" sz="1400" dirty="0">
                <a:latin typeface="freight-text-pro"/>
              </a:rPr>
              <a:t>Cities with lower population experienced more fraud cased than the cities with higher population. Worst effected are the cities with population &lt; 90k</a:t>
            </a:r>
          </a:p>
        </p:txBody>
      </p:sp>
      <p:pic>
        <p:nvPicPr>
          <p:cNvPr id="9" name="Picture 8">
            <a:extLst>
              <a:ext uri="{FF2B5EF4-FFF2-40B4-BE49-F238E27FC236}">
                <a16:creationId xmlns:a16="http://schemas.microsoft.com/office/drawing/2014/main" id="{C1B9ADEF-DC8A-4399-9248-011EFE07931D}"/>
              </a:ext>
            </a:extLst>
          </p:cNvPr>
          <p:cNvPicPr>
            <a:picLocks noChangeAspect="1"/>
          </p:cNvPicPr>
          <p:nvPr/>
        </p:nvPicPr>
        <p:blipFill>
          <a:blip r:embed="rId2"/>
          <a:stretch>
            <a:fillRect/>
          </a:stretch>
        </p:blipFill>
        <p:spPr>
          <a:xfrm>
            <a:off x="2107989" y="1457210"/>
            <a:ext cx="8185571" cy="2933815"/>
          </a:xfrm>
          <a:prstGeom prst="rect">
            <a:avLst/>
          </a:prstGeom>
        </p:spPr>
      </p:pic>
    </p:spTree>
    <p:extLst>
      <p:ext uri="{BB962C8B-B14F-4D97-AF65-F5344CB8AC3E}">
        <p14:creationId xmlns:p14="http://schemas.microsoft.com/office/powerpoint/2010/main" val="2396143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518DD-995C-4492-AF9D-8C905ABAFA78}"/>
              </a:ext>
            </a:extLst>
          </p:cNvPr>
          <p:cNvSpPr>
            <a:spLocks noGrp="1"/>
          </p:cNvSpPr>
          <p:nvPr>
            <p:ph type="ctrTitle"/>
          </p:nvPr>
        </p:nvSpPr>
        <p:spPr>
          <a:xfrm>
            <a:off x="1349071" y="485030"/>
            <a:ext cx="9144000" cy="659958"/>
          </a:xfrm>
        </p:spPr>
        <p:txBody>
          <a:bodyPr>
            <a:normAutofit/>
          </a:bodyPr>
          <a:lstStyle/>
          <a:p>
            <a:r>
              <a:rPr lang="en-IN" sz="3200" b="1" dirty="0"/>
              <a:t>Insight - Demography based Frauds</a:t>
            </a:r>
          </a:p>
        </p:txBody>
      </p:sp>
      <p:sp>
        <p:nvSpPr>
          <p:cNvPr id="5" name="Rectangle: Rounded Corners 4">
            <a:extLst>
              <a:ext uri="{FF2B5EF4-FFF2-40B4-BE49-F238E27FC236}">
                <a16:creationId xmlns:a16="http://schemas.microsoft.com/office/drawing/2014/main" id="{5874C5B1-8DA1-45C2-BF24-129CEE100FA9}"/>
              </a:ext>
            </a:extLst>
          </p:cNvPr>
          <p:cNvSpPr/>
          <p:nvPr/>
        </p:nvSpPr>
        <p:spPr>
          <a:xfrm>
            <a:off x="1272566" y="1144988"/>
            <a:ext cx="9915991" cy="550239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Courier New" panose="02070309020205020404" pitchFamily="49" charset="0"/>
              <a:buChar char="o"/>
            </a:pPr>
            <a:endParaRPr lang="en-IN" dirty="0">
              <a:solidFill>
                <a:schemeClr val="tx1"/>
              </a:solidFill>
            </a:endParaRPr>
          </a:p>
        </p:txBody>
      </p:sp>
      <p:pic>
        <p:nvPicPr>
          <p:cNvPr id="11" name="Picture 10">
            <a:extLst>
              <a:ext uri="{FF2B5EF4-FFF2-40B4-BE49-F238E27FC236}">
                <a16:creationId xmlns:a16="http://schemas.microsoft.com/office/drawing/2014/main" id="{E72A7B6C-99EB-4706-B84A-636F5F7C130E}"/>
              </a:ext>
            </a:extLst>
          </p:cNvPr>
          <p:cNvPicPr>
            <a:picLocks noChangeAspect="1"/>
          </p:cNvPicPr>
          <p:nvPr/>
        </p:nvPicPr>
        <p:blipFill>
          <a:blip r:embed="rId2"/>
          <a:stretch>
            <a:fillRect/>
          </a:stretch>
        </p:blipFill>
        <p:spPr>
          <a:xfrm>
            <a:off x="6612612" y="5131987"/>
            <a:ext cx="3880459" cy="1162050"/>
          </a:xfrm>
          <a:prstGeom prst="rect">
            <a:avLst/>
          </a:prstGeom>
        </p:spPr>
      </p:pic>
      <p:sp>
        <p:nvSpPr>
          <p:cNvPr id="12" name="Rectangle: Rounded Corners 11">
            <a:extLst>
              <a:ext uri="{FF2B5EF4-FFF2-40B4-BE49-F238E27FC236}">
                <a16:creationId xmlns:a16="http://schemas.microsoft.com/office/drawing/2014/main" id="{B62C20C9-2927-4ADC-B279-CD25B015A212}"/>
              </a:ext>
            </a:extLst>
          </p:cNvPr>
          <p:cNvSpPr/>
          <p:nvPr/>
        </p:nvSpPr>
        <p:spPr>
          <a:xfrm>
            <a:off x="6305550" y="1356392"/>
            <a:ext cx="4705350" cy="3431778"/>
          </a:xfrm>
          <a:prstGeom prst="roundRect">
            <a:avLst/>
          </a:prstGeom>
          <a:solidFill>
            <a:schemeClr val="bg2"/>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latin typeface="freight-text-pro"/>
              </a:rPr>
              <a:t>100% Frauds</a:t>
            </a:r>
          </a:p>
          <a:p>
            <a:pPr algn="ctr"/>
            <a:endParaRPr lang="en-IN" sz="1400" dirty="0">
              <a:latin typeface="freight-text-pro"/>
            </a:endParaRPr>
          </a:p>
          <a:p>
            <a:pPr algn="ctr"/>
            <a:r>
              <a:rPr lang="en-IN" sz="1400" dirty="0">
                <a:latin typeface="freight-text-pro"/>
              </a:rPr>
              <a:t>While very less transactions have happened in Delaware (DE), all of them are fraud.</a:t>
            </a:r>
          </a:p>
          <a:p>
            <a:pPr algn="ctr"/>
            <a:endParaRPr lang="en-IN" sz="1400" dirty="0">
              <a:latin typeface="freight-text-pro"/>
            </a:endParaRPr>
          </a:p>
          <a:p>
            <a:pPr algn="ctr"/>
            <a:r>
              <a:rPr lang="en-IN" sz="1400" dirty="0">
                <a:latin typeface="freight-text-pro"/>
              </a:rPr>
              <a:t>58 cities (ex Las Vegas) also had very less transactions but all Frauds.</a:t>
            </a:r>
          </a:p>
          <a:p>
            <a:pPr algn="ctr"/>
            <a:endParaRPr lang="en-IN" sz="1400" dirty="0">
              <a:latin typeface="freight-text-pro"/>
            </a:endParaRPr>
          </a:p>
          <a:p>
            <a:pPr algn="ctr"/>
            <a:r>
              <a:rPr lang="en-IN" sz="1400" dirty="0">
                <a:latin typeface="freight-text-pro"/>
              </a:rPr>
              <a:t>There are 73 Zip codes that contribute to less number of transactions but all Frauds.</a:t>
            </a:r>
          </a:p>
          <a:p>
            <a:pPr algn="ctr"/>
            <a:endParaRPr lang="en-IN" sz="1400" dirty="0">
              <a:latin typeface="freight-text-pro"/>
            </a:endParaRPr>
          </a:p>
          <a:p>
            <a:pPr algn="ctr"/>
            <a:r>
              <a:rPr lang="en-IN" sz="1400" dirty="0">
                <a:latin typeface="freight-text-pro"/>
              </a:rPr>
              <a:t>There are 19 different job categories (ex Air Traffic Controller) that product very less but transactions but all frauds. </a:t>
            </a:r>
          </a:p>
        </p:txBody>
      </p:sp>
      <p:pic>
        <p:nvPicPr>
          <p:cNvPr id="18" name="Picture 17">
            <a:extLst>
              <a:ext uri="{FF2B5EF4-FFF2-40B4-BE49-F238E27FC236}">
                <a16:creationId xmlns:a16="http://schemas.microsoft.com/office/drawing/2014/main" id="{6F686C8C-4600-401B-8C55-16FB39E62DE9}"/>
              </a:ext>
            </a:extLst>
          </p:cNvPr>
          <p:cNvPicPr>
            <a:picLocks noChangeAspect="1"/>
          </p:cNvPicPr>
          <p:nvPr/>
        </p:nvPicPr>
        <p:blipFill>
          <a:blip r:embed="rId3"/>
          <a:stretch>
            <a:fillRect/>
          </a:stretch>
        </p:blipFill>
        <p:spPr>
          <a:xfrm>
            <a:off x="1720081" y="1356391"/>
            <a:ext cx="4398096" cy="5016579"/>
          </a:xfrm>
          <a:prstGeom prst="rect">
            <a:avLst/>
          </a:prstGeom>
        </p:spPr>
      </p:pic>
    </p:spTree>
    <p:extLst>
      <p:ext uri="{BB962C8B-B14F-4D97-AF65-F5344CB8AC3E}">
        <p14:creationId xmlns:p14="http://schemas.microsoft.com/office/powerpoint/2010/main" val="3850761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518DD-995C-4492-AF9D-8C905ABAFA78}"/>
              </a:ext>
            </a:extLst>
          </p:cNvPr>
          <p:cNvSpPr>
            <a:spLocks noGrp="1"/>
          </p:cNvSpPr>
          <p:nvPr>
            <p:ph type="ctrTitle"/>
          </p:nvPr>
        </p:nvSpPr>
        <p:spPr>
          <a:xfrm>
            <a:off x="1349071" y="485030"/>
            <a:ext cx="9144000" cy="659958"/>
          </a:xfrm>
        </p:spPr>
        <p:txBody>
          <a:bodyPr>
            <a:normAutofit/>
          </a:bodyPr>
          <a:lstStyle/>
          <a:p>
            <a:r>
              <a:rPr lang="en-IN" sz="3200" b="1" dirty="0"/>
              <a:t>Recommendation</a:t>
            </a:r>
          </a:p>
        </p:txBody>
      </p:sp>
      <p:sp>
        <p:nvSpPr>
          <p:cNvPr id="4" name="Rectangle: Rounded Corners 3">
            <a:extLst>
              <a:ext uri="{FF2B5EF4-FFF2-40B4-BE49-F238E27FC236}">
                <a16:creationId xmlns:a16="http://schemas.microsoft.com/office/drawing/2014/main" id="{F1DAA9A1-E87A-46DF-AE6B-5DBA183960C2}"/>
              </a:ext>
            </a:extLst>
          </p:cNvPr>
          <p:cNvSpPr/>
          <p:nvPr/>
        </p:nvSpPr>
        <p:spPr>
          <a:xfrm>
            <a:off x="1169825" y="1314450"/>
            <a:ext cx="9493857" cy="520064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n-IN" dirty="0">
                <a:solidFill>
                  <a:schemeClr val="tx1"/>
                </a:solidFill>
                <a:latin typeface="freight-text-pro"/>
              </a:rPr>
              <a:t>We highly recommend to proceed with the selected model to:-</a:t>
            </a:r>
          </a:p>
          <a:p>
            <a:pPr marL="285750" indent="-285750" algn="just">
              <a:buFont typeface="Arial" panose="020B0604020202020204" pitchFamily="34" charset="0"/>
              <a:buChar char="•"/>
            </a:pPr>
            <a:endParaRPr lang="en-IN" dirty="0">
              <a:solidFill>
                <a:schemeClr val="tx1"/>
              </a:solidFill>
              <a:latin typeface="freight-text-pro"/>
            </a:endParaRPr>
          </a:p>
          <a:p>
            <a:pPr marL="742950" lvl="1" indent="-285750" algn="just">
              <a:buFont typeface="Arial" panose="020B0604020202020204" pitchFamily="34" charset="0"/>
              <a:buChar char="•"/>
            </a:pPr>
            <a:r>
              <a:rPr lang="en-IN" dirty="0">
                <a:solidFill>
                  <a:schemeClr val="tx1"/>
                </a:solidFill>
                <a:latin typeface="freight-text-pro"/>
              </a:rPr>
              <a:t>High Reduction in Cost ($202K per month).</a:t>
            </a:r>
          </a:p>
          <a:p>
            <a:pPr marL="285750" indent="-285750" algn="just">
              <a:buFont typeface="Arial" panose="020B0604020202020204" pitchFamily="34" charset="0"/>
              <a:buChar char="•"/>
            </a:pPr>
            <a:endParaRPr lang="en-IN" dirty="0">
              <a:solidFill>
                <a:schemeClr val="tx1"/>
              </a:solidFill>
              <a:latin typeface="freight-text-pro"/>
            </a:endParaRPr>
          </a:p>
          <a:p>
            <a:pPr marL="742950" lvl="1" indent="-285750" algn="just">
              <a:buFont typeface="Arial" panose="020B0604020202020204" pitchFamily="34" charset="0"/>
              <a:buChar char="•"/>
            </a:pPr>
            <a:r>
              <a:rPr lang="en-IN" dirty="0">
                <a:solidFill>
                  <a:schemeClr val="tx1"/>
                </a:solidFill>
                <a:latin typeface="freight-text-pro"/>
              </a:rPr>
              <a:t>Minimizes bad customer experience due to fraudulent activities.</a:t>
            </a:r>
          </a:p>
          <a:p>
            <a:pPr marL="742950" lvl="1" indent="-285750" algn="just">
              <a:buFont typeface="Arial" panose="020B0604020202020204" pitchFamily="34" charset="0"/>
              <a:buChar char="•"/>
            </a:pPr>
            <a:endParaRPr lang="en-IN" dirty="0">
              <a:solidFill>
                <a:schemeClr val="tx1"/>
              </a:solidFill>
              <a:latin typeface="freight-text-pro"/>
            </a:endParaRPr>
          </a:p>
          <a:p>
            <a:pPr marL="742950" lvl="1" indent="-285750" algn="just">
              <a:buFont typeface="Arial" panose="020B0604020202020204" pitchFamily="34" charset="0"/>
              <a:buChar char="•"/>
            </a:pPr>
            <a:r>
              <a:rPr lang="en-IN" dirty="0">
                <a:solidFill>
                  <a:schemeClr val="tx1"/>
                </a:solidFill>
                <a:latin typeface="freight-text-pro"/>
              </a:rPr>
              <a:t>Best balancing between detecting actual frauds and incorrect flagging as fraud.</a:t>
            </a:r>
          </a:p>
          <a:p>
            <a:pPr marL="285750" indent="-285750" algn="just">
              <a:buFont typeface="Arial" panose="020B0604020202020204" pitchFamily="34" charset="0"/>
              <a:buChar char="•"/>
            </a:pPr>
            <a:endParaRPr lang="en-IN" dirty="0">
              <a:solidFill>
                <a:schemeClr val="tx1"/>
              </a:solidFill>
              <a:latin typeface="freight-text-pro"/>
            </a:endParaRPr>
          </a:p>
          <a:p>
            <a:pPr marL="285750" indent="-285750" algn="just">
              <a:buFont typeface="Arial" panose="020B0604020202020204" pitchFamily="34" charset="0"/>
              <a:buChar char="•"/>
            </a:pPr>
            <a:r>
              <a:rPr lang="en-IN" dirty="0">
                <a:solidFill>
                  <a:schemeClr val="tx1"/>
                </a:solidFill>
                <a:latin typeface="freight-text-pro"/>
              </a:rPr>
              <a:t>The model can be further enhanced post implementation based on daily feed.</a:t>
            </a:r>
          </a:p>
        </p:txBody>
      </p:sp>
    </p:spTree>
    <p:extLst>
      <p:ext uri="{BB962C8B-B14F-4D97-AF65-F5344CB8AC3E}">
        <p14:creationId xmlns:p14="http://schemas.microsoft.com/office/powerpoint/2010/main" val="1123589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518DD-995C-4492-AF9D-8C905ABAFA78}"/>
              </a:ext>
            </a:extLst>
          </p:cNvPr>
          <p:cNvSpPr>
            <a:spLocks noGrp="1"/>
          </p:cNvSpPr>
          <p:nvPr>
            <p:ph type="ctrTitle"/>
          </p:nvPr>
        </p:nvSpPr>
        <p:spPr>
          <a:xfrm>
            <a:off x="1349071" y="485030"/>
            <a:ext cx="9144000" cy="659958"/>
          </a:xfrm>
        </p:spPr>
        <p:txBody>
          <a:bodyPr>
            <a:normAutofit/>
          </a:bodyPr>
          <a:lstStyle/>
          <a:p>
            <a:r>
              <a:rPr lang="en-IN" sz="3200" b="1" dirty="0"/>
              <a:t>Appendix - Data</a:t>
            </a:r>
          </a:p>
        </p:txBody>
      </p:sp>
      <p:sp>
        <p:nvSpPr>
          <p:cNvPr id="7" name="Rectangle: Rounded Corners 6">
            <a:extLst>
              <a:ext uri="{FF2B5EF4-FFF2-40B4-BE49-F238E27FC236}">
                <a16:creationId xmlns:a16="http://schemas.microsoft.com/office/drawing/2014/main" id="{15875752-6075-4B07-8DE6-4FD0C3D69740}"/>
              </a:ext>
            </a:extLst>
          </p:cNvPr>
          <p:cNvSpPr/>
          <p:nvPr/>
        </p:nvSpPr>
        <p:spPr>
          <a:xfrm>
            <a:off x="1169825" y="1314450"/>
            <a:ext cx="9493857" cy="520064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n-US">
                <a:solidFill>
                  <a:schemeClr val="tx1"/>
                </a:solidFill>
                <a:latin typeface="freight-text-pro"/>
              </a:rPr>
              <a:t>This is a simulated data set taken from the Kaggle website and contains both legitimate and fraudulent transactions.</a:t>
            </a:r>
          </a:p>
          <a:p>
            <a:pPr marL="285750" indent="-285750" algn="just">
              <a:buFont typeface="Arial" panose="020B0604020202020204" pitchFamily="34" charset="0"/>
              <a:buChar char="•"/>
            </a:pPr>
            <a:r>
              <a:rPr lang="en-US">
                <a:solidFill>
                  <a:schemeClr val="tx1"/>
                </a:solidFill>
                <a:latin typeface="freight-text-pro"/>
              </a:rPr>
              <a:t>The data set contains credit card transactions of around 1,000 cardholders with a pool of 800 merchants from 1 Jan 2019 to 31 Dec 2020. It contains a total of 18,52,394 transactions, out of which 9,651 are fraudulent transactions. </a:t>
            </a:r>
          </a:p>
          <a:p>
            <a:pPr marL="285750" indent="-285750" algn="just">
              <a:buFont typeface="Arial" panose="020B0604020202020204" pitchFamily="34" charset="0"/>
              <a:buChar char="•"/>
            </a:pPr>
            <a:r>
              <a:rPr lang="en-US">
                <a:solidFill>
                  <a:schemeClr val="tx1"/>
                </a:solidFill>
                <a:latin typeface="freight-text-pro"/>
              </a:rPr>
              <a:t>The Data is already divided into Train &amp; Validate datasets with train dataset having </a:t>
            </a:r>
            <a:r>
              <a:rPr lang="en-IN" b="0" i="0">
                <a:solidFill>
                  <a:srgbClr val="212121"/>
                </a:solidFill>
                <a:effectLst/>
                <a:latin typeface="freight-text-pro"/>
              </a:rPr>
              <a:t>1,296,675 records from entire 2019 till mid 2020 and validate dataset having 555,719 records from mid 2020 till end of 2020.</a:t>
            </a:r>
            <a:endParaRPr lang="en-US">
              <a:solidFill>
                <a:schemeClr val="tx1"/>
              </a:solidFill>
              <a:latin typeface="freight-text-pro"/>
            </a:endParaRPr>
          </a:p>
          <a:p>
            <a:pPr marL="285750" indent="-285750" algn="just">
              <a:buFont typeface="Arial" panose="020B0604020202020204" pitchFamily="34" charset="0"/>
              <a:buChar char="•"/>
            </a:pPr>
            <a:r>
              <a:rPr lang="en-US">
                <a:solidFill>
                  <a:schemeClr val="tx1"/>
                </a:solidFill>
                <a:latin typeface="freight-text-pro"/>
              </a:rPr>
              <a:t>The data set is highly imbalanced, with the positive class (frauds) accounting for 0.52% of the total transactions. </a:t>
            </a:r>
          </a:p>
          <a:p>
            <a:pPr marL="285750" indent="-285750" algn="just">
              <a:buFont typeface="Arial" panose="020B0604020202020204" pitchFamily="34" charset="0"/>
              <a:buChar char="•"/>
            </a:pPr>
            <a:r>
              <a:rPr lang="en-US">
                <a:solidFill>
                  <a:schemeClr val="tx1"/>
                </a:solidFill>
                <a:latin typeface="freight-text-pro"/>
              </a:rPr>
              <a:t>The imbalance in both train and validate dataset is similar.</a:t>
            </a:r>
            <a:endParaRPr lang="en-US" dirty="0">
              <a:solidFill>
                <a:schemeClr val="tx1"/>
              </a:solidFill>
              <a:latin typeface="freight-text-pro"/>
            </a:endParaRPr>
          </a:p>
        </p:txBody>
      </p:sp>
    </p:spTree>
    <p:extLst>
      <p:ext uri="{BB962C8B-B14F-4D97-AF65-F5344CB8AC3E}">
        <p14:creationId xmlns:p14="http://schemas.microsoft.com/office/powerpoint/2010/main" val="4071939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518DD-995C-4492-AF9D-8C905ABAFA78}"/>
              </a:ext>
            </a:extLst>
          </p:cNvPr>
          <p:cNvSpPr>
            <a:spLocks noGrp="1"/>
          </p:cNvSpPr>
          <p:nvPr>
            <p:ph type="ctrTitle"/>
          </p:nvPr>
        </p:nvSpPr>
        <p:spPr>
          <a:xfrm>
            <a:off x="1349071" y="485030"/>
            <a:ext cx="9144000" cy="659958"/>
          </a:xfrm>
        </p:spPr>
        <p:txBody>
          <a:bodyPr>
            <a:normAutofit/>
          </a:bodyPr>
          <a:lstStyle/>
          <a:p>
            <a:r>
              <a:rPr lang="en-IN" sz="3200" b="1" dirty="0"/>
              <a:t>Appendix - Assumption</a:t>
            </a:r>
          </a:p>
        </p:txBody>
      </p:sp>
      <p:sp>
        <p:nvSpPr>
          <p:cNvPr id="7" name="Rectangle: Rounded Corners 6">
            <a:extLst>
              <a:ext uri="{FF2B5EF4-FFF2-40B4-BE49-F238E27FC236}">
                <a16:creationId xmlns:a16="http://schemas.microsoft.com/office/drawing/2014/main" id="{15875752-6075-4B07-8DE6-4FD0C3D69740}"/>
              </a:ext>
            </a:extLst>
          </p:cNvPr>
          <p:cNvSpPr/>
          <p:nvPr/>
        </p:nvSpPr>
        <p:spPr>
          <a:xfrm>
            <a:off x="1169825" y="1314450"/>
            <a:ext cx="9493857" cy="520064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latin typeface="freight-text-pro"/>
              </a:rPr>
              <a:t>Cost is not the only factor to select the model. Low cost models are available but they tend to detect legitimate transactions as fraud.</a:t>
            </a:r>
          </a:p>
        </p:txBody>
      </p:sp>
    </p:spTree>
    <p:extLst>
      <p:ext uri="{BB962C8B-B14F-4D97-AF65-F5344CB8AC3E}">
        <p14:creationId xmlns:p14="http://schemas.microsoft.com/office/powerpoint/2010/main" val="2813579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5874C5B1-8DA1-45C2-BF24-129CEE100FA9}"/>
              </a:ext>
            </a:extLst>
          </p:cNvPr>
          <p:cNvSpPr/>
          <p:nvPr/>
        </p:nvSpPr>
        <p:spPr>
          <a:xfrm>
            <a:off x="1200647" y="1323976"/>
            <a:ext cx="9957088" cy="490216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tx1"/>
              </a:solidFill>
            </a:endParaRPr>
          </a:p>
        </p:txBody>
      </p:sp>
      <p:graphicFrame>
        <p:nvGraphicFramePr>
          <p:cNvPr id="3" name="Table 2">
            <a:extLst>
              <a:ext uri="{FF2B5EF4-FFF2-40B4-BE49-F238E27FC236}">
                <a16:creationId xmlns:a16="http://schemas.microsoft.com/office/drawing/2014/main" id="{E5E7EBD2-B7C8-49B2-9C08-61EA5452F3C6}"/>
              </a:ext>
            </a:extLst>
          </p:cNvPr>
          <p:cNvGraphicFramePr>
            <a:graphicFrameLocks noGrp="1"/>
          </p:cNvGraphicFramePr>
          <p:nvPr/>
        </p:nvGraphicFramePr>
        <p:xfrm>
          <a:off x="1276349" y="2765037"/>
          <a:ext cx="9820277" cy="2293474"/>
        </p:xfrm>
        <a:graphic>
          <a:graphicData uri="http://schemas.openxmlformats.org/drawingml/2006/table">
            <a:tbl>
              <a:tblPr>
                <a:tableStyleId>{793D81CF-94F2-401A-BA57-92F5A7B2D0C5}</a:tableStyleId>
              </a:tblPr>
              <a:tblGrid>
                <a:gridCol w="1204627">
                  <a:extLst>
                    <a:ext uri="{9D8B030D-6E8A-4147-A177-3AD203B41FA5}">
                      <a16:colId xmlns:a16="http://schemas.microsoft.com/office/drawing/2014/main" val="1828397114"/>
                    </a:ext>
                  </a:extLst>
                </a:gridCol>
                <a:gridCol w="803472">
                  <a:extLst>
                    <a:ext uri="{9D8B030D-6E8A-4147-A177-3AD203B41FA5}">
                      <a16:colId xmlns:a16="http://schemas.microsoft.com/office/drawing/2014/main" val="1148483498"/>
                    </a:ext>
                  </a:extLst>
                </a:gridCol>
                <a:gridCol w="602605">
                  <a:extLst>
                    <a:ext uri="{9D8B030D-6E8A-4147-A177-3AD203B41FA5}">
                      <a16:colId xmlns:a16="http://schemas.microsoft.com/office/drawing/2014/main" val="4270598371"/>
                    </a:ext>
                  </a:extLst>
                </a:gridCol>
                <a:gridCol w="653009">
                  <a:extLst>
                    <a:ext uri="{9D8B030D-6E8A-4147-A177-3AD203B41FA5}">
                      <a16:colId xmlns:a16="http://schemas.microsoft.com/office/drawing/2014/main" val="3910873139"/>
                    </a:ext>
                  </a:extLst>
                </a:gridCol>
                <a:gridCol w="987037">
                  <a:extLst>
                    <a:ext uri="{9D8B030D-6E8A-4147-A177-3AD203B41FA5}">
                      <a16:colId xmlns:a16="http://schemas.microsoft.com/office/drawing/2014/main" val="4148874878"/>
                    </a:ext>
                  </a:extLst>
                </a:gridCol>
                <a:gridCol w="902779">
                  <a:extLst>
                    <a:ext uri="{9D8B030D-6E8A-4147-A177-3AD203B41FA5}">
                      <a16:colId xmlns:a16="http://schemas.microsoft.com/office/drawing/2014/main" val="3324847739"/>
                    </a:ext>
                  </a:extLst>
                </a:gridCol>
                <a:gridCol w="902779">
                  <a:extLst>
                    <a:ext uri="{9D8B030D-6E8A-4147-A177-3AD203B41FA5}">
                      <a16:colId xmlns:a16="http://schemas.microsoft.com/office/drawing/2014/main" val="3409348832"/>
                    </a:ext>
                  </a:extLst>
                </a:gridCol>
                <a:gridCol w="902779">
                  <a:extLst>
                    <a:ext uri="{9D8B030D-6E8A-4147-A177-3AD203B41FA5}">
                      <a16:colId xmlns:a16="http://schemas.microsoft.com/office/drawing/2014/main" val="185341723"/>
                    </a:ext>
                  </a:extLst>
                </a:gridCol>
                <a:gridCol w="2861190">
                  <a:extLst>
                    <a:ext uri="{9D8B030D-6E8A-4147-A177-3AD203B41FA5}">
                      <a16:colId xmlns:a16="http://schemas.microsoft.com/office/drawing/2014/main" val="1454081563"/>
                    </a:ext>
                  </a:extLst>
                </a:gridCol>
              </a:tblGrid>
              <a:tr h="317038">
                <a:tc>
                  <a:txBody>
                    <a:bodyPr/>
                    <a:lstStyle/>
                    <a:p>
                      <a:pPr algn="r"/>
                      <a:r>
                        <a:rPr lang="en-IN" sz="1400" b="1" dirty="0">
                          <a:effectLst/>
                          <a:latin typeface="freight-text-pro"/>
                        </a:rPr>
                        <a:t>Model</a:t>
                      </a:r>
                    </a:p>
                  </a:txBody>
                  <a:tcPr marL="18731" marR="18731" marT="9366" marB="9366" anchor="ctr"/>
                </a:tc>
                <a:tc>
                  <a:txBody>
                    <a:bodyPr/>
                    <a:lstStyle/>
                    <a:p>
                      <a:pPr algn="r"/>
                      <a:r>
                        <a:rPr lang="en-IN" sz="1400" b="1" dirty="0">
                          <a:effectLst/>
                          <a:latin typeface="freight-text-pro"/>
                        </a:rPr>
                        <a:t>FP</a:t>
                      </a:r>
                    </a:p>
                  </a:txBody>
                  <a:tcPr marL="18731" marR="18731" marT="9366" marB="9366" anchor="ctr"/>
                </a:tc>
                <a:tc>
                  <a:txBody>
                    <a:bodyPr/>
                    <a:lstStyle/>
                    <a:p>
                      <a:pPr algn="r"/>
                      <a:r>
                        <a:rPr lang="en-IN" sz="1400" b="1" dirty="0">
                          <a:effectLst/>
                          <a:latin typeface="freight-text-pro"/>
                        </a:rPr>
                        <a:t>FN</a:t>
                      </a:r>
                    </a:p>
                  </a:txBody>
                  <a:tcPr marL="18731" marR="18731" marT="9366" marB="9366" anchor="ctr"/>
                </a:tc>
                <a:tc>
                  <a:txBody>
                    <a:bodyPr/>
                    <a:lstStyle/>
                    <a:p>
                      <a:pPr algn="r"/>
                      <a:r>
                        <a:rPr lang="en-IN" sz="1400" b="1" dirty="0">
                          <a:effectLst/>
                          <a:latin typeface="freight-text-pro"/>
                        </a:rPr>
                        <a:t>TP</a:t>
                      </a:r>
                    </a:p>
                  </a:txBody>
                  <a:tcPr marL="18731" marR="18731" marT="9366" marB="9366" anchor="ctr"/>
                </a:tc>
                <a:tc>
                  <a:txBody>
                    <a:bodyPr/>
                    <a:lstStyle/>
                    <a:p>
                      <a:pPr algn="r"/>
                      <a:r>
                        <a:rPr lang="en-IN" sz="1400" b="1" dirty="0">
                          <a:effectLst/>
                          <a:latin typeface="freight-text-pro"/>
                        </a:rPr>
                        <a:t>Precision</a:t>
                      </a:r>
                    </a:p>
                  </a:txBody>
                  <a:tcPr marL="18731" marR="18731" marT="9366" marB="9366" anchor="ctr"/>
                </a:tc>
                <a:tc>
                  <a:txBody>
                    <a:bodyPr/>
                    <a:lstStyle/>
                    <a:p>
                      <a:pPr algn="r"/>
                      <a:r>
                        <a:rPr lang="en-IN" sz="1400" b="1" dirty="0">
                          <a:effectLst/>
                          <a:latin typeface="freight-text-pro"/>
                        </a:rPr>
                        <a:t>Recall</a:t>
                      </a:r>
                    </a:p>
                  </a:txBody>
                  <a:tcPr marL="18731" marR="18731" marT="9366" marB="9366" anchor="ctr"/>
                </a:tc>
                <a:tc>
                  <a:txBody>
                    <a:bodyPr/>
                    <a:lstStyle/>
                    <a:p>
                      <a:pPr algn="r"/>
                      <a:r>
                        <a:rPr lang="en-IN" sz="1400" b="1" dirty="0">
                          <a:effectLst/>
                          <a:latin typeface="freight-text-pro"/>
                        </a:rPr>
                        <a:t>Accuracy</a:t>
                      </a:r>
                    </a:p>
                  </a:txBody>
                  <a:tcPr marL="18731" marR="18731" marT="9366" marB="9366" anchor="ctr"/>
                </a:tc>
                <a:tc>
                  <a:txBody>
                    <a:bodyPr/>
                    <a:lstStyle/>
                    <a:p>
                      <a:pPr algn="r"/>
                      <a:r>
                        <a:rPr lang="en-IN" sz="1400" b="1" dirty="0">
                          <a:effectLst/>
                          <a:latin typeface="freight-text-pro"/>
                        </a:rPr>
                        <a:t>Cost</a:t>
                      </a:r>
                    </a:p>
                  </a:txBody>
                  <a:tcPr marL="18731" marR="18731" marT="9366" marB="9366" anchor="ctr"/>
                </a:tc>
                <a:tc>
                  <a:txBody>
                    <a:bodyPr/>
                    <a:lstStyle/>
                    <a:p>
                      <a:pPr algn="r"/>
                      <a:r>
                        <a:rPr lang="en-IN" sz="1400" b="1" dirty="0">
                          <a:effectLst/>
                          <a:latin typeface="freight-text-pro"/>
                        </a:rPr>
                        <a:t>Feature</a:t>
                      </a:r>
                    </a:p>
                  </a:txBody>
                  <a:tcPr marL="18731" marR="18731" marT="9366" marB="9366" anchor="ctr"/>
                </a:tc>
                <a:extLst>
                  <a:ext uri="{0D108BD9-81ED-4DB2-BD59-A6C34878D82A}">
                    <a16:rowId xmlns:a16="http://schemas.microsoft.com/office/drawing/2014/main" val="807688786"/>
                  </a:ext>
                </a:extLst>
              </a:tr>
              <a:tr h="317038">
                <a:tc>
                  <a:txBody>
                    <a:bodyPr/>
                    <a:lstStyle/>
                    <a:p>
                      <a:pPr algn="r"/>
                      <a:r>
                        <a:rPr lang="en-US" sz="1400" b="0" i="0" kern="1200" dirty="0">
                          <a:solidFill>
                            <a:schemeClr val="dk1"/>
                          </a:solidFill>
                          <a:effectLst/>
                          <a:latin typeface="freight-text-pro"/>
                          <a:ea typeface="+mn-ea"/>
                          <a:cs typeface="+mn-cs"/>
                        </a:rPr>
                        <a:t>XGB - Grid Search - RO – 1</a:t>
                      </a:r>
                      <a:endParaRPr lang="en-IN" sz="1400" dirty="0">
                        <a:effectLst/>
                        <a:latin typeface="freight-text-pro"/>
                      </a:endParaRPr>
                    </a:p>
                  </a:txBody>
                  <a:tcPr marL="18731" marR="18731" marT="9366" marB="9366" anchor="ctr"/>
                </a:tc>
                <a:tc>
                  <a:txBody>
                    <a:bodyPr/>
                    <a:lstStyle/>
                    <a:p>
                      <a:pPr algn="r"/>
                      <a:r>
                        <a:rPr lang="en-IN" sz="1400" b="0" i="0" kern="1200" dirty="0">
                          <a:solidFill>
                            <a:schemeClr val="dk1"/>
                          </a:solidFill>
                          <a:effectLst/>
                          <a:highlight>
                            <a:srgbClr val="00FF00"/>
                          </a:highlight>
                          <a:latin typeface="freight-text-pro"/>
                          <a:ea typeface="+mn-ea"/>
                          <a:cs typeface="+mn-cs"/>
                        </a:rPr>
                        <a:t>2,447</a:t>
                      </a:r>
                      <a:endParaRPr lang="en-IN" sz="1400" dirty="0">
                        <a:effectLst/>
                        <a:highlight>
                          <a:srgbClr val="00FF00"/>
                        </a:highlight>
                        <a:latin typeface="freight-text-pro"/>
                      </a:endParaRPr>
                    </a:p>
                  </a:txBody>
                  <a:tcPr marL="18731" marR="18731" marT="9366" marB="9366" anchor="ctr"/>
                </a:tc>
                <a:tc>
                  <a:txBody>
                    <a:bodyPr/>
                    <a:lstStyle/>
                    <a:p>
                      <a:pPr algn="r"/>
                      <a:r>
                        <a:rPr lang="en-IN" sz="1400" dirty="0">
                          <a:effectLst/>
                          <a:latin typeface="freight-text-pro"/>
                        </a:rPr>
                        <a:t>674</a:t>
                      </a:r>
                    </a:p>
                  </a:txBody>
                  <a:tcPr marL="18731" marR="18731" marT="9366" marB="9366" anchor="ctr"/>
                </a:tc>
                <a:tc>
                  <a:txBody>
                    <a:bodyPr/>
                    <a:lstStyle/>
                    <a:p>
                      <a:pPr algn="r"/>
                      <a:r>
                        <a:rPr lang="en-IN" sz="1400" b="0" i="0" kern="1200" dirty="0">
                          <a:solidFill>
                            <a:schemeClr val="dk1"/>
                          </a:solidFill>
                          <a:effectLst/>
                          <a:latin typeface="freight-text-pro"/>
                          <a:ea typeface="+mn-ea"/>
                          <a:cs typeface="+mn-cs"/>
                        </a:rPr>
                        <a:t>8,977</a:t>
                      </a:r>
                      <a:endParaRPr lang="en-IN" sz="1400" dirty="0">
                        <a:effectLst/>
                        <a:latin typeface="freight-text-pro"/>
                      </a:endParaRPr>
                    </a:p>
                  </a:txBody>
                  <a:tcPr marL="18731" marR="18731" marT="9366" marB="9366" anchor="ctr"/>
                </a:tc>
                <a:tc>
                  <a:txBody>
                    <a:bodyPr/>
                    <a:lstStyle/>
                    <a:p>
                      <a:pPr algn="r" rtl="0" fontAlgn="ctr"/>
                      <a:r>
                        <a:rPr lang="en-IN" sz="1400" b="0" i="0" u="none" strike="noStrike" dirty="0">
                          <a:solidFill>
                            <a:srgbClr val="000000"/>
                          </a:solidFill>
                          <a:effectLst/>
                          <a:latin typeface="freight-text-pro"/>
                        </a:rPr>
                        <a:t>78.6%</a:t>
                      </a:r>
                    </a:p>
                  </a:txBody>
                  <a:tcPr marL="6350" marR="6350" marT="6350" marB="0" anchor="ctr"/>
                </a:tc>
                <a:tc>
                  <a:txBody>
                    <a:bodyPr/>
                    <a:lstStyle/>
                    <a:p>
                      <a:pPr algn="r" rtl="0" fontAlgn="ctr"/>
                      <a:r>
                        <a:rPr lang="en-IN" sz="1400" b="0" i="0" u="none" strike="noStrike" dirty="0">
                          <a:solidFill>
                            <a:srgbClr val="000000"/>
                          </a:solidFill>
                          <a:effectLst/>
                          <a:latin typeface="freight-text-pro"/>
                        </a:rPr>
                        <a:t>93.0%</a:t>
                      </a:r>
                    </a:p>
                  </a:txBody>
                  <a:tcPr marL="6350" marR="6350" marT="6350" marB="0" anchor="ctr"/>
                </a:tc>
                <a:tc>
                  <a:txBody>
                    <a:bodyPr/>
                    <a:lstStyle/>
                    <a:p>
                      <a:pPr algn="r" rtl="0" fontAlgn="ctr"/>
                      <a:r>
                        <a:rPr lang="en-IN" sz="1400" kern="1200" dirty="0">
                          <a:solidFill>
                            <a:schemeClr val="dk1"/>
                          </a:solidFill>
                          <a:effectLst/>
                          <a:latin typeface="freight-text-pro"/>
                          <a:ea typeface="+mn-ea"/>
                          <a:cs typeface="+mn-cs"/>
                        </a:rPr>
                        <a:t>99.8%</a:t>
                      </a:r>
                    </a:p>
                  </a:txBody>
                  <a:tcPr marL="6350" marR="6350" marT="6350" marB="0" anchor="ctr"/>
                </a:tc>
                <a:tc>
                  <a:txBody>
                    <a:bodyPr/>
                    <a:lstStyle/>
                    <a:p>
                      <a:pPr algn="r"/>
                      <a:r>
                        <a:rPr lang="en-IN" sz="1400" kern="1200" dirty="0">
                          <a:solidFill>
                            <a:schemeClr val="dk1"/>
                          </a:solidFill>
                          <a:effectLst/>
                          <a:latin typeface="freight-text-pro"/>
                          <a:ea typeface="+mn-ea"/>
                          <a:cs typeface="+mn-cs"/>
                        </a:rPr>
                        <a:t>$15,572.48</a:t>
                      </a:r>
                    </a:p>
                  </a:txBody>
                  <a:tcPr marL="18731" marR="18731" marT="9366" marB="9366" anchor="ctr"/>
                </a:tc>
                <a:tc>
                  <a:txBody>
                    <a:bodyPr/>
                    <a:lstStyle/>
                    <a:p>
                      <a:pPr algn="r"/>
                      <a:r>
                        <a:rPr lang="en-IN" sz="1400" dirty="0">
                          <a:effectLst/>
                          <a:latin typeface="freight-text-pro"/>
                        </a:rPr>
                        <a:t>Moderate cost</a:t>
                      </a:r>
                    </a:p>
                    <a:p>
                      <a:pPr algn="r"/>
                      <a:r>
                        <a:rPr lang="en-IN" sz="1400" dirty="0">
                          <a:effectLst/>
                          <a:latin typeface="freight-text-pro"/>
                        </a:rPr>
                        <a:t>Detects fair number of Frauds</a:t>
                      </a:r>
                    </a:p>
                    <a:p>
                      <a:pPr algn="r"/>
                      <a:r>
                        <a:rPr lang="en-IN" sz="1400" dirty="0">
                          <a:effectLst/>
                          <a:latin typeface="freight-text-pro"/>
                        </a:rPr>
                        <a:t>Least incorrect flagging</a:t>
                      </a:r>
                    </a:p>
                  </a:txBody>
                  <a:tcPr marL="18731" marR="18731" marT="9366" marB="9366" anchor="ctr"/>
                </a:tc>
                <a:extLst>
                  <a:ext uri="{0D108BD9-81ED-4DB2-BD59-A6C34878D82A}">
                    <a16:rowId xmlns:a16="http://schemas.microsoft.com/office/drawing/2014/main" val="2017291195"/>
                  </a:ext>
                </a:extLst>
              </a:tr>
              <a:tr h="220461">
                <a:tc>
                  <a:txBody>
                    <a:bodyPr/>
                    <a:lstStyle/>
                    <a:p>
                      <a:pPr algn="r"/>
                      <a:r>
                        <a:rPr lang="en-IN" sz="1400" b="0" i="0" kern="1200" dirty="0">
                          <a:solidFill>
                            <a:schemeClr val="dk1"/>
                          </a:solidFill>
                          <a:effectLst/>
                          <a:latin typeface="freight-text-pro"/>
                          <a:ea typeface="+mn-ea"/>
                          <a:cs typeface="+mn-cs"/>
                        </a:rPr>
                        <a:t>XGB - US - 2</a:t>
                      </a:r>
                    </a:p>
                  </a:txBody>
                  <a:tcPr marL="18731" marR="18731" marT="9366" marB="9366" anchor="ctr"/>
                </a:tc>
                <a:tc>
                  <a:txBody>
                    <a:bodyPr/>
                    <a:lstStyle/>
                    <a:p>
                      <a:pPr algn="r"/>
                      <a:r>
                        <a:rPr lang="en-IN" sz="1400" b="0" i="0" kern="1200" dirty="0">
                          <a:solidFill>
                            <a:schemeClr val="dk1"/>
                          </a:solidFill>
                          <a:effectLst/>
                          <a:highlight>
                            <a:srgbClr val="00FF00"/>
                          </a:highlight>
                          <a:latin typeface="freight-text-pro"/>
                          <a:ea typeface="+mn-ea"/>
                          <a:cs typeface="+mn-cs"/>
                        </a:rPr>
                        <a:t>46,987</a:t>
                      </a:r>
                    </a:p>
                  </a:txBody>
                  <a:tcPr marL="18731" marR="18731" marT="9366" marB="9366" anchor="ctr"/>
                </a:tc>
                <a:tc>
                  <a:txBody>
                    <a:bodyPr/>
                    <a:lstStyle/>
                    <a:p>
                      <a:pPr algn="r"/>
                      <a:r>
                        <a:rPr lang="en-IN" sz="1400" dirty="0">
                          <a:effectLst/>
                          <a:latin typeface="freight-text-pro"/>
                        </a:rPr>
                        <a:t>126</a:t>
                      </a:r>
                    </a:p>
                  </a:txBody>
                  <a:tcPr marL="18731" marR="18731" marT="9366" marB="9366" anchor="ctr"/>
                </a:tc>
                <a:tc>
                  <a:txBody>
                    <a:bodyPr/>
                    <a:lstStyle/>
                    <a:p>
                      <a:pPr algn="r"/>
                      <a:r>
                        <a:rPr lang="en-IN" sz="1400" b="0" i="0" kern="1200" dirty="0">
                          <a:solidFill>
                            <a:schemeClr val="dk1"/>
                          </a:solidFill>
                          <a:effectLst/>
                          <a:latin typeface="freight-text-pro"/>
                          <a:ea typeface="+mn-ea"/>
                          <a:cs typeface="+mn-cs"/>
                        </a:rPr>
                        <a:t>9,525</a:t>
                      </a:r>
                      <a:endParaRPr lang="en-IN" sz="1400" dirty="0">
                        <a:effectLst/>
                        <a:latin typeface="freight-text-pro"/>
                      </a:endParaRPr>
                    </a:p>
                  </a:txBody>
                  <a:tcPr marL="18731" marR="18731" marT="9366" marB="9366" anchor="ctr"/>
                </a:tc>
                <a:tc>
                  <a:txBody>
                    <a:bodyPr/>
                    <a:lstStyle/>
                    <a:p>
                      <a:pPr algn="r" rtl="0" fontAlgn="ctr"/>
                      <a:r>
                        <a:rPr lang="en-IN" sz="1400" b="0" i="0" u="none" strike="noStrike" dirty="0">
                          <a:solidFill>
                            <a:srgbClr val="000000"/>
                          </a:solidFill>
                          <a:effectLst/>
                          <a:latin typeface="freight-text-pro"/>
                        </a:rPr>
                        <a:t>16.9%</a:t>
                      </a:r>
                    </a:p>
                  </a:txBody>
                  <a:tcPr marL="6350" marR="6350" marT="6350" marB="0" anchor="ctr"/>
                </a:tc>
                <a:tc>
                  <a:txBody>
                    <a:bodyPr/>
                    <a:lstStyle/>
                    <a:p>
                      <a:pPr algn="r" rtl="0" fontAlgn="ctr"/>
                      <a:r>
                        <a:rPr lang="en-IN" sz="1400" b="0" i="0" u="none" strike="noStrike" dirty="0">
                          <a:solidFill>
                            <a:srgbClr val="000000"/>
                          </a:solidFill>
                          <a:effectLst/>
                          <a:latin typeface="freight-text-pro"/>
                        </a:rPr>
                        <a:t>98.7%</a:t>
                      </a:r>
                    </a:p>
                  </a:txBody>
                  <a:tcPr marL="6350" marR="6350" marT="6350" marB="0" anchor="ctr"/>
                </a:tc>
                <a:tc>
                  <a:txBody>
                    <a:bodyPr/>
                    <a:lstStyle/>
                    <a:p>
                      <a:pPr algn="r" rtl="0" fontAlgn="ctr"/>
                      <a:r>
                        <a:rPr lang="en-IN" sz="1400" b="0" i="0" u="none" strike="noStrike" dirty="0">
                          <a:solidFill>
                            <a:srgbClr val="000000"/>
                          </a:solidFill>
                          <a:effectLst/>
                          <a:latin typeface="freight-text-pro"/>
                        </a:rPr>
                        <a:t>97.5%</a:t>
                      </a:r>
                    </a:p>
                  </a:txBody>
                  <a:tcPr marL="6350" marR="6350" marT="6350" marB="0" anchor="ctr"/>
                </a:tc>
                <a:tc>
                  <a:txBody>
                    <a:bodyPr/>
                    <a:lstStyle/>
                    <a:p>
                      <a:pPr algn="r"/>
                      <a:r>
                        <a:rPr lang="en-IN" sz="1400" dirty="0">
                          <a:effectLst/>
                          <a:highlight>
                            <a:srgbClr val="00FF00"/>
                          </a:highlight>
                          <a:latin typeface="freight-text-pro"/>
                        </a:rPr>
                        <a:t>$6,185.80</a:t>
                      </a:r>
                    </a:p>
                  </a:txBody>
                  <a:tcPr marL="18731" marR="18731" marT="9366" marB="9366" anchor="ctr"/>
                </a:tc>
                <a:tc>
                  <a:txBody>
                    <a:bodyPr/>
                    <a:lstStyle/>
                    <a:p>
                      <a:pPr algn="r"/>
                      <a:r>
                        <a:rPr lang="en-IN" sz="1400" dirty="0">
                          <a:effectLst/>
                          <a:latin typeface="freight-text-pro"/>
                        </a:rPr>
                        <a:t>Lowest Cost</a:t>
                      </a:r>
                    </a:p>
                    <a:p>
                      <a:pPr algn="r"/>
                      <a:r>
                        <a:rPr lang="en-IN" sz="1400" dirty="0">
                          <a:effectLst/>
                          <a:latin typeface="freight-text-pro"/>
                        </a:rPr>
                        <a:t>Detects maximum frauds</a:t>
                      </a:r>
                    </a:p>
                    <a:p>
                      <a:pPr algn="r"/>
                      <a:r>
                        <a:rPr lang="en-IN" sz="1400" dirty="0">
                          <a:effectLst/>
                          <a:latin typeface="freight-text-pro"/>
                        </a:rPr>
                        <a:t>Incorrect flagging is also High</a:t>
                      </a:r>
                    </a:p>
                  </a:txBody>
                  <a:tcPr marL="18731" marR="18731" marT="9366" marB="9366" anchor="ctr"/>
                </a:tc>
                <a:extLst>
                  <a:ext uri="{0D108BD9-81ED-4DB2-BD59-A6C34878D82A}">
                    <a16:rowId xmlns:a16="http://schemas.microsoft.com/office/drawing/2014/main" val="2912674805"/>
                  </a:ext>
                </a:extLst>
              </a:tr>
              <a:tr h="317038">
                <a:tc>
                  <a:txBody>
                    <a:bodyPr/>
                    <a:lstStyle/>
                    <a:p>
                      <a:pPr algn="r"/>
                      <a:r>
                        <a:rPr lang="en-IN" sz="1400" b="0" i="0" kern="1200" dirty="0">
                          <a:solidFill>
                            <a:schemeClr val="dk1"/>
                          </a:solidFill>
                          <a:effectLst/>
                          <a:latin typeface="freight-text-pro"/>
                          <a:ea typeface="+mn-ea"/>
                          <a:cs typeface="+mn-cs"/>
                        </a:rPr>
                        <a:t>XGB - ADA - 2</a:t>
                      </a:r>
                    </a:p>
                  </a:txBody>
                  <a:tcPr marL="18731" marR="18731" marT="9366" marB="9366" anchor="ctr"/>
                </a:tc>
                <a:tc>
                  <a:txBody>
                    <a:bodyPr/>
                    <a:lstStyle/>
                    <a:p>
                      <a:pPr algn="r"/>
                      <a:r>
                        <a:rPr lang="en-IN" sz="1400" b="0" i="0" kern="1200" dirty="0">
                          <a:solidFill>
                            <a:schemeClr val="dk1"/>
                          </a:solidFill>
                          <a:effectLst/>
                          <a:latin typeface="freight-text-pro"/>
                          <a:ea typeface="+mn-ea"/>
                          <a:cs typeface="+mn-cs"/>
                        </a:rPr>
                        <a:t>8,677</a:t>
                      </a:r>
                    </a:p>
                  </a:txBody>
                  <a:tcPr marL="18731" marR="18731" marT="9366" marB="9366" anchor="ctr"/>
                </a:tc>
                <a:tc>
                  <a:txBody>
                    <a:bodyPr/>
                    <a:lstStyle/>
                    <a:p>
                      <a:pPr algn="r"/>
                      <a:r>
                        <a:rPr lang="en-IN" sz="1400" dirty="0">
                          <a:effectLst/>
                          <a:latin typeface="freight-text-pro"/>
                        </a:rPr>
                        <a:t>563</a:t>
                      </a:r>
                    </a:p>
                  </a:txBody>
                  <a:tcPr marL="18731" marR="18731" marT="9366" marB="9366" anchor="ctr"/>
                </a:tc>
                <a:tc>
                  <a:txBody>
                    <a:bodyPr/>
                    <a:lstStyle/>
                    <a:p>
                      <a:pPr algn="r"/>
                      <a:r>
                        <a:rPr lang="en-IN" sz="1400" dirty="0">
                          <a:effectLst/>
                          <a:latin typeface="freight-text-pro"/>
                        </a:rPr>
                        <a:t>9,088</a:t>
                      </a:r>
                    </a:p>
                  </a:txBody>
                  <a:tcPr marL="18731" marR="18731" marT="9366" marB="9366" anchor="ctr"/>
                </a:tc>
                <a:tc>
                  <a:txBody>
                    <a:bodyPr/>
                    <a:lstStyle/>
                    <a:p>
                      <a:pPr algn="r" rtl="0" fontAlgn="ctr"/>
                      <a:r>
                        <a:rPr lang="en-IN" sz="1400" b="0" i="0" u="none" strike="noStrike" dirty="0">
                          <a:solidFill>
                            <a:srgbClr val="000000"/>
                          </a:solidFill>
                          <a:effectLst/>
                          <a:latin typeface="freight-text-pro"/>
                        </a:rPr>
                        <a:t>51.2%</a:t>
                      </a:r>
                    </a:p>
                  </a:txBody>
                  <a:tcPr marL="6350" marR="6350" marT="6350" marB="0" anchor="ctr"/>
                </a:tc>
                <a:tc>
                  <a:txBody>
                    <a:bodyPr/>
                    <a:lstStyle/>
                    <a:p>
                      <a:pPr algn="r" rtl="0" fontAlgn="ctr"/>
                      <a:r>
                        <a:rPr lang="en-IN" sz="1400" b="0" i="0" u="none" strike="noStrike" dirty="0">
                          <a:solidFill>
                            <a:srgbClr val="000000"/>
                          </a:solidFill>
                          <a:effectLst/>
                          <a:latin typeface="freight-text-pro"/>
                        </a:rPr>
                        <a:t>94.2%</a:t>
                      </a:r>
                    </a:p>
                  </a:txBody>
                  <a:tcPr marL="6350" marR="6350" marT="6350" marB="0" anchor="ctr"/>
                </a:tc>
                <a:tc>
                  <a:txBody>
                    <a:bodyPr/>
                    <a:lstStyle/>
                    <a:p>
                      <a:pPr algn="r" rtl="0" fontAlgn="ctr"/>
                      <a:r>
                        <a:rPr lang="en-IN" sz="1400" b="0" i="0" u="none" strike="noStrike" dirty="0">
                          <a:solidFill>
                            <a:srgbClr val="000000"/>
                          </a:solidFill>
                          <a:effectLst/>
                          <a:latin typeface="freight-text-pro"/>
                        </a:rPr>
                        <a:t>99.5%</a:t>
                      </a:r>
                    </a:p>
                  </a:txBody>
                  <a:tcPr marL="6350" marR="6350" marT="6350" marB="0" anchor="ctr"/>
                </a:tc>
                <a:tc>
                  <a:txBody>
                    <a:bodyPr/>
                    <a:lstStyle/>
                    <a:p>
                      <a:pPr algn="r"/>
                      <a:r>
                        <a:rPr lang="en-IN" sz="1400" dirty="0">
                          <a:effectLst/>
                          <a:latin typeface="freight-text-pro"/>
                        </a:rPr>
                        <a:t>$13,315.18</a:t>
                      </a:r>
                    </a:p>
                  </a:txBody>
                  <a:tcPr marL="18731" marR="18731" marT="9366" marB="9366" anchor="ctr"/>
                </a:tc>
                <a:tc>
                  <a:txBody>
                    <a:bodyPr/>
                    <a:lstStyle/>
                    <a:p>
                      <a:pPr algn="r"/>
                      <a:r>
                        <a:rPr lang="en-IN" sz="1400" dirty="0">
                          <a:effectLst/>
                          <a:latin typeface="freight-text-pro"/>
                        </a:rPr>
                        <a:t>Low Cost</a:t>
                      </a:r>
                    </a:p>
                    <a:p>
                      <a:pPr algn="r"/>
                      <a:r>
                        <a:rPr lang="en-IN" sz="1400" dirty="0">
                          <a:effectLst/>
                          <a:latin typeface="freight-text-pro"/>
                        </a:rPr>
                        <a:t>Good number of Frauds detected</a:t>
                      </a:r>
                    </a:p>
                    <a:p>
                      <a:pPr algn="r"/>
                      <a:r>
                        <a:rPr lang="en-IN" sz="1400" dirty="0">
                          <a:effectLst/>
                          <a:latin typeface="freight-text-pro"/>
                        </a:rPr>
                        <a:t>Lesser Incorrect flagging</a:t>
                      </a:r>
                    </a:p>
                  </a:txBody>
                  <a:tcPr marL="18731" marR="18731" marT="9366" marB="9366" anchor="ctr"/>
                </a:tc>
                <a:extLst>
                  <a:ext uri="{0D108BD9-81ED-4DB2-BD59-A6C34878D82A}">
                    <a16:rowId xmlns:a16="http://schemas.microsoft.com/office/drawing/2014/main" val="3123945634"/>
                  </a:ext>
                </a:extLst>
              </a:tr>
            </a:tbl>
          </a:graphicData>
        </a:graphic>
      </p:graphicFrame>
      <p:sp>
        <p:nvSpPr>
          <p:cNvPr id="4" name="TextBox 3">
            <a:extLst>
              <a:ext uri="{FF2B5EF4-FFF2-40B4-BE49-F238E27FC236}">
                <a16:creationId xmlns:a16="http://schemas.microsoft.com/office/drawing/2014/main" id="{582E903C-C9F9-476D-8F1B-E2C7FEA3F19D}"/>
              </a:ext>
            </a:extLst>
          </p:cNvPr>
          <p:cNvSpPr txBox="1"/>
          <p:nvPr/>
        </p:nvSpPr>
        <p:spPr>
          <a:xfrm>
            <a:off x="1626474" y="1563475"/>
            <a:ext cx="8866597" cy="923330"/>
          </a:xfrm>
          <a:prstGeom prst="rect">
            <a:avLst/>
          </a:prstGeom>
          <a:noFill/>
        </p:spPr>
        <p:txBody>
          <a:bodyPr wrap="square" rtlCol="0">
            <a:spAutoFit/>
          </a:bodyPr>
          <a:lstStyle/>
          <a:p>
            <a:pPr algn="just"/>
            <a:r>
              <a:rPr lang="en-IN" dirty="0">
                <a:latin typeface="freight-text-pro"/>
              </a:rPr>
              <a:t>The model described till now is the best model when it comes to balancing between cost &amp; recall at one hand and precision (&amp; bad customer experience) at other. Here are some other options if bank wants to check various combinations of Price &amp; Metrices.</a:t>
            </a:r>
          </a:p>
        </p:txBody>
      </p:sp>
      <p:sp>
        <p:nvSpPr>
          <p:cNvPr id="6" name="Title 1">
            <a:extLst>
              <a:ext uri="{FF2B5EF4-FFF2-40B4-BE49-F238E27FC236}">
                <a16:creationId xmlns:a16="http://schemas.microsoft.com/office/drawing/2014/main" id="{41E6D9DB-F930-4AAA-A4E2-C0EA04681335}"/>
              </a:ext>
            </a:extLst>
          </p:cNvPr>
          <p:cNvSpPr txBox="1">
            <a:spLocks/>
          </p:cNvSpPr>
          <p:nvPr/>
        </p:nvSpPr>
        <p:spPr>
          <a:xfrm>
            <a:off x="1349070" y="485030"/>
            <a:ext cx="9144000" cy="659958"/>
          </a:xfrm>
          <a:prstGeom prst="rect">
            <a:avLst/>
          </a:prstGeom>
        </p:spPr>
        <p:txBody>
          <a:bodyPr vert="horz" lIns="91440" tIns="45720" rIns="91440" bIns="45720" rtlCol="0" anchor="b">
            <a:norm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200" b="1" dirty="0"/>
              <a:t>Other Options</a:t>
            </a:r>
          </a:p>
        </p:txBody>
      </p:sp>
    </p:spTree>
    <p:extLst>
      <p:ext uri="{BB962C8B-B14F-4D97-AF65-F5344CB8AC3E}">
        <p14:creationId xmlns:p14="http://schemas.microsoft.com/office/powerpoint/2010/main" val="1413209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518DD-995C-4492-AF9D-8C905ABAFA78}"/>
              </a:ext>
            </a:extLst>
          </p:cNvPr>
          <p:cNvSpPr>
            <a:spLocks noGrp="1"/>
          </p:cNvSpPr>
          <p:nvPr>
            <p:ph type="ctrTitle"/>
          </p:nvPr>
        </p:nvSpPr>
        <p:spPr>
          <a:xfrm>
            <a:off x="1349071" y="485030"/>
            <a:ext cx="9144000" cy="659958"/>
          </a:xfrm>
        </p:spPr>
        <p:txBody>
          <a:bodyPr>
            <a:normAutofit/>
          </a:bodyPr>
          <a:lstStyle/>
          <a:p>
            <a:r>
              <a:rPr lang="en-IN" sz="3200" b="1" dirty="0"/>
              <a:t>Appendix – Methodology</a:t>
            </a:r>
          </a:p>
        </p:txBody>
      </p:sp>
      <p:sp>
        <p:nvSpPr>
          <p:cNvPr id="5" name="Rectangle: Rounded Corners 4">
            <a:extLst>
              <a:ext uri="{FF2B5EF4-FFF2-40B4-BE49-F238E27FC236}">
                <a16:creationId xmlns:a16="http://schemas.microsoft.com/office/drawing/2014/main" id="{5874C5B1-8DA1-45C2-BF24-129CEE100FA9}"/>
              </a:ext>
            </a:extLst>
          </p:cNvPr>
          <p:cNvSpPr/>
          <p:nvPr/>
        </p:nvSpPr>
        <p:spPr>
          <a:xfrm>
            <a:off x="1169825" y="1314450"/>
            <a:ext cx="9493857" cy="520064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rPr>
              <a:t>Please refer the attachment for detailed methodology followed for the Model Building.</a:t>
            </a:r>
          </a:p>
          <a:p>
            <a:endParaRPr lang="en-IN" dirty="0">
              <a:solidFill>
                <a:schemeClr val="tx1"/>
              </a:solidFill>
            </a:endParaRPr>
          </a:p>
          <a:p>
            <a:endParaRPr lang="en-IN" dirty="0">
              <a:solidFill>
                <a:schemeClr val="tx1"/>
              </a:solidFill>
            </a:endParaRPr>
          </a:p>
        </p:txBody>
      </p:sp>
      <p:graphicFrame>
        <p:nvGraphicFramePr>
          <p:cNvPr id="6" name="Object 5">
            <a:hlinkClick r:id="" action="ppaction://ole?verb=0"/>
            <a:extLst>
              <a:ext uri="{FF2B5EF4-FFF2-40B4-BE49-F238E27FC236}">
                <a16:creationId xmlns:a16="http://schemas.microsoft.com/office/drawing/2014/main" id="{B5DEA1BE-C828-4BC9-B196-400F94075FC1}"/>
              </a:ext>
            </a:extLst>
          </p:cNvPr>
          <p:cNvGraphicFramePr>
            <a:graphicFrameLocks noChangeAspect="1"/>
          </p:cNvGraphicFramePr>
          <p:nvPr>
            <p:extLst>
              <p:ext uri="{D42A27DB-BD31-4B8C-83A1-F6EECF244321}">
                <p14:modId xmlns:p14="http://schemas.microsoft.com/office/powerpoint/2010/main" val="3544594540"/>
              </p:ext>
            </p:extLst>
          </p:nvPr>
        </p:nvGraphicFramePr>
        <p:xfrm>
          <a:off x="4619624" y="4012799"/>
          <a:ext cx="1819275" cy="1604499"/>
        </p:xfrm>
        <a:graphic>
          <a:graphicData uri="http://schemas.openxmlformats.org/presentationml/2006/ole">
            <mc:AlternateContent xmlns:mc="http://schemas.openxmlformats.org/markup-compatibility/2006">
              <mc:Choice xmlns:v="urn:schemas-microsoft-com:vml" Requires="v">
                <p:oleObj spid="_x0000_s1032" name="Presentation" showAsIcon="1" r:id="rId3" imgW="914597" imgH="806406" progId="PowerPoint.Show.12">
                  <p:embed/>
                </p:oleObj>
              </mc:Choice>
              <mc:Fallback>
                <p:oleObj name="Presentation" showAsIcon="1" r:id="rId3" imgW="914597" imgH="806406" progId="PowerPoint.Show.12">
                  <p:embed/>
                  <p:pic>
                    <p:nvPicPr>
                      <p:cNvPr id="0" name=""/>
                      <p:cNvPicPr/>
                      <p:nvPr/>
                    </p:nvPicPr>
                    <p:blipFill>
                      <a:blip r:embed="rId4"/>
                      <a:stretch>
                        <a:fillRect/>
                      </a:stretch>
                    </p:blipFill>
                    <p:spPr>
                      <a:xfrm>
                        <a:off x="4619624" y="4012799"/>
                        <a:ext cx="1819275" cy="1604499"/>
                      </a:xfrm>
                      <a:prstGeom prst="rect">
                        <a:avLst/>
                      </a:prstGeom>
                    </p:spPr>
                  </p:pic>
                </p:oleObj>
              </mc:Fallback>
            </mc:AlternateContent>
          </a:graphicData>
        </a:graphic>
      </p:graphicFrame>
    </p:spTree>
    <p:extLst>
      <p:ext uri="{BB962C8B-B14F-4D97-AF65-F5344CB8AC3E}">
        <p14:creationId xmlns:p14="http://schemas.microsoft.com/office/powerpoint/2010/main" val="4051257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518DD-995C-4492-AF9D-8C905ABAFA78}"/>
              </a:ext>
            </a:extLst>
          </p:cNvPr>
          <p:cNvSpPr>
            <a:spLocks noGrp="1"/>
          </p:cNvSpPr>
          <p:nvPr>
            <p:ph type="ctrTitle"/>
          </p:nvPr>
        </p:nvSpPr>
        <p:spPr>
          <a:xfrm>
            <a:off x="1349071" y="485030"/>
            <a:ext cx="9144000" cy="659958"/>
          </a:xfrm>
        </p:spPr>
        <p:txBody>
          <a:bodyPr>
            <a:normAutofit/>
          </a:bodyPr>
          <a:lstStyle/>
          <a:p>
            <a:r>
              <a:rPr lang="en-IN" sz="3200" b="1" dirty="0"/>
              <a:t>Agenda</a:t>
            </a:r>
          </a:p>
        </p:txBody>
      </p:sp>
      <p:sp>
        <p:nvSpPr>
          <p:cNvPr id="4" name="Rectangle: Rounded Corners 3">
            <a:extLst>
              <a:ext uri="{FF2B5EF4-FFF2-40B4-BE49-F238E27FC236}">
                <a16:creationId xmlns:a16="http://schemas.microsoft.com/office/drawing/2014/main" id="{8316B696-6431-4D44-A79A-88C76DE5E322}"/>
              </a:ext>
            </a:extLst>
          </p:cNvPr>
          <p:cNvSpPr/>
          <p:nvPr/>
        </p:nvSpPr>
        <p:spPr>
          <a:xfrm>
            <a:off x="1200647" y="1674794"/>
            <a:ext cx="9493857" cy="457189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solidFill>
                  <a:schemeClr val="tx1"/>
                </a:solidFill>
              </a:rPr>
              <a:t>Objective</a:t>
            </a:r>
          </a:p>
          <a:p>
            <a:pPr marL="285750" indent="-285750">
              <a:buFont typeface="Arial" panose="020B0604020202020204" pitchFamily="34" charset="0"/>
              <a:buChar char="•"/>
            </a:pPr>
            <a:r>
              <a:rPr lang="en-US" dirty="0">
                <a:solidFill>
                  <a:schemeClr val="tx1"/>
                </a:solidFill>
              </a:rPr>
              <a:t>Background</a:t>
            </a:r>
          </a:p>
          <a:p>
            <a:pPr marL="285750" indent="-285750">
              <a:buFont typeface="Arial" panose="020B0604020202020204" pitchFamily="34" charset="0"/>
              <a:buChar char="•"/>
            </a:pPr>
            <a:r>
              <a:rPr lang="en-US" dirty="0">
                <a:solidFill>
                  <a:schemeClr val="tx1"/>
                </a:solidFill>
              </a:rPr>
              <a:t>The Model</a:t>
            </a:r>
          </a:p>
          <a:p>
            <a:pPr marL="285750" indent="-285750">
              <a:buFont typeface="Arial" panose="020B0604020202020204" pitchFamily="34" charset="0"/>
              <a:buChar char="•"/>
            </a:pPr>
            <a:r>
              <a:rPr lang="en-US" dirty="0">
                <a:solidFill>
                  <a:schemeClr val="tx1"/>
                </a:solidFill>
              </a:rPr>
              <a:t>Cost-Benefit Analysis</a:t>
            </a:r>
          </a:p>
          <a:p>
            <a:pPr marL="285750" indent="-285750">
              <a:buFont typeface="Arial" panose="020B0604020202020204" pitchFamily="34" charset="0"/>
              <a:buChar char="•"/>
            </a:pPr>
            <a:r>
              <a:rPr lang="en-US" dirty="0">
                <a:solidFill>
                  <a:schemeClr val="tx1"/>
                </a:solidFill>
              </a:rPr>
              <a:t>Model Stats</a:t>
            </a:r>
          </a:p>
          <a:p>
            <a:pPr marL="285750" indent="-285750">
              <a:buFont typeface="Arial" panose="020B0604020202020204" pitchFamily="34" charset="0"/>
              <a:buChar char="•"/>
            </a:pPr>
            <a:r>
              <a:rPr lang="en-US" dirty="0">
                <a:solidFill>
                  <a:schemeClr val="tx1"/>
                </a:solidFill>
              </a:rPr>
              <a:t>Insight – Transaction Amount</a:t>
            </a:r>
          </a:p>
          <a:p>
            <a:pPr marL="285750" indent="-285750">
              <a:buFont typeface="Arial" panose="020B0604020202020204" pitchFamily="34" charset="0"/>
              <a:buChar char="•"/>
            </a:pPr>
            <a:r>
              <a:rPr lang="en-US" dirty="0">
                <a:solidFill>
                  <a:schemeClr val="tx1"/>
                </a:solidFill>
              </a:rPr>
              <a:t>Insight – Night time online shopping &amp; Frauds</a:t>
            </a:r>
          </a:p>
          <a:p>
            <a:pPr marL="285750" indent="-285750">
              <a:buFont typeface="Arial" panose="020B0604020202020204" pitchFamily="34" charset="0"/>
              <a:buChar char="•"/>
            </a:pPr>
            <a:r>
              <a:rPr lang="en-US" dirty="0">
                <a:solidFill>
                  <a:schemeClr val="tx1"/>
                </a:solidFill>
              </a:rPr>
              <a:t>Insight – Population Factor</a:t>
            </a:r>
          </a:p>
          <a:p>
            <a:pPr marL="285750" indent="-285750">
              <a:buFont typeface="Arial" panose="020B0604020202020204" pitchFamily="34" charset="0"/>
              <a:buChar char="•"/>
            </a:pPr>
            <a:r>
              <a:rPr lang="en-US" dirty="0">
                <a:solidFill>
                  <a:schemeClr val="tx1"/>
                </a:solidFill>
              </a:rPr>
              <a:t>Insight - Demography based Frauds</a:t>
            </a:r>
          </a:p>
          <a:p>
            <a:pPr marL="285750" indent="-285750">
              <a:buFont typeface="Arial" panose="020B0604020202020204" pitchFamily="34" charset="0"/>
              <a:buChar char="•"/>
            </a:pPr>
            <a:r>
              <a:rPr lang="en-US" dirty="0">
                <a:solidFill>
                  <a:schemeClr val="tx1"/>
                </a:solidFill>
              </a:rPr>
              <a:t>Recommendation</a:t>
            </a:r>
          </a:p>
          <a:p>
            <a:pPr marL="285750" indent="-285750">
              <a:buFont typeface="Arial" panose="020B0604020202020204" pitchFamily="34" charset="0"/>
              <a:buChar char="•"/>
            </a:pPr>
            <a:r>
              <a:rPr lang="en-US" dirty="0">
                <a:solidFill>
                  <a:schemeClr val="tx1"/>
                </a:solidFill>
              </a:rPr>
              <a:t>Appendix</a:t>
            </a:r>
          </a:p>
          <a:p>
            <a:pPr marL="742950" lvl="1" indent="-285750">
              <a:buFont typeface="Arial" panose="020B0604020202020204" pitchFamily="34" charset="0"/>
              <a:buChar char="•"/>
            </a:pPr>
            <a:r>
              <a:rPr lang="en-US" dirty="0">
                <a:solidFill>
                  <a:schemeClr val="tx1"/>
                </a:solidFill>
              </a:rPr>
              <a:t>Data</a:t>
            </a:r>
          </a:p>
          <a:p>
            <a:pPr marL="742950" lvl="1" indent="-285750">
              <a:buFont typeface="Arial" panose="020B0604020202020204" pitchFamily="34" charset="0"/>
              <a:buChar char="•"/>
            </a:pPr>
            <a:r>
              <a:rPr lang="en-US" dirty="0">
                <a:solidFill>
                  <a:schemeClr val="tx1"/>
                </a:solidFill>
              </a:rPr>
              <a:t>Assumption</a:t>
            </a:r>
          </a:p>
          <a:p>
            <a:pPr marL="742950" lvl="1" indent="-285750">
              <a:buFont typeface="Arial" panose="020B0604020202020204" pitchFamily="34" charset="0"/>
              <a:buChar char="•"/>
            </a:pPr>
            <a:r>
              <a:rPr lang="en-US" dirty="0">
                <a:solidFill>
                  <a:schemeClr val="tx1"/>
                </a:solidFill>
              </a:rPr>
              <a:t>Other Options</a:t>
            </a:r>
          </a:p>
          <a:p>
            <a:pPr marL="742950" lvl="1" indent="-285750">
              <a:buFont typeface="Arial" panose="020B0604020202020204" pitchFamily="34" charset="0"/>
              <a:buChar char="•"/>
            </a:pPr>
            <a:r>
              <a:rPr lang="en-US" dirty="0">
                <a:solidFill>
                  <a:schemeClr val="tx1"/>
                </a:solidFill>
              </a:rPr>
              <a:t>Methodology</a:t>
            </a:r>
            <a:endParaRPr lang="en-IN" dirty="0">
              <a:solidFill>
                <a:schemeClr val="tx1"/>
              </a:solidFill>
            </a:endParaRPr>
          </a:p>
        </p:txBody>
      </p:sp>
    </p:spTree>
    <p:extLst>
      <p:ext uri="{BB962C8B-B14F-4D97-AF65-F5344CB8AC3E}">
        <p14:creationId xmlns:p14="http://schemas.microsoft.com/office/powerpoint/2010/main" val="3511049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518DD-995C-4492-AF9D-8C905ABAFA78}"/>
              </a:ext>
            </a:extLst>
          </p:cNvPr>
          <p:cNvSpPr>
            <a:spLocks noGrp="1"/>
          </p:cNvSpPr>
          <p:nvPr>
            <p:ph type="ctrTitle"/>
          </p:nvPr>
        </p:nvSpPr>
        <p:spPr>
          <a:xfrm>
            <a:off x="1349071" y="485030"/>
            <a:ext cx="9144000" cy="659958"/>
          </a:xfrm>
        </p:spPr>
        <p:txBody>
          <a:bodyPr>
            <a:normAutofit/>
          </a:bodyPr>
          <a:lstStyle/>
          <a:p>
            <a:r>
              <a:rPr lang="en-IN" sz="3200" b="1" dirty="0"/>
              <a:t>Objective</a:t>
            </a:r>
          </a:p>
        </p:txBody>
      </p:sp>
      <p:sp>
        <p:nvSpPr>
          <p:cNvPr id="4" name="Rectangle: Rounded Corners 3">
            <a:extLst>
              <a:ext uri="{FF2B5EF4-FFF2-40B4-BE49-F238E27FC236}">
                <a16:creationId xmlns:a16="http://schemas.microsoft.com/office/drawing/2014/main" id="{CC55EE4A-2B25-4A59-B61C-2FA00805540D}"/>
              </a:ext>
            </a:extLst>
          </p:cNvPr>
          <p:cNvSpPr/>
          <p:nvPr/>
        </p:nvSpPr>
        <p:spPr>
          <a:xfrm>
            <a:off x="1200647" y="1674794"/>
            <a:ext cx="9493857" cy="457189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dirty="0">
                <a:solidFill>
                  <a:schemeClr val="tx1"/>
                </a:solidFill>
                <a:latin typeface="freight-text-pro"/>
              </a:rPr>
              <a:t>Build a machine learning based model that can detect Fraud Credit Card transactions and save cost incurred to bank due to these fraud transactions</a:t>
            </a:r>
          </a:p>
          <a:p>
            <a:pPr marL="285750" indent="-285750">
              <a:buFont typeface="Arial" panose="020B0604020202020204" pitchFamily="34" charset="0"/>
              <a:buChar char="•"/>
            </a:pPr>
            <a:r>
              <a:rPr lang="en-IN" dirty="0">
                <a:solidFill>
                  <a:schemeClr val="tx1"/>
                </a:solidFill>
                <a:latin typeface="freight-text-pro"/>
              </a:rPr>
              <a:t>Provide Cost-Benefit Analysis</a:t>
            </a:r>
          </a:p>
          <a:p>
            <a:pPr marL="285750" indent="-285750">
              <a:buFont typeface="Arial" panose="020B0604020202020204" pitchFamily="34" charset="0"/>
              <a:buChar char="•"/>
            </a:pPr>
            <a:r>
              <a:rPr lang="en-IN" dirty="0">
                <a:solidFill>
                  <a:schemeClr val="tx1"/>
                </a:solidFill>
                <a:latin typeface="freight-text-pro"/>
              </a:rPr>
              <a:t>Provide insights based on data</a:t>
            </a:r>
          </a:p>
        </p:txBody>
      </p:sp>
    </p:spTree>
    <p:extLst>
      <p:ext uri="{BB962C8B-B14F-4D97-AF65-F5344CB8AC3E}">
        <p14:creationId xmlns:p14="http://schemas.microsoft.com/office/powerpoint/2010/main" val="1767437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518DD-995C-4492-AF9D-8C905ABAFA78}"/>
              </a:ext>
            </a:extLst>
          </p:cNvPr>
          <p:cNvSpPr>
            <a:spLocks noGrp="1"/>
          </p:cNvSpPr>
          <p:nvPr>
            <p:ph type="ctrTitle"/>
          </p:nvPr>
        </p:nvSpPr>
        <p:spPr>
          <a:xfrm>
            <a:off x="1349071" y="485030"/>
            <a:ext cx="9144000" cy="659958"/>
          </a:xfrm>
        </p:spPr>
        <p:txBody>
          <a:bodyPr>
            <a:normAutofit/>
          </a:bodyPr>
          <a:lstStyle/>
          <a:p>
            <a:r>
              <a:rPr lang="en-IN" sz="3200" b="1" dirty="0"/>
              <a:t>Background</a:t>
            </a:r>
          </a:p>
        </p:txBody>
      </p:sp>
      <p:sp>
        <p:nvSpPr>
          <p:cNvPr id="5" name="Rectangle: Rounded Corners 4">
            <a:extLst>
              <a:ext uri="{FF2B5EF4-FFF2-40B4-BE49-F238E27FC236}">
                <a16:creationId xmlns:a16="http://schemas.microsoft.com/office/drawing/2014/main" id="{5874C5B1-8DA1-45C2-BF24-129CEE100FA9}"/>
              </a:ext>
            </a:extLst>
          </p:cNvPr>
          <p:cNvSpPr/>
          <p:nvPr/>
        </p:nvSpPr>
        <p:spPr>
          <a:xfrm>
            <a:off x="1200647" y="1674794"/>
            <a:ext cx="9493857" cy="457189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b="0" i="0" dirty="0">
                <a:solidFill>
                  <a:srgbClr val="091E42"/>
                </a:solidFill>
                <a:effectLst/>
                <a:latin typeface="freight-text-pro"/>
              </a:rPr>
              <a:t>Credit card fraud is any dishonest act or behavior to obtain information without the proper authorization of the account holder for financial gain. Major ways to committing such frauds are:-</a:t>
            </a:r>
          </a:p>
          <a:p>
            <a:pPr marL="285750" indent="-285750" algn="just">
              <a:buFont typeface="Arial" panose="020B0604020202020204" pitchFamily="34" charset="0"/>
              <a:buChar char="•"/>
            </a:pPr>
            <a:r>
              <a:rPr lang="en-US" b="0" i="0" dirty="0">
                <a:solidFill>
                  <a:srgbClr val="091E42"/>
                </a:solidFill>
                <a:effectLst/>
                <a:latin typeface="freight-text-pro"/>
              </a:rPr>
              <a:t>Skimming</a:t>
            </a:r>
          </a:p>
          <a:p>
            <a:pPr marL="285750" indent="-285750" algn="just">
              <a:buFont typeface="Arial" panose="020B0604020202020204" pitchFamily="34" charset="0"/>
              <a:buChar char="•"/>
            </a:pPr>
            <a:r>
              <a:rPr lang="en-US" b="0" i="0" dirty="0">
                <a:solidFill>
                  <a:srgbClr val="091E42"/>
                </a:solidFill>
                <a:effectLst/>
                <a:latin typeface="freight-text-pro"/>
              </a:rPr>
              <a:t>Manipulation or alteration of genuine cards</a:t>
            </a:r>
          </a:p>
          <a:p>
            <a:pPr marL="285750" indent="-285750" algn="just">
              <a:buFont typeface="Arial" panose="020B0604020202020204" pitchFamily="34" charset="0"/>
              <a:buChar char="•"/>
            </a:pPr>
            <a:r>
              <a:rPr lang="en-US" b="0" i="0" dirty="0">
                <a:solidFill>
                  <a:srgbClr val="091E42"/>
                </a:solidFill>
                <a:effectLst/>
                <a:latin typeface="freight-text-pro"/>
              </a:rPr>
              <a:t>Creation of counterfeit cards			</a:t>
            </a:r>
          </a:p>
          <a:p>
            <a:pPr marL="285750" indent="-285750" algn="just">
              <a:buFont typeface="Arial" panose="020B0604020202020204" pitchFamily="34" charset="0"/>
              <a:buChar char="•"/>
            </a:pPr>
            <a:r>
              <a:rPr lang="en-US" b="0" i="0" dirty="0">
                <a:solidFill>
                  <a:srgbClr val="091E42"/>
                </a:solidFill>
                <a:effectLst/>
                <a:latin typeface="freight-text-pro"/>
              </a:rPr>
              <a:t>Stolen or lost credit cards</a:t>
            </a:r>
          </a:p>
          <a:p>
            <a:pPr marL="285750" indent="-285750" algn="just">
              <a:buFont typeface="Arial" panose="020B0604020202020204" pitchFamily="34" charset="0"/>
              <a:buChar char="•"/>
            </a:pPr>
            <a:r>
              <a:rPr lang="en-US" b="0" i="0" dirty="0">
                <a:solidFill>
                  <a:srgbClr val="091E42"/>
                </a:solidFill>
                <a:effectLst/>
                <a:latin typeface="freight-text-pro"/>
              </a:rPr>
              <a:t>Fraudulent telemarketing</a:t>
            </a:r>
          </a:p>
          <a:p>
            <a:pPr marL="285750" indent="-285750" algn="just">
              <a:buFont typeface="Arial" panose="020B0604020202020204" pitchFamily="34" charset="0"/>
              <a:buChar char="•"/>
            </a:pPr>
            <a:endParaRPr lang="en-US" dirty="0">
              <a:solidFill>
                <a:srgbClr val="091E42"/>
              </a:solidFill>
              <a:latin typeface="freight-text-pro"/>
            </a:endParaRPr>
          </a:p>
          <a:p>
            <a:pPr algn="just"/>
            <a:r>
              <a:rPr lang="en-US" b="0" i="0" dirty="0">
                <a:solidFill>
                  <a:srgbClr val="091E42"/>
                </a:solidFill>
                <a:effectLst/>
                <a:latin typeface="freight-text-pro"/>
              </a:rPr>
              <a:t>Our Client Bank needs to repay the customer for the entire amount flagged as fraudulent. This is a very big amount of Approx. $ 213K a month.</a:t>
            </a:r>
          </a:p>
          <a:p>
            <a:pPr algn="just"/>
            <a:endParaRPr lang="en-US" b="0" i="0" dirty="0">
              <a:solidFill>
                <a:srgbClr val="091E42"/>
              </a:solidFill>
              <a:effectLst/>
              <a:latin typeface="freight-text-pro"/>
            </a:endParaRPr>
          </a:p>
          <a:p>
            <a:pPr algn="just"/>
            <a:r>
              <a:rPr lang="en-US" b="0" i="0" dirty="0">
                <a:solidFill>
                  <a:srgbClr val="091E42"/>
                </a:solidFill>
                <a:effectLst/>
                <a:latin typeface="freight-text-pro"/>
              </a:rPr>
              <a:t>To define the model, two years of </a:t>
            </a:r>
            <a:r>
              <a:rPr lang="en-US" dirty="0">
                <a:solidFill>
                  <a:srgbClr val="091E42"/>
                </a:solidFill>
                <a:latin typeface="freight-text-pro"/>
              </a:rPr>
              <a:t>data from 1 Jan 2019 to 31 Dec 2020 was provided in 2 datasets. The main dataset having </a:t>
            </a:r>
            <a:r>
              <a:rPr lang="en-IN" dirty="0">
                <a:solidFill>
                  <a:srgbClr val="091E42"/>
                </a:solidFill>
                <a:latin typeface="freight-text-pro"/>
              </a:rPr>
              <a:t>1.2M records while the train dataset having 0.5M records.</a:t>
            </a:r>
          </a:p>
        </p:txBody>
      </p:sp>
    </p:spTree>
    <p:extLst>
      <p:ext uri="{BB962C8B-B14F-4D97-AF65-F5344CB8AC3E}">
        <p14:creationId xmlns:p14="http://schemas.microsoft.com/office/powerpoint/2010/main" val="1166413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518DD-995C-4492-AF9D-8C905ABAFA78}"/>
              </a:ext>
            </a:extLst>
          </p:cNvPr>
          <p:cNvSpPr>
            <a:spLocks noGrp="1"/>
          </p:cNvSpPr>
          <p:nvPr>
            <p:ph type="ctrTitle"/>
          </p:nvPr>
        </p:nvSpPr>
        <p:spPr>
          <a:xfrm>
            <a:off x="1349071" y="485030"/>
            <a:ext cx="9144000" cy="659958"/>
          </a:xfrm>
        </p:spPr>
        <p:txBody>
          <a:bodyPr>
            <a:normAutofit/>
          </a:bodyPr>
          <a:lstStyle/>
          <a:p>
            <a:r>
              <a:rPr lang="en-IN" sz="3200" b="1" dirty="0"/>
              <a:t>The Model</a:t>
            </a:r>
          </a:p>
        </p:txBody>
      </p:sp>
      <p:sp>
        <p:nvSpPr>
          <p:cNvPr id="5" name="Rectangle: Rounded Corners 4">
            <a:extLst>
              <a:ext uri="{FF2B5EF4-FFF2-40B4-BE49-F238E27FC236}">
                <a16:creationId xmlns:a16="http://schemas.microsoft.com/office/drawing/2014/main" id="{5874C5B1-8DA1-45C2-BF24-129CEE100FA9}"/>
              </a:ext>
            </a:extLst>
          </p:cNvPr>
          <p:cNvSpPr/>
          <p:nvPr/>
        </p:nvSpPr>
        <p:spPr>
          <a:xfrm>
            <a:off x="752475" y="1135463"/>
            <a:ext cx="10544175" cy="17310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dirty="0">
                <a:solidFill>
                  <a:schemeClr val="tx1"/>
                </a:solidFill>
                <a:latin typeface="freight-text-pro"/>
              </a:rPr>
              <a:t>The Machine Learning based model we are taking about is an efficient way to handle Fraudulent transactions. It helps the bank save big on the Fraud transactions. Here are the Pros and Cons of the model.</a:t>
            </a:r>
          </a:p>
        </p:txBody>
      </p:sp>
      <p:sp>
        <p:nvSpPr>
          <p:cNvPr id="9" name="Rectangle: Rounded Corners 8">
            <a:extLst>
              <a:ext uri="{FF2B5EF4-FFF2-40B4-BE49-F238E27FC236}">
                <a16:creationId xmlns:a16="http://schemas.microsoft.com/office/drawing/2014/main" id="{A38B0B72-F4C1-40CA-B4C7-E2ABDE271344}"/>
              </a:ext>
            </a:extLst>
          </p:cNvPr>
          <p:cNvSpPr/>
          <p:nvPr/>
        </p:nvSpPr>
        <p:spPr>
          <a:xfrm>
            <a:off x="895349" y="4638675"/>
            <a:ext cx="10272659" cy="1914524"/>
          </a:xfrm>
          <a:prstGeom prst="roundRect">
            <a:avLst/>
          </a:prstGeom>
          <a:solidFill>
            <a:schemeClr val="accent1">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dirty="0">
                <a:ln w="0"/>
                <a:solidFill>
                  <a:schemeClr val="tx1"/>
                </a:solidFill>
                <a:effectLst>
                  <a:outerShdw blurRad="38100" dist="19050" dir="2700000" algn="tl" rotWithShape="0">
                    <a:schemeClr val="dk1">
                      <a:alpha val="40000"/>
                    </a:schemeClr>
                  </a:outerShdw>
                </a:effectLst>
                <a:latin typeface="freight-text-pro"/>
              </a:rPr>
              <a:t>Cons</a:t>
            </a:r>
          </a:p>
          <a:p>
            <a:pPr marL="285750" indent="-285750" algn="just">
              <a:buFont typeface="Arial" panose="020B0604020202020204" pitchFamily="34" charset="0"/>
              <a:buChar char="•"/>
            </a:pPr>
            <a:r>
              <a:rPr lang="en-IN" dirty="0">
                <a:solidFill>
                  <a:schemeClr val="tx1"/>
                </a:solidFill>
                <a:latin typeface="freight-text-pro"/>
              </a:rPr>
              <a:t>A handful of fraud transactions ( 19 monthly) will still go undetected costing around 10K (Final savings already include this amount).</a:t>
            </a:r>
          </a:p>
          <a:p>
            <a:pPr marL="285750" indent="-285750" algn="just">
              <a:buFont typeface="Arial" panose="020B0604020202020204" pitchFamily="34" charset="0"/>
              <a:buChar char="•"/>
            </a:pPr>
            <a:r>
              <a:rPr lang="en-IN" dirty="0">
                <a:ln w="0"/>
                <a:solidFill>
                  <a:schemeClr val="tx1"/>
                </a:solidFill>
                <a:latin typeface="freight-text-pro"/>
              </a:rPr>
              <a:t>Couple of genuine transactions (&lt; 700 monthly) may get flagged as fraud causing bad customer experience and small load on cost centre. However this count, cost and load is a fraction of what bank is dealing currently.</a:t>
            </a:r>
          </a:p>
        </p:txBody>
      </p:sp>
      <p:sp>
        <p:nvSpPr>
          <p:cNvPr id="3" name="Rectangle: Rounded Corners 2">
            <a:extLst>
              <a:ext uri="{FF2B5EF4-FFF2-40B4-BE49-F238E27FC236}">
                <a16:creationId xmlns:a16="http://schemas.microsoft.com/office/drawing/2014/main" id="{1B40B758-C749-48C7-8424-13BC4C721E0E}"/>
              </a:ext>
            </a:extLst>
          </p:cNvPr>
          <p:cNvSpPr/>
          <p:nvPr/>
        </p:nvSpPr>
        <p:spPr>
          <a:xfrm>
            <a:off x="895350" y="2378554"/>
            <a:ext cx="10272659" cy="2393471"/>
          </a:xfrm>
          <a:prstGeom prst="roundRect">
            <a:avLst/>
          </a:prstGeom>
          <a:solidFill>
            <a:schemeClr val="accent4">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dirty="0">
                <a:ln w="0"/>
                <a:solidFill>
                  <a:schemeClr val="tx1"/>
                </a:solidFill>
                <a:effectLst>
                  <a:outerShdw blurRad="38100" dist="19050" dir="2700000" algn="tl" rotWithShape="0">
                    <a:schemeClr val="dk1">
                      <a:alpha val="40000"/>
                    </a:schemeClr>
                  </a:outerShdw>
                </a:effectLst>
                <a:latin typeface="freight-text-pro"/>
              </a:rPr>
              <a:t>Pros</a:t>
            </a:r>
          </a:p>
          <a:p>
            <a:pPr marL="285750" indent="-285750" algn="just">
              <a:buFont typeface="Arial" panose="020B0604020202020204" pitchFamily="34" charset="0"/>
              <a:buChar char="•"/>
            </a:pPr>
            <a:r>
              <a:rPr lang="en-IN" dirty="0">
                <a:solidFill>
                  <a:schemeClr val="tx1"/>
                </a:solidFill>
                <a:latin typeface="freight-text-pro"/>
              </a:rPr>
              <a:t>Savings of </a:t>
            </a:r>
            <a:r>
              <a:rPr lang="en-IN" b="1" dirty="0">
                <a:solidFill>
                  <a:srgbClr val="FF0000"/>
                </a:solidFill>
                <a:latin typeface="freight-text-pro"/>
              </a:rPr>
              <a:t>$202K (95%</a:t>
            </a:r>
            <a:r>
              <a:rPr lang="en-IN" dirty="0">
                <a:solidFill>
                  <a:srgbClr val="FF0000"/>
                </a:solidFill>
                <a:latin typeface="freight-text-pro"/>
              </a:rPr>
              <a:t>)</a:t>
            </a:r>
            <a:r>
              <a:rPr lang="en-IN" dirty="0">
                <a:solidFill>
                  <a:schemeClr val="tx1"/>
                </a:solidFill>
                <a:latin typeface="freight-text-pro"/>
              </a:rPr>
              <a:t> per month</a:t>
            </a:r>
          </a:p>
          <a:p>
            <a:pPr marL="285750" indent="-285750" algn="just">
              <a:buFont typeface="Arial" panose="020B0604020202020204" pitchFamily="34" charset="0"/>
              <a:buChar char="•"/>
            </a:pPr>
            <a:r>
              <a:rPr lang="en-IN" dirty="0">
                <a:solidFill>
                  <a:schemeClr val="tx1"/>
                </a:solidFill>
                <a:latin typeface="freight-text-pro"/>
              </a:rPr>
              <a:t>Detects</a:t>
            </a:r>
            <a:r>
              <a:rPr lang="en-IN" dirty="0">
                <a:ln w="0"/>
                <a:solidFill>
                  <a:schemeClr val="tx1"/>
                </a:solidFill>
                <a:latin typeface="freight-text-pro"/>
              </a:rPr>
              <a:t> Fraud transactions real time - saving bank money and bad customer experience</a:t>
            </a:r>
          </a:p>
          <a:p>
            <a:pPr marL="285750" indent="-285750" algn="just">
              <a:buFont typeface="Arial" panose="020B0604020202020204" pitchFamily="34" charset="0"/>
              <a:buChar char="•"/>
            </a:pPr>
            <a:r>
              <a:rPr lang="en-IN" dirty="0">
                <a:ln w="0"/>
                <a:solidFill>
                  <a:schemeClr val="tx1"/>
                </a:solidFill>
                <a:latin typeface="freight-text-pro"/>
              </a:rPr>
              <a:t>Less burden on Call Centre executives and legal teams handling the victims of Fraud. </a:t>
            </a:r>
          </a:p>
          <a:p>
            <a:pPr marL="285750" indent="-285750" algn="just">
              <a:buFont typeface="Arial" panose="020B0604020202020204" pitchFamily="34" charset="0"/>
              <a:buChar char="•"/>
            </a:pPr>
            <a:r>
              <a:rPr lang="en-IN" dirty="0">
                <a:solidFill>
                  <a:schemeClr val="tx1"/>
                </a:solidFill>
                <a:latin typeface="freight-text-pro"/>
              </a:rPr>
              <a:t>Least deviation in metrices when executed on Train &amp; Test.</a:t>
            </a:r>
          </a:p>
        </p:txBody>
      </p:sp>
    </p:spTree>
    <p:extLst>
      <p:ext uri="{BB962C8B-B14F-4D97-AF65-F5344CB8AC3E}">
        <p14:creationId xmlns:p14="http://schemas.microsoft.com/office/powerpoint/2010/main" val="3394243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5874C5B1-8DA1-45C2-BF24-129CEE100FA9}"/>
              </a:ext>
            </a:extLst>
          </p:cNvPr>
          <p:cNvSpPr/>
          <p:nvPr/>
        </p:nvSpPr>
        <p:spPr>
          <a:xfrm>
            <a:off x="752475" y="1362075"/>
            <a:ext cx="10544175" cy="520895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tx1"/>
              </a:solidFill>
            </a:endParaRPr>
          </a:p>
        </p:txBody>
      </p:sp>
      <p:graphicFrame>
        <p:nvGraphicFramePr>
          <p:cNvPr id="11" name="Table 11">
            <a:extLst>
              <a:ext uri="{FF2B5EF4-FFF2-40B4-BE49-F238E27FC236}">
                <a16:creationId xmlns:a16="http://schemas.microsoft.com/office/drawing/2014/main" id="{9D8E4F7D-9644-4F46-A2CC-84EED84A0D47}"/>
              </a:ext>
            </a:extLst>
          </p:cNvPr>
          <p:cNvGraphicFramePr>
            <a:graphicFrameLocks noGrp="1"/>
          </p:cNvGraphicFramePr>
          <p:nvPr>
            <p:extLst>
              <p:ext uri="{D42A27DB-BD31-4B8C-83A1-F6EECF244321}">
                <p14:modId xmlns:p14="http://schemas.microsoft.com/office/powerpoint/2010/main" val="3173533958"/>
              </p:ext>
            </p:extLst>
          </p:nvPr>
        </p:nvGraphicFramePr>
        <p:xfrm>
          <a:off x="1074077" y="1581150"/>
          <a:ext cx="9963149" cy="4678918"/>
        </p:xfrm>
        <a:graphic>
          <a:graphicData uri="http://schemas.openxmlformats.org/drawingml/2006/table">
            <a:tbl>
              <a:tblPr firstRow="1" bandRow="1">
                <a:tableStyleId>{2D5ABB26-0587-4C30-8999-92F81FD0307C}</a:tableStyleId>
              </a:tblPr>
              <a:tblGrid>
                <a:gridCol w="830912">
                  <a:extLst>
                    <a:ext uri="{9D8B030D-6E8A-4147-A177-3AD203B41FA5}">
                      <a16:colId xmlns:a16="http://schemas.microsoft.com/office/drawing/2014/main" val="2214432781"/>
                    </a:ext>
                  </a:extLst>
                </a:gridCol>
                <a:gridCol w="5811187">
                  <a:extLst>
                    <a:ext uri="{9D8B030D-6E8A-4147-A177-3AD203B41FA5}">
                      <a16:colId xmlns:a16="http://schemas.microsoft.com/office/drawing/2014/main" val="1432064218"/>
                    </a:ext>
                  </a:extLst>
                </a:gridCol>
                <a:gridCol w="3321050">
                  <a:extLst>
                    <a:ext uri="{9D8B030D-6E8A-4147-A177-3AD203B41FA5}">
                      <a16:colId xmlns:a16="http://schemas.microsoft.com/office/drawing/2014/main" val="2842869629"/>
                    </a:ext>
                  </a:extLst>
                </a:gridCol>
              </a:tblGrid>
              <a:tr h="358309">
                <a:tc rowSpan="4">
                  <a:txBody>
                    <a:bodyPr/>
                    <a:lstStyle/>
                    <a:p>
                      <a:pPr algn="ctr"/>
                      <a:r>
                        <a:rPr lang="en-IN" sz="1800" dirty="0"/>
                        <a:t>Current</a:t>
                      </a:r>
                    </a:p>
                    <a:p>
                      <a:pPr algn="ctr"/>
                      <a:r>
                        <a:rPr lang="en-IN" sz="1800" dirty="0"/>
                        <a:t>Process</a:t>
                      </a:r>
                      <a:endParaRPr lang="en-IN" sz="1800" dirty="0">
                        <a:latin typeface="freight-text-pro"/>
                      </a:endParaRPr>
                    </a:p>
                  </a:txBody>
                  <a:tcPr vert="vert270">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t>Average number of transactions per month</a:t>
                      </a:r>
                      <a:endParaRPr lang="en-IN" sz="1200" b="0" dirty="0">
                        <a:latin typeface="freight-text-pro"/>
                      </a:endParaRPr>
                    </a:p>
                  </a:txBody>
                  <a:tcPr/>
                </a:tc>
                <a:tc>
                  <a:txBody>
                    <a:bodyPr/>
                    <a:lstStyle/>
                    <a:p>
                      <a:r>
                        <a:rPr lang="en-IN" sz="1200" dirty="0"/>
                        <a:t>77,183</a:t>
                      </a:r>
                      <a:endParaRPr lang="en-IN" sz="1200" dirty="0">
                        <a:latin typeface="freight-text-pro"/>
                      </a:endParaRPr>
                    </a:p>
                  </a:txBody>
                  <a:tcPr/>
                </a:tc>
                <a:extLst>
                  <a:ext uri="{0D108BD9-81ED-4DB2-BD59-A6C34878D82A}">
                    <a16:rowId xmlns:a16="http://schemas.microsoft.com/office/drawing/2014/main" val="2933967098"/>
                  </a:ext>
                </a:extLst>
              </a:tr>
              <a:tr h="358309">
                <a:tc vMerge="1">
                  <a:txBody>
                    <a:bodyPr/>
                    <a:lstStyle/>
                    <a:p>
                      <a:endParaRPr lang="en-IN"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Average number of fraudulent transaction per month</a:t>
                      </a:r>
                      <a:endParaRPr lang="en-IN" sz="1200" dirty="0">
                        <a:latin typeface="freight-text-pro"/>
                      </a:endParaRPr>
                    </a:p>
                  </a:txBody>
                  <a:tcPr/>
                </a:tc>
                <a:tc>
                  <a:txBody>
                    <a:bodyPr/>
                    <a:lstStyle/>
                    <a:p>
                      <a:r>
                        <a:rPr lang="en-IN" sz="1200" dirty="0"/>
                        <a:t>402</a:t>
                      </a:r>
                      <a:endParaRPr lang="en-IN" sz="1200" dirty="0">
                        <a:latin typeface="freight-text-pro"/>
                      </a:endParaRPr>
                    </a:p>
                  </a:txBody>
                  <a:tcPr/>
                </a:tc>
                <a:extLst>
                  <a:ext uri="{0D108BD9-81ED-4DB2-BD59-A6C34878D82A}">
                    <a16:rowId xmlns:a16="http://schemas.microsoft.com/office/drawing/2014/main" val="680074781"/>
                  </a:ext>
                </a:extLst>
              </a:tr>
              <a:tr h="330663">
                <a:tc vMerge="1">
                  <a:txBody>
                    <a:bodyPr/>
                    <a:lstStyle/>
                    <a:p>
                      <a:endParaRPr lang="en-IN"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Average amount per fraud transaction</a:t>
                      </a:r>
                      <a:endParaRPr lang="en-IN" sz="1200" dirty="0">
                        <a:latin typeface="freight-text-pro"/>
                      </a:endParaRPr>
                    </a:p>
                  </a:txBody>
                  <a:tcPr/>
                </a:tc>
                <a:tc>
                  <a:txBody>
                    <a:bodyPr/>
                    <a:lstStyle/>
                    <a:p>
                      <a:r>
                        <a:rPr lang="en-IN" sz="1200" dirty="0"/>
                        <a:t>$ 530.66</a:t>
                      </a:r>
                      <a:endParaRPr lang="en-IN" sz="1200" dirty="0">
                        <a:latin typeface="freight-text-pro"/>
                      </a:endParaRPr>
                    </a:p>
                  </a:txBody>
                  <a:tcPr/>
                </a:tc>
                <a:extLst>
                  <a:ext uri="{0D108BD9-81ED-4DB2-BD59-A6C34878D82A}">
                    <a16:rowId xmlns:a16="http://schemas.microsoft.com/office/drawing/2014/main" val="34809893"/>
                  </a:ext>
                </a:extLst>
              </a:tr>
              <a:tr h="358309">
                <a:tc vMerge="1">
                  <a:txBody>
                    <a:bodyPr/>
                    <a:lstStyle/>
                    <a:p>
                      <a:endParaRPr lang="en-IN" sz="1200" dirty="0"/>
                    </a:p>
                  </a:txBody>
                  <a:tcPr>
                    <a:solidFill>
                      <a:schemeClr val="tx2">
                        <a:lumMod val="20000"/>
                        <a:lumOff val="80000"/>
                      </a:schemeClr>
                    </a:solidFill>
                  </a:tcPr>
                </a:tc>
                <a:tc>
                  <a:txBody>
                    <a:bodyPr/>
                    <a:lstStyle/>
                    <a:p>
                      <a:r>
                        <a:rPr lang="en-US" sz="1200" b="1" dirty="0"/>
                        <a:t>Cost incurred per month before the model was deployed</a:t>
                      </a:r>
                      <a:endParaRPr lang="en-IN" sz="1200" b="1" dirty="0">
                        <a:latin typeface="freight-text-pro"/>
                      </a:endParaRPr>
                    </a:p>
                  </a:txBody>
                  <a:tcPr>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r>
                        <a:rPr lang="en-IN" sz="1200" b="1" dirty="0"/>
                        <a:t>$ 213,325.32</a:t>
                      </a:r>
                      <a:endParaRPr lang="en-IN" sz="1200" b="1" dirty="0">
                        <a:latin typeface="freight-text-pro"/>
                      </a:endParaRPr>
                    </a:p>
                  </a:txBody>
                  <a:tcPr>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2864696116"/>
                  </a:ext>
                </a:extLst>
              </a:tr>
              <a:tr h="468492">
                <a:tc rowSpan="8">
                  <a:txBody>
                    <a:bodyPr/>
                    <a:lstStyle/>
                    <a:p>
                      <a:pPr algn="ctr"/>
                      <a:endParaRPr lang="en-IN" sz="1800" dirty="0"/>
                    </a:p>
                    <a:p>
                      <a:pPr algn="ctr"/>
                      <a:r>
                        <a:rPr lang="en-IN" sz="1800" dirty="0"/>
                        <a:t>ML Based Model</a:t>
                      </a:r>
                      <a:endParaRPr lang="en-IN" sz="1800" dirty="0">
                        <a:latin typeface="freight-text-pro"/>
                      </a:endParaRPr>
                    </a:p>
                  </a:txBody>
                  <a:tcPr vert="vert270">
                    <a:lnT w="12700" cap="flat" cmpd="sng" algn="ctr">
                      <a:solidFill>
                        <a:schemeClr val="tx1"/>
                      </a:solidFill>
                      <a:prstDash val="solid"/>
                      <a:round/>
                      <a:headEnd type="none" w="med" len="med"/>
                      <a:tailEnd type="none" w="med" len="med"/>
                    </a:lnT>
                  </a:tcPr>
                </a:tc>
                <a:tc>
                  <a:txBody>
                    <a:bodyPr/>
                    <a:lstStyle/>
                    <a:p>
                      <a:r>
                        <a:rPr lang="en-US" sz="1200" dirty="0"/>
                        <a:t>Average number of transactions per month detected as fraudulent by the model</a:t>
                      </a:r>
                      <a:endParaRPr lang="en-IN" sz="1200" dirty="0">
                        <a:latin typeface="freight-text-pro"/>
                      </a:endParaRPr>
                    </a:p>
                  </a:txBody>
                  <a:tcPr>
                    <a:lnT w="12700" cap="flat" cmpd="sng" algn="ctr">
                      <a:solidFill>
                        <a:schemeClr val="tx1"/>
                      </a:solidFill>
                      <a:prstDash val="solid"/>
                      <a:round/>
                      <a:headEnd type="none" w="med" len="med"/>
                      <a:tailEnd type="none" w="med" len="med"/>
                    </a:lnT>
                  </a:tcPr>
                </a:tc>
                <a:tc>
                  <a:txBody>
                    <a:bodyPr/>
                    <a:lstStyle/>
                    <a:p>
                      <a:r>
                        <a:rPr lang="en-IN" sz="1200" dirty="0">
                          <a:latin typeface="freight-text-pro"/>
                        </a:rPr>
                        <a:t>686</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67452328"/>
                  </a:ext>
                </a:extLst>
              </a:tr>
              <a:tr h="452740">
                <a:tc vMerge="1">
                  <a:txBody>
                    <a:bodyPr/>
                    <a:lstStyle/>
                    <a:p>
                      <a:endParaRPr lang="en-IN" sz="1200" dirty="0"/>
                    </a:p>
                  </a:txBody>
                  <a:tcPr/>
                </a:tc>
                <a:tc>
                  <a:txBody>
                    <a:bodyPr/>
                    <a:lstStyle/>
                    <a:p>
                      <a:r>
                        <a:rPr lang="en-US" sz="1200" dirty="0"/>
                        <a:t>Cost of providing customer executive support per fraudulent transaction detected by the model</a:t>
                      </a:r>
                      <a:endParaRPr lang="en-IN" sz="1200" dirty="0">
                        <a:latin typeface="freight-text-pro"/>
                      </a:endParaRPr>
                    </a:p>
                  </a:txBody>
                  <a:tcPr/>
                </a:tc>
                <a:tc>
                  <a:txBody>
                    <a:bodyPr/>
                    <a:lstStyle/>
                    <a:p>
                      <a:r>
                        <a:rPr lang="en-IN" sz="1200" dirty="0"/>
                        <a:t>$ 1.5</a:t>
                      </a:r>
                      <a:endParaRPr lang="en-IN" sz="1200" dirty="0">
                        <a:latin typeface="freight-text-pro"/>
                      </a:endParaRPr>
                    </a:p>
                  </a:txBody>
                  <a:tcPr/>
                </a:tc>
                <a:extLst>
                  <a:ext uri="{0D108BD9-81ED-4DB2-BD59-A6C34878D82A}">
                    <a16:rowId xmlns:a16="http://schemas.microsoft.com/office/drawing/2014/main" val="807221984"/>
                  </a:ext>
                </a:extLst>
              </a:tr>
              <a:tr h="452740">
                <a:tc vMerge="1">
                  <a:txBody>
                    <a:bodyPr/>
                    <a:lstStyle/>
                    <a:p>
                      <a:endParaRPr lang="en-IN" sz="1200" dirty="0"/>
                    </a:p>
                  </a:txBody>
                  <a:tcPr/>
                </a:tc>
                <a:tc>
                  <a:txBody>
                    <a:bodyPr/>
                    <a:lstStyle/>
                    <a:p>
                      <a:r>
                        <a:rPr lang="en-US" sz="1200" dirty="0"/>
                        <a:t>Total cost of providing customer support per month for fraudulent transactions detected by the model</a:t>
                      </a:r>
                      <a:endParaRPr lang="en-IN" sz="1200" dirty="0">
                        <a:latin typeface="freight-text-pro"/>
                      </a:endParaRPr>
                    </a:p>
                  </a:txBody>
                  <a:tcPr/>
                </a:tc>
                <a:tc>
                  <a:txBody>
                    <a:bodyPr/>
                    <a:lstStyle/>
                    <a:p>
                      <a:r>
                        <a:rPr lang="en-IN" sz="1200" dirty="0"/>
                        <a:t>$1,029.00</a:t>
                      </a:r>
                      <a:endParaRPr lang="en-IN" sz="1200" dirty="0">
                        <a:latin typeface="freight-text-pro"/>
                      </a:endParaRPr>
                    </a:p>
                  </a:txBody>
                  <a:tcPr/>
                </a:tc>
                <a:extLst>
                  <a:ext uri="{0D108BD9-81ED-4DB2-BD59-A6C34878D82A}">
                    <a16:rowId xmlns:a16="http://schemas.microsoft.com/office/drawing/2014/main" val="4291831121"/>
                  </a:ext>
                </a:extLst>
              </a:tr>
              <a:tr h="452740">
                <a:tc vMerge="1">
                  <a:txBody>
                    <a:bodyPr/>
                    <a:lstStyle/>
                    <a:p>
                      <a:endParaRPr lang="en-IN" sz="1200" dirty="0"/>
                    </a:p>
                  </a:txBody>
                  <a:tcPr/>
                </a:tc>
                <a:tc>
                  <a:txBody>
                    <a:bodyPr/>
                    <a:lstStyle/>
                    <a:p>
                      <a:r>
                        <a:rPr lang="en-US" sz="1200" dirty="0"/>
                        <a:t>Average number of transactions per month that are fraudulent but not detected by the model</a:t>
                      </a:r>
                      <a:endParaRPr lang="en-IN" sz="1200" dirty="0">
                        <a:latin typeface="freight-text-pro"/>
                      </a:endParaRPr>
                    </a:p>
                  </a:txBody>
                  <a:tcPr/>
                </a:tc>
                <a:tc>
                  <a:txBody>
                    <a:bodyPr/>
                    <a:lstStyle/>
                    <a:p>
                      <a:r>
                        <a:rPr lang="en-IN" sz="1200" dirty="0">
                          <a:latin typeface="freight-text-pro"/>
                        </a:rPr>
                        <a:t>19</a:t>
                      </a:r>
                    </a:p>
                  </a:txBody>
                  <a:tcPr/>
                </a:tc>
                <a:extLst>
                  <a:ext uri="{0D108BD9-81ED-4DB2-BD59-A6C34878D82A}">
                    <a16:rowId xmlns:a16="http://schemas.microsoft.com/office/drawing/2014/main" val="3199913796"/>
                  </a:ext>
                </a:extLst>
              </a:tr>
              <a:tr h="358309">
                <a:tc vMerge="1">
                  <a:txBody>
                    <a:bodyPr/>
                    <a:lstStyle/>
                    <a:p>
                      <a:endParaRPr lang="en-IN" sz="1200" dirty="0"/>
                    </a:p>
                  </a:txBody>
                  <a:tcPr/>
                </a:tc>
                <a:tc>
                  <a:txBody>
                    <a:bodyPr/>
                    <a:lstStyle/>
                    <a:p>
                      <a:r>
                        <a:rPr lang="en-US" sz="1200" dirty="0"/>
                        <a:t>Cost incurred due to fraudulent transactions left undetected by the model</a:t>
                      </a:r>
                      <a:endParaRPr lang="en-IN" sz="1200" dirty="0">
                        <a:latin typeface="freight-text-pro"/>
                      </a:endParaRPr>
                    </a:p>
                  </a:txBody>
                  <a:tcPr/>
                </a:tc>
                <a:tc>
                  <a:txBody>
                    <a:bodyPr/>
                    <a:lstStyle/>
                    <a:p>
                      <a:r>
                        <a:rPr lang="en-IN" sz="1200" dirty="0"/>
                        <a:t>$ 10,082.54</a:t>
                      </a:r>
                      <a:endParaRPr lang="en-IN" sz="1200" dirty="0">
                        <a:latin typeface="freight-text-pro"/>
                      </a:endParaRPr>
                    </a:p>
                  </a:txBody>
                  <a:tcPr/>
                </a:tc>
                <a:extLst>
                  <a:ext uri="{0D108BD9-81ED-4DB2-BD59-A6C34878D82A}">
                    <a16:rowId xmlns:a16="http://schemas.microsoft.com/office/drawing/2014/main" val="3867930418"/>
                  </a:ext>
                </a:extLst>
              </a:tr>
              <a:tr h="358309">
                <a:tc vMerge="1">
                  <a:txBody>
                    <a:bodyPr/>
                    <a:lstStyle/>
                    <a:p>
                      <a:endParaRPr lang="en-IN" sz="1200" dirty="0"/>
                    </a:p>
                  </a:txBody>
                  <a:tcPr/>
                </a:tc>
                <a:tc>
                  <a:txBody>
                    <a:bodyPr/>
                    <a:lstStyle/>
                    <a:p>
                      <a:r>
                        <a:rPr lang="en-US" sz="1200" dirty="0"/>
                        <a:t>Cost incurred per month after the model is built and deployed</a:t>
                      </a:r>
                      <a:endParaRPr lang="en-IN" sz="1200" dirty="0">
                        <a:latin typeface="freight-text-pro"/>
                      </a:endParaRPr>
                    </a:p>
                  </a:txBody>
                  <a:tcPr>
                    <a:noFill/>
                  </a:tcPr>
                </a:tc>
                <a:tc>
                  <a:txBody>
                    <a:bodyPr/>
                    <a:lstStyle/>
                    <a:p>
                      <a:r>
                        <a:rPr lang="en-IN" sz="1200" dirty="0"/>
                        <a:t>$ 11,111.54</a:t>
                      </a:r>
                      <a:endParaRPr lang="en-IN" sz="1200" dirty="0">
                        <a:latin typeface="freight-text-pro"/>
                      </a:endParaRPr>
                    </a:p>
                  </a:txBody>
                  <a:tcPr>
                    <a:noFill/>
                  </a:tcPr>
                </a:tc>
                <a:extLst>
                  <a:ext uri="{0D108BD9-81ED-4DB2-BD59-A6C34878D82A}">
                    <a16:rowId xmlns:a16="http://schemas.microsoft.com/office/drawing/2014/main" val="24164561"/>
                  </a:ext>
                </a:extLst>
              </a:tr>
              <a:tr h="358309">
                <a:tc vMerge="1">
                  <a:txBody>
                    <a:bodyPr/>
                    <a:lstStyle/>
                    <a:p>
                      <a:endParaRPr lang="en-IN" sz="1200" dirty="0"/>
                    </a:p>
                  </a:txBody>
                  <a:tcPr>
                    <a:solidFill>
                      <a:schemeClr val="accent1">
                        <a:lumMod val="40000"/>
                        <a:lumOff val="60000"/>
                      </a:schemeClr>
                    </a:solidFill>
                  </a:tcPr>
                </a:tc>
                <a:tc>
                  <a:txBody>
                    <a:bodyPr/>
                    <a:lstStyle/>
                    <a:p>
                      <a:r>
                        <a:rPr lang="en-US" sz="1200" b="1" dirty="0">
                          <a:solidFill>
                            <a:schemeClr val="tx1"/>
                          </a:solidFill>
                        </a:rPr>
                        <a:t>Final savings = Cost incurred before - Cost incurred after</a:t>
                      </a:r>
                      <a:endParaRPr lang="en-IN" sz="1200" b="1" dirty="0">
                        <a:solidFill>
                          <a:schemeClr val="tx1"/>
                        </a:solidFill>
                        <a:latin typeface="freight-text-pro"/>
                      </a:endParaRPr>
                    </a:p>
                  </a:txBody>
                  <a:tcPr>
                    <a:solidFill>
                      <a:schemeClr val="accent3"/>
                    </a:solidFill>
                  </a:tcPr>
                </a:tc>
                <a:tc>
                  <a:txBody>
                    <a:bodyPr/>
                    <a:lstStyle/>
                    <a:p>
                      <a:r>
                        <a:rPr lang="en-IN" sz="1200" b="1" dirty="0">
                          <a:solidFill>
                            <a:schemeClr val="tx1"/>
                          </a:solidFill>
                        </a:rPr>
                        <a:t>$ 202,213.78</a:t>
                      </a:r>
                      <a:endParaRPr lang="en-IN" sz="1200" b="1" dirty="0">
                        <a:solidFill>
                          <a:schemeClr val="tx1"/>
                        </a:solidFill>
                        <a:latin typeface="freight-text-pro"/>
                      </a:endParaRPr>
                    </a:p>
                  </a:txBody>
                  <a:tcPr>
                    <a:solidFill>
                      <a:schemeClr val="accent3"/>
                    </a:solidFill>
                  </a:tcPr>
                </a:tc>
                <a:extLst>
                  <a:ext uri="{0D108BD9-81ED-4DB2-BD59-A6C34878D82A}">
                    <a16:rowId xmlns:a16="http://schemas.microsoft.com/office/drawing/2014/main" val="2005750488"/>
                  </a:ext>
                </a:extLst>
              </a:tr>
              <a:tr h="358309">
                <a:tc vMerge="1">
                  <a:txBody>
                    <a:bodyPr/>
                    <a:lstStyle/>
                    <a:p>
                      <a:endParaRPr lang="en-IN" sz="1200" dirty="0">
                        <a:solidFill>
                          <a:schemeClr val="bg1"/>
                        </a:solidFill>
                      </a:endParaRPr>
                    </a:p>
                  </a:txBody>
                  <a:tcPr>
                    <a:solidFill>
                      <a:schemeClr val="accent2">
                        <a:lumMod val="75000"/>
                      </a:schemeClr>
                    </a:solidFill>
                  </a:tcPr>
                </a:tc>
                <a:tc>
                  <a:txBody>
                    <a:bodyPr/>
                    <a:lstStyle/>
                    <a:p>
                      <a:r>
                        <a:rPr lang="en-IN" sz="1200" b="1" dirty="0">
                          <a:solidFill>
                            <a:schemeClr val="bg1"/>
                          </a:solidFill>
                        </a:rPr>
                        <a:t>Percent Saving</a:t>
                      </a:r>
                      <a:endParaRPr lang="en-IN" sz="1200" b="1" dirty="0">
                        <a:solidFill>
                          <a:schemeClr val="bg1"/>
                        </a:solidFill>
                        <a:latin typeface="freight-text-pro"/>
                      </a:endParaRPr>
                    </a:p>
                  </a:txBody>
                  <a:tcPr>
                    <a:solidFill>
                      <a:schemeClr val="accent1">
                        <a:lumMod val="60000"/>
                        <a:lumOff val="40000"/>
                      </a:schemeClr>
                    </a:solidFill>
                  </a:tcPr>
                </a:tc>
                <a:tc>
                  <a:txBody>
                    <a:bodyPr/>
                    <a:lstStyle/>
                    <a:p>
                      <a:r>
                        <a:rPr lang="en-IN" sz="1200" b="1" dirty="0">
                          <a:solidFill>
                            <a:schemeClr val="bg1"/>
                          </a:solidFill>
                        </a:rPr>
                        <a:t>95%</a:t>
                      </a:r>
                      <a:endParaRPr lang="en-IN" sz="1200" b="1" dirty="0">
                        <a:solidFill>
                          <a:schemeClr val="bg1"/>
                        </a:solidFill>
                        <a:latin typeface="freight-text-pro"/>
                      </a:endParaRPr>
                    </a:p>
                  </a:txBody>
                  <a:tcPr>
                    <a:solidFill>
                      <a:schemeClr val="accent1">
                        <a:lumMod val="60000"/>
                        <a:lumOff val="40000"/>
                      </a:schemeClr>
                    </a:solidFill>
                  </a:tcPr>
                </a:tc>
                <a:extLst>
                  <a:ext uri="{0D108BD9-81ED-4DB2-BD59-A6C34878D82A}">
                    <a16:rowId xmlns:a16="http://schemas.microsoft.com/office/drawing/2014/main" val="3775593834"/>
                  </a:ext>
                </a:extLst>
              </a:tr>
            </a:tbl>
          </a:graphicData>
        </a:graphic>
      </p:graphicFrame>
      <p:sp>
        <p:nvSpPr>
          <p:cNvPr id="13" name="Title 1">
            <a:extLst>
              <a:ext uri="{FF2B5EF4-FFF2-40B4-BE49-F238E27FC236}">
                <a16:creationId xmlns:a16="http://schemas.microsoft.com/office/drawing/2014/main" id="{784B1FD7-6677-436B-BE6D-57D64BAB5DD5}"/>
              </a:ext>
            </a:extLst>
          </p:cNvPr>
          <p:cNvSpPr txBox="1">
            <a:spLocks/>
          </p:cNvSpPr>
          <p:nvPr/>
        </p:nvSpPr>
        <p:spPr>
          <a:xfrm>
            <a:off x="1349071" y="485030"/>
            <a:ext cx="9144000" cy="659958"/>
          </a:xfrm>
          <a:prstGeom prst="rect">
            <a:avLst/>
          </a:prstGeom>
        </p:spPr>
        <p:txBody>
          <a:bodyPr vert="horz" lIns="91440" tIns="45720" rIns="91440" bIns="45720" rtlCol="0" anchor="b">
            <a:norm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200" b="1" dirty="0"/>
              <a:t>Cost-Benefit Analysis</a:t>
            </a:r>
          </a:p>
        </p:txBody>
      </p:sp>
    </p:spTree>
    <p:extLst>
      <p:ext uri="{BB962C8B-B14F-4D97-AF65-F5344CB8AC3E}">
        <p14:creationId xmlns:p14="http://schemas.microsoft.com/office/powerpoint/2010/main" val="1583324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0D58EAC0-A01F-4384-B3A7-B5918A2E0A37}"/>
              </a:ext>
            </a:extLst>
          </p:cNvPr>
          <p:cNvSpPr/>
          <p:nvPr/>
        </p:nvSpPr>
        <p:spPr>
          <a:xfrm>
            <a:off x="895351" y="4045885"/>
            <a:ext cx="4745162" cy="2255218"/>
          </a:xfrm>
          <a:prstGeom prst="round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vert="horz" rtlCol="0" anchor="ctr"/>
          <a:lstStyle/>
          <a:p>
            <a:pPr algn="ctr"/>
            <a:r>
              <a:rPr lang="en-IN" b="1" dirty="0">
                <a:solidFill>
                  <a:schemeClr val="tx1"/>
                </a:solidFill>
                <a:latin typeface="freight-text-pro"/>
              </a:rPr>
              <a:t>Important Features</a:t>
            </a:r>
          </a:p>
          <a:p>
            <a:pPr algn="ctr"/>
            <a:endParaRPr lang="en-IN" b="1" dirty="0">
              <a:solidFill>
                <a:schemeClr val="tx1"/>
              </a:solidFill>
              <a:latin typeface="freight-text-pro"/>
            </a:endParaRPr>
          </a:p>
          <a:p>
            <a:pPr algn="ctr"/>
            <a:r>
              <a:rPr lang="en-IN" dirty="0">
                <a:solidFill>
                  <a:schemeClr val="tx1"/>
                </a:solidFill>
                <a:latin typeface="freight-text-pro"/>
              </a:rPr>
              <a:t>Amount of transaction</a:t>
            </a:r>
          </a:p>
          <a:p>
            <a:pPr algn="ctr"/>
            <a:r>
              <a:rPr lang="en-IN" dirty="0">
                <a:solidFill>
                  <a:schemeClr val="tx1"/>
                </a:solidFill>
                <a:latin typeface="freight-text-pro"/>
              </a:rPr>
              <a:t>Transaction Time</a:t>
            </a:r>
          </a:p>
          <a:p>
            <a:pPr algn="ctr"/>
            <a:r>
              <a:rPr lang="en-IN" dirty="0">
                <a:solidFill>
                  <a:schemeClr val="tx1"/>
                </a:solidFill>
                <a:latin typeface="freight-text-pro"/>
              </a:rPr>
              <a:t>Transaction Category</a:t>
            </a:r>
          </a:p>
        </p:txBody>
      </p:sp>
      <p:sp>
        <p:nvSpPr>
          <p:cNvPr id="2" name="Title 1">
            <a:extLst>
              <a:ext uri="{FF2B5EF4-FFF2-40B4-BE49-F238E27FC236}">
                <a16:creationId xmlns:a16="http://schemas.microsoft.com/office/drawing/2014/main" id="{21F518DD-995C-4492-AF9D-8C905ABAFA78}"/>
              </a:ext>
            </a:extLst>
          </p:cNvPr>
          <p:cNvSpPr>
            <a:spLocks noGrp="1"/>
          </p:cNvSpPr>
          <p:nvPr>
            <p:ph type="ctrTitle"/>
          </p:nvPr>
        </p:nvSpPr>
        <p:spPr>
          <a:xfrm>
            <a:off x="1349071" y="437405"/>
            <a:ext cx="9144000" cy="659958"/>
          </a:xfrm>
        </p:spPr>
        <p:txBody>
          <a:bodyPr>
            <a:normAutofit/>
          </a:bodyPr>
          <a:lstStyle/>
          <a:p>
            <a:r>
              <a:rPr lang="en-IN" sz="3200" b="1" dirty="0"/>
              <a:t>Model Stats</a:t>
            </a:r>
          </a:p>
        </p:txBody>
      </p:sp>
      <p:sp>
        <p:nvSpPr>
          <p:cNvPr id="5" name="Rectangle: Rounded Corners 4">
            <a:extLst>
              <a:ext uri="{FF2B5EF4-FFF2-40B4-BE49-F238E27FC236}">
                <a16:creationId xmlns:a16="http://schemas.microsoft.com/office/drawing/2014/main" id="{5874C5B1-8DA1-45C2-BF24-129CEE100FA9}"/>
              </a:ext>
            </a:extLst>
          </p:cNvPr>
          <p:cNvSpPr/>
          <p:nvPr/>
        </p:nvSpPr>
        <p:spPr>
          <a:xfrm>
            <a:off x="752475" y="1325367"/>
            <a:ext cx="10544175" cy="526036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tx1"/>
              </a:solidFill>
            </a:endParaRPr>
          </a:p>
        </p:txBody>
      </p:sp>
      <p:graphicFrame>
        <p:nvGraphicFramePr>
          <p:cNvPr id="7" name="Table 7">
            <a:extLst>
              <a:ext uri="{FF2B5EF4-FFF2-40B4-BE49-F238E27FC236}">
                <a16:creationId xmlns:a16="http://schemas.microsoft.com/office/drawing/2014/main" id="{536510DF-12E8-44DA-9643-7D56B0C86FE2}"/>
              </a:ext>
            </a:extLst>
          </p:cNvPr>
          <p:cNvGraphicFramePr>
            <a:graphicFrameLocks noGrp="1"/>
          </p:cNvGraphicFramePr>
          <p:nvPr>
            <p:extLst>
              <p:ext uri="{D42A27DB-BD31-4B8C-83A1-F6EECF244321}">
                <p14:modId xmlns:p14="http://schemas.microsoft.com/office/powerpoint/2010/main" val="2834272223"/>
              </p:ext>
            </p:extLst>
          </p:nvPr>
        </p:nvGraphicFramePr>
        <p:xfrm>
          <a:off x="3425488" y="1558017"/>
          <a:ext cx="4991165" cy="2255218"/>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1657767865"/>
                    </a:ext>
                  </a:extLst>
                </a:gridCol>
                <a:gridCol w="1472261">
                  <a:extLst>
                    <a:ext uri="{9D8B030D-6E8A-4147-A177-3AD203B41FA5}">
                      <a16:colId xmlns:a16="http://schemas.microsoft.com/office/drawing/2014/main" val="3938474176"/>
                    </a:ext>
                  </a:extLst>
                </a:gridCol>
                <a:gridCol w="1828804">
                  <a:extLst>
                    <a:ext uri="{9D8B030D-6E8A-4147-A177-3AD203B41FA5}">
                      <a16:colId xmlns:a16="http://schemas.microsoft.com/office/drawing/2014/main" val="2631974300"/>
                    </a:ext>
                  </a:extLst>
                </a:gridCol>
                <a:gridCol w="1232900">
                  <a:extLst>
                    <a:ext uri="{9D8B030D-6E8A-4147-A177-3AD203B41FA5}">
                      <a16:colId xmlns:a16="http://schemas.microsoft.com/office/drawing/2014/main" val="3267248311"/>
                    </a:ext>
                  </a:extLst>
                </a:gridCol>
              </a:tblGrid>
              <a:tr h="320955">
                <a:tc rowSpan="4">
                  <a:txBody>
                    <a:bodyPr/>
                    <a:lstStyle/>
                    <a:p>
                      <a:pPr algn="ctr"/>
                      <a:r>
                        <a:rPr lang="en-IN" dirty="0">
                          <a:latin typeface="freight-text-pro"/>
                        </a:rPr>
                        <a:t>Actual</a:t>
                      </a:r>
                    </a:p>
                  </a:txBody>
                  <a:tcPr vert="vert270">
                    <a:solidFill>
                      <a:schemeClr val="bg1">
                        <a:lumMod val="95000"/>
                      </a:schemeClr>
                    </a:solidFill>
                  </a:tcPr>
                </a:tc>
                <a:tc gridSpan="3">
                  <a:txBody>
                    <a:bodyPr/>
                    <a:lstStyle/>
                    <a:p>
                      <a:pPr algn="ctr"/>
                      <a:r>
                        <a:rPr lang="en-IN" dirty="0">
                          <a:latin typeface="freight-text-pro"/>
                        </a:rPr>
                        <a:t>                             Predicted</a:t>
                      </a:r>
                    </a:p>
                  </a:txBody>
                  <a:tcPr>
                    <a:solidFill>
                      <a:schemeClr val="bg1">
                        <a:lumMod val="95000"/>
                      </a:schemeClr>
                    </a:solidFill>
                  </a:tcPr>
                </a:tc>
                <a:tc hMerge="1">
                  <a:txBody>
                    <a:bodyPr/>
                    <a:lstStyle/>
                    <a:p>
                      <a:pPr algn="ctr"/>
                      <a:r>
                        <a:rPr lang="en-IN" dirty="0"/>
                        <a:t>Predicted</a:t>
                      </a:r>
                      <a:endParaRPr lang="en-IN" dirty="0">
                        <a:latin typeface="freight-text-pro"/>
                      </a:endParaRPr>
                    </a:p>
                  </a:txBody>
                  <a:tcPr/>
                </a:tc>
                <a:tc hMerge="1">
                  <a:txBody>
                    <a:bodyPr/>
                    <a:lstStyle/>
                    <a:p>
                      <a:endParaRPr lang="en-IN" dirty="0"/>
                    </a:p>
                  </a:txBody>
                  <a:tcPr/>
                </a:tc>
                <a:extLst>
                  <a:ext uri="{0D108BD9-81ED-4DB2-BD59-A6C34878D82A}">
                    <a16:rowId xmlns:a16="http://schemas.microsoft.com/office/drawing/2014/main" val="2725564790"/>
                  </a:ext>
                </a:extLst>
              </a:tr>
              <a:tr h="510567">
                <a:tc vMerge="1">
                  <a:txBody>
                    <a:bodyPr/>
                    <a:lstStyle/>
                    <a:p>
                      <a:endParaRPr lang="en-IN" dirty="0"/>
                    </a:p>
                  </a:txBody>
                  <a:tcPr/>
                </a:tc>
                <a:tc>
                  <a:txBody>
                    <a:bodyPr/>
                    <a:lstStyle/>
                    <a:p>
                      <a:endParaRPr lang="en-IN" dirty="0">
                        <a:latin typeface="freight-text-pro"/>
                      </a:endParaRPr>
                    </a:p>
                  </a:txBody>
                  <a:tcPr>
                    <a:solidFill>
                      <a:schemeClr val="bg1">
                        <a:lumMod val="95000"/>
                      </a:schemeClr>
                    </a:solidFill>
                  </a:tcPr>
                </a:tc>
                <a:tc>
                  <a:txBody>
                    <a:bodyPr/>
                    <a:lstStyle/>
                    <a:p>
                      <a:r>
                        <a:rPr lang="en-IN" dirty="0">
                          <a:latin typeface="freight-text-pro"/>
                        </a:rPr>
                        <a:t>Not Fraud</a:t>
                      </a:r>
                    </a:p>
                  </a:txBody>
                  <a:tcPr>
                    <a:solidFill>
                      <a:schemeClr val="bg1">
                        <a:lumMod val="95000"/>
                      </a:schemeClr>
                    </a:solidFill>
                  </a:tcPr>
                </a:tc>
                <a:tc>
                  <a:txBody>
                    <a:bodyPr/>
                    <a:lstStyle/>
                    <a:p>
                      <a:r>
                        <a:rPr lang="en-IN" dirty="0">
                          <a:latin typeface="freight-text-pro"/>
                        </a:rPr>
                        <a:t>Fraud</a:t>
                      </a:r>
                    </a:p>
                  </a:txBody>
                  <a:tcPr>
                    <a:solidFill>
                      <a:schemeClr val="bg1">
                        <a:lumMod val="95000"/>
                      </a:schemeClr>
                    </a:solidFill>
                  </a:tcPr>
                </a:tc>
                <a:extLst>
                  <a:ext uri="{0D108BD9-81ED-4DB2-BD59-A6C34878D82A}">
                    <a16:rowId xmlns:a16="http://schemas.microsoft.com/office/drawing/2014/main" val="3228164481"/>
                  </a:ext>
                </a:extLst>
              </a:tr>
              <a:tr h="649509">
                <a:tc vMerge="1">
                  <a:txBody>
                    <a:bodyPr/>
                    <a:lstStyle/>
                    <a:p>
                      <a:endParaRPr lang="en-IN" dirty="0"/>
                    </a:p>
                  </a:txBody>
                  <a:tcPr/>
                </a:tc>
                <a:tc>
                  <a:txBody>
                    <a:bodyPr/>
                    <a:lstStyle/>
                    <a:p>
                      <a:r>
                        <a:rPr lang="en-IN" dirty="0">
                          <a:latin typeface="freight-text-pro"/>
                        </a:rPr>
                        <a:t>Not Fraud</a:t>
                      </a:r>
                    </a:p>
                  </a:txBody>
                  <a:tcPr>
                    <a:solidFill>
                      <a:schemeClr val="bg1">
                        <a:lumMod val="95000"/>
                      </a:schemeClr>
                    </a:solidFill>
                  </a:tcPr>
                </a:tc>
                <a:tc>
                  <a:txBody>
                    <a:bodyPr/>
                    <a:lstStyle/>
                    <a:p>
                      <a:r>
                        <a:rPr lang="en-IN" sz="1800" b="0" kern="1200" dirty="0">
                          <a:solidFill>
                            <a:schemeClr val="dk1"/>
                          </a:solidFill>
                          <a:effectLst/>
                          <a:latin typeface="freight-text-pro"/>
                        </a:rPr>
                        <a:t>1,835,455</a:t>
                      </a:r>
                      <a:endParaRPr lang="en-IN" dirty="0">
                        <a:latin typeface="freight-text-pro"/>
                      </a:endParaRPr>
                    </a:p>
                  </a:txBody>
                  <a:tcPr>
                    <a:solidFill>
                      <a:schemeClr val="bg1">
                        <a:lumMod val="95000"/>
                      </a:schemeClr>
                    </a:solidFill>
                  </a:tcPr>
                </a:tc>
                <a:tc>
                  <a:txBody>
                    <a:bodyPr/>
                    <a:lstStyle/>
                    <a:p>
                      <a:r>
                        <a:rPr lang="en-IN" sz="1800" b="0" kern="1200" dirty="0">
                          <a:solidFill>
                            <a:schemeClr val="dk1"/>
                          </a:solidFill>
                          <a:effectLst/>
                          <a:latin typeface="freight-text-pro"/>
                        </a:rPr>
                        <a:t>7,288</a:t>
                      </a:r>
                      <a:endParaRPr lang="en-IN" dirty="0">
                        <a:latin typeface="freight-text-pro"/>
                      </a:endParaRPr>
                    </a:p>
                  </a:txBody>
                  <a:tcPr>
                    <a:solidFill>
                      <a:schemeClr val="bg1">
                        <a:lumMod val="95000"/>
                      </a:schemeClr>
                    </a:solidFill>
                  </a:tcPr>
                </a:tc>
                <a:extLst>
                  <a:ext uri="{0D108BD9-81ED-4DB2-BD59-A6C34878D82A}">
                    <a16:rowId xmlns:a16="http://schemas.microsoft.com/office/drawing/2014/main" val="4013067674"/>
                  </a:ext>
                </a:extLst>
              </a:tr>
              <a:tr h="729382">
                <a:tc vMerge="1">
                  <a:txBody>
                    <a:bodyPr/>
                    <a:lstStyle/>
                    <a:p>
                      <a:endParaRPr lang="en-IN" dirty="0"/>
                    </a:p>
                  </a:txBody>
                  <a:tcPr/>
                </a:tc>
                <a:tc>
                  <a:txBody>
                    <a:bodyPr/>
                    <a:lstStyle/>
                    <a:p>
                      <a:r>
                        <a:rPr lang="en-IN" dirty="0">
                          <a:latin typeface="freight-text-pro"/>
                        </a:rPr>
                        <a:t>Fraud</a:t>
                      </a:r>
                    </a:p>
                  </a:txBody>
                  <a:tcPr>
                    <a:solidFill>
                      <a:schemeClr val="bg1">
                        <a:lumMod val="95000"/>
                      </a:schemeClr>
                    </a:solidFill>
                  </a:tcPr>
                </a:tc>
                <a:tc>
                  <a:txBody>
                    <a:bodyPr/>
                    <a:lstStyle/>
                    <a:p>
                      <a:r>
                        <a:rPr lang="en-IN" sz="1800" b="0" kern="1200" dirty="0">
                          <a:solidFill>
                            <a:schemeClr val="dk1"/>
                          </a:solidFill>
                          <a:effectLst/>
                          <a:latin typeface="freight-text-pro"/>
                        </a:rPr>
                        <a:t>466</a:t>
                      </a:r>
                      <a:endParaRPr lang="en-IN" dirty="0">
                        <a:latin typeface="freight-text-pro"/>
                      </a:endParaRPr>
                    </a:p>
                  </a:txBody>
                  <a:tcPr>
                    <a:solidFill>
                      <a:schemeClr val="bg1">
                        <a:lumMod val="95000"/>
                      </a:schemeClr>
                    </a:solidFill>
                  </a:tcPr>
                </a:tc>
                <a:tc>
                  <a:txBody>
                    <a:bodyPr/>
                    <a:lstStyle/>
                    <a:p>
                      <a:r>
                        <a:rPr lang="en-IN" sz="1800" b="0" kern="1200" dirty="0">
                          <a:solidFill>
                            <a:schemeClr val="dk1"/>
                          </a:solidFill>
                          <a:effectLst/>
                          <a:latin typeface="freight-text-pro"/>
                        </a:rPr>
                        <a:t>9,185</a:t>
                      </a:r>
                      <a:endParaRPr lang="en-IN" dirty="0">
                        <a:latin typeface="freight-text-pro"/>
                      </a:endParaRPr>
                    </a:p>
                  </a:txBody>
                  <a:tcPr>
                    <a:solidFill>
                      <a:schemeClr val="bg1">
                        <a:lumMod val="95000"/>
                      </a:schemeClr>
                    </a:solidFill>
                  </a:tcPr>
                </a:tc>
                <a:extLst>
                  <a:ext uri="{0D108BD9-81ED-4DB2-BD59-A6C34878D82A}">
                    <a16:rowId xmlns:a16="http://schemas.microsoft.com/office/drawing/2014/main" val="1569986600"/>
                  </a:ext>
                </a:extLst>
              </a:tr>
            </a:tbl>
          </a:graphicData>
        </a:graphic>
      </p:graphicFrame>
      <p:sp>
        <p:nvSpPr>
          <p:cNvPr id="10" name="Rectangle: Rounded Corners 9">
            <a:extLst>
              <a:ext uri="{FF2B5EF4-FFF2-40B4-BE49-F238E27FC236}">
                <a16:creationId xmlns:a16="http://schemas.microsoft.com/office/drawing/2014/main" id="{6FBE5F70-8895-48D8-818D-434B4051D77F}"/>
              </a:ext>
            </a:extLst>
          </p:cNvPr>
          <p:cNvSpPr/>
          <p:nvPr/>
        </p:nvSpPr>
        <p:spPr>
          <a:xfrm>
            <a:off x="6207093" y="4045885"/>
            <a:ext cx="4642422" cy="2255218"/>
          </a:xfrm>
          <a:prstGeom prst="roundRect">
            <a:avLst/>
          </a:prstGeom>
          <a:solidFill>
            <a:schemeClr val="tx2">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solidFill>
                  <a:schemeClr val="tx1"/>
                </a:solidFill>
                <a:latin typeface="freight-text-pro"/>
              </a:rPr>
              <a:t>Overall Accuracy : 99.6%</a:t>
            </a:r>
          </a:p>
          <a:p>
            <a:pPr algn="ctr"/>
            <a:r>
              <a:rPr lang="en-IN" dirty="0">
                <a:solidFill>
                  <a:schemeClr val="tx1"/>
                </a:solidFill>
                <a:latin typeface="freight-text-pro"/>
              </a:rPr>
              <a:t>Overall Precision : 57.5%</a:t>
            </a:r>
          </a:p>
          <a:p>
            <a:pPr algn="ctr"/>
            <a:r>
              <a:rPr lang="en-IN" dirty="0">
                <a:solidFill>
                  <a:schemeClr val="tx1"/>
                </a:solidFill>
                <a:latin typeface="freight-text-pro"/>
              </a:rPr>
              <a:t>Overall Recall : 93.6%</a:t>
            </a:r>
          </a:p>
          <a:p>
            <a:pPr algn="ctr"/>
            <a:endParaRPr lang="en-IN" dirty="0">
              <a:solidFill>
                <a:schemeClr val="tx1"/>
              </a:solidFill>
              <a:latin typeface="freight-text-pro"/>
            </a:endParaRPr>
          </a:p>
          <a:p>
            <a:pPr algn="ctr"/>
            <a:r>
              <a:rPr lang="en-IN" dirty="0">
                <a:solidFill>
                  <a:schemeClr val="tx1"/>
                </a:solidFill>
                <a:latin typeface="freight-text-pro"/>
              </a:rPr>
              <a:t>TRIAN – Area under ROC : 1.00</a:t>
            </a:r>
          </a:p>
        </p:txBody>
      </p:sp>
    </p:spTree>
    <p:extLst>
      <p:ext uri="{BB962C8B-B14F-4D97-AF65-F5344CB8AC3E}">
        <p14:creationId xmlns:p14="http://schemas.microsoft.com/office/powerpoint/2010/main" val="2096428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F33F8A4-0BA2-4D80-AF20-10C3F5549870}"/>
              </a:ext>
            </a:extLst>
          </p:cNvPr>
          <p:cNvPicPr>
            <a:picLocks noChangeAspect="1"/>
          </p:cNvPicPr>
          <p:nvPr/>
        </p:nvPicPr>
        <p:blipFill>
          <a:blip r:embed="rId2"/>
          <a:stretch>
            <a:fillRect/>
          </a:stretch>
        </p:blipFill>
        <p:spPr>
          <a:xfrm>
            <a:off x="2978971" y="2379261"/>
            <a:ext cx="3231329" cy="1889754"/>
          </a:xfrm>
          <a:prstGeom prst="rect">
            <a:avLst/>
          </a:prstGeom>
        </p:spPr>
      </p:pic>
      <p:sp>
        <p:nvSpPr>
          <p:cNvPr id="2" name="Title 1">
            <a:extLst>
              <a:ext uri="{FF2B5EF4-FFF2-40B4-BE49-F238E27FC236}">
                <a16:creationId xmlns:a16="http://schemas.microsoft.com/office/drawing/2014/main" id="{21F518DD-995C-4492-AF9D-8C905ABAFA78}"/>
              </a:ext>
            </a:extLst>
          </p:cNvPr>
          <p:cNvSpPr>
            <a:spLocks noGrp="1"/>
          </p:cNvSpPr>
          <p:nvPr>
            <p:ph type="ctrTitle"/>
          </p:nvPr>
        </p:nvSpPr>
        <p:spPr>
          <a:xfrm>
            <a:off x="1349071" y="485030"/>
            <a:ext cx="9144000" cy="659958"/>
          </a:xfrm>
        </p:spPr>
        <p:txBody>
          <a:bodyPr>
            <a:normAutofit/>
          </a:bodyPr>
          <a:lstStyle/>
          <a:p>
            <a:r>
              <a:rPr lang="en-IN" sz="3200" b="1" dirty="0"/>
              <a:t>Insight – Transaction Amount</a:t>
            </a:r>
          </a:p>
        </p:txBody>
      </p:sp>
      <p:sp>
        <p:nvSpPr>
          <p:cNvPr id="5" name="Rectangle: Rounded Corners 4">
            <a:extLst>
              <a:ext uri="{FF2B5EF4-FFF2-40B4-BE49-F238E27FC236}">
                <a16:creationId xmlns:a16="http://schemas.microsoft.com/office/drawing/2014/main" id="{5874C5B1-8DA1-45C2-BF24-129CEE100FA9}"/>
              </a:ext>
            </a:extLst>
          </p:cNvPr>
          <p:cNvSpPr/>
          <p:nvPr/>
        </p:nvSpPr>
        <p:spPr>
          <a:xfrm>
            <a:off x="1272566" y="1144988"/>
            <a:ext cx="9915991" cy="550239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Courier New" panose="02070309020205020404" pitchFamily="49" charset="0"/>
              <a:buChar char="o"/>
            </a:pPr>
            <a:endParaRPr lang="en-IN" dirty="0">
              <a:solidFill>
                <a:schemeClr val="tx1"/>
              </a:solidFill>
            </a:endParaRPr>
          </a:p>
        </p:txBody>
      </p:sp>
      <p:sp>
        <p:nvSpPr>
          <p:cNvPr id="12" name="Rectangle: Rounded Corners 11">
            <a:extLst>
              <a:ext uri="{FF2B5EF4-FFF2-40B4-BE49-F238E27FC236}">
                <a16:creationId xmlns:a16="http://schemas.microsoft.com/office/drawing/2014/main" id="{422C0249-01FC-4EEC-8747-62DB32F13B3B}"/>
              </a:ext>
            </a:extLst>
          </p:cNvPr>
          <p:cNvSpPr/>
          <p:nvPr/>
        </p:nvSpPr>
        <p:spPr>
          <a:xfrm>
            <a:off x="2390775" y="1438275"/>
            <a:ext cx="7848599" cy="876300"/>
          </a:xfrm>
          <a:prstGeom prst="roundRect">
            <a:avLst/>
          </a:prstGeom>
          <a:solidFill>
            <a:schemeClr val="bg2"/>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solidFill>
                  <a:schemeClr val="tx1"/>
                </a:solidFill>
                <a:latin typeface="freight-text-pro"/>
              </a:rPr>
              <a:t>Frauds have always happened in lower amounts Range with max transaction amount of a fraud transaction being $1,376.04 and average of $530.66.</a:t>
            </a:r>
          </a:p>
          <a:p>
            <a:pPr algn="ctr"/>
            <a:r>
              <a:rPr lang="en-IN" dirty="0">
                <a:solidFill>
                  <a:schemeClr val="tx1"/>
                </a:solidFill>
                <a:latin typeface="freight-text-pro"/>
              </a:rPr>
              <a:t>$531.30 is average amount for just the train dataset.</a:t>
            </a:r>
          </a:p>
        </p:txBody>
      </p:sp>
      <p:pic>
        <p:nvPicPr>
          <p:cNvPr id="6" name="Picture 5">
            <a:extLst>
              <a:ext uri="{FF2B5EF4-FFF2-40B4-BE49-F238E27FC236}">
                <a16:creationId xmlns:a16="http://schemas.microsoft.com/office/drawing/2014/main" id="{4981CF2F-15BC-487B-9B58-3E21A55BDC68}"/>
              </a:ext>
            </a:extLst>
          </p:cNvPr>
          <p:cNvPicPr>
            <a:picLocks noChangeAspect="1"/>
          </p:cNvPicPr>
          <p:nvPr/>
        </p:nvPicPr>
        <p:blipFill>
          <a:blip r:embed="rId3"/>
          <a:stretch>
            <a:fillRect/>
          </a:stretch>
        </p:blipFill>
        <p:spPr>
          <a:xfrm>
            <a:off x="6677026" y="2395190"/>
            <a:ext cx="2645215" cy="1854234"/>
          </a:xfrm>
          <a:prstGeom prst="rect">
            <a:avLst/>
          </a:prstGeom>
        </p:spPr>
      </p:pic>
      <p:pic>
        <p:nvPicPr>
          <p:cNvPr id="14" name="Picture 13">
            <a:extLst>
              <a:ext uri="{FF2B5EF4-FFF2-40B4-BE49-F238E27FC236}">
                <a16:creationId xmlns:a16="http://schemas.microsoft.com/office/drawing/2014/main" id="{0D20B018-38E2-4C7F-B6C1-DEDE2F8375C7}"/>
              </a:ext>
            </a:extLst>
          </p:cNvPr>
          <p:cNvPicPr>
            <a:picLocks noChangeAspect="1"/>
          </p:cNvPicPr>
          <p:nvPr/>
        </p:nvPicPr>
        <p:blipFill>
          <a:blip r:embed="rId4"/>
          <a:stretch>
            <a:fillRect/>
          </a:stretch>
        </p:blipFill>
        <p:spPr>
          <a:xfrm>
            <a:off x="2994162" y="4543425"/>
            <a:ext cx="6328079" cy="1829545"/>
          </a:xfrm>
          <a:prstGeom prst="rect">
            <a:avLst/>
          </a:prstGeom>
        </p:spPr>
      </p:pic>
    </p:spTree>
    <p:extLst>
      <p:ext uri="{BB962C8B-B14F-4D97-AF65-F5344CB8AC3E}">
        <p14:creationId xmlns:p14="http://schemas.microsoft.com/office/powerpoint/2010/main" val="954925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3F9478C5-0EED-436F-A746-88C18F1408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6950" y="4172366"/>
            <a:ext cx="4823434" cy="246655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1F518DD-995C-4492-AF9D-8C905ABAFA78}"/>
              </a:ext>
            </a:extLst>
          </p:cNvPr>
          <p:cNvSpPr>
            <a:spLocks noGrp="1"/>
          </p:cNvSpPr>
          <p:nvPr>
            <p:ph type="ctrTitle"/>
          </p:nvPr>
        </p:nvSpPr>
        <p:spPr>
          <a:xfrm>
            <a:off x="1349070" y="485030"/>
            <a:ext cx="9144000" cy="659958"/>
          </a:xfrm>
        </p:spPr>
        <p:txBody>
          <a:bodyPr>
            <a:normAutofit/>
          </a:bodyPr>
          <a:lstStyle/>
          <a:p>
            <a:r>
              <a:rPr lang="en-IN" sz="3200" b="1" dirty="0"/>
              <a:t>Insight – Transaction Time &amp; Category</a:t>
            </a:r>
          </a:p>
        </p:txBody>
      </p:sp>
      <p:sp>
        <p:nvSpPr>
          <p:cNvPr id="8" name="Arrow: Left 7">
            <a:extLst>
              <a:ext uri="{FF2B5EF4-FFF2-40B4-BE49-F238E27FC236}">
                <a16:creationId xmlns:a16="http://schemas.microsoft.com/office/drawing/2014/main" id="{70EC55C7-68CB-4486-A02F-94B11CC4D1FA}"/>
              </a:ext>
            </a:extLst>
          </p:cNvPr>
          <p:cNvSpPr/>
          <p:nvPr/>
        </p:nvSpPr>
        <p:spPr>
          <a:xfrm>
            <a:off x="6281187" y="1894303"/>
            <a:ext cx="4720726" cy="1887916"/>
          </a:xfrm>
          <a:prstGeom prst="leftArrow">
            <a:avLst/>
          </a:prstGeom>
          <a:solidFill>
            <a:schemeClr val="bg2"/>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a:solidFill>
                  <a:schemeClr val="tx1"/>
                </a:solidFill>
                <a:latin typeface="freight-text-pro"/>
              </a:rPr>
              <a:t>Online Shopping (</a:t>
            </a:r>
            <a:r>
              <a:rPr lang="en-IN" sz="1400" dirty="0" err="1">
                <a:solidFill>
                  <a:schemeClr val="tx1"/>
                </a:solidFill>
                <a:latin typeface="freight-text-pro"/>
              </a:rPr>
              <a:t>shopping_net</a:t>
            </a:r>
            <a:r>
              <a:rPr lang="en-IN" sz="1400" dirty="0">
                <a:solidFill>
                  <a:schemeClr val="tx1"/>
                </a:solidFill>
                <a:latin typeface="freight-text-pro"/>
              </a:rPr>
              <a:t>) is most prone to Fraud. There are many frauds during Grocery shopping also.</a:t>
            </a:r>
          </a:p>
        </p:txBody>
      </p:sp>
      <p:pic>
        <p:nvPicPr>
          <p:cNvPr id="4100" name="Picture 4">
            <a:extLst>
              <a:ext uri="{FF2B5EF4-FFF2-40B4-BE49-F238E27FC236}">
                <a16:creationId xmlns:a16="http://schemas.microsoft.com/office/drawing/2014/main" id="{7DD30058-1A5D-407D-8F74-CF79395510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9070" y="1295210"/>
            <a:ext cx="4856521" cy="326340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Rounded Corners 4">
            <a:extLst>
              <a:ext uri="{FF2B5EF4-FFF2-40B4-BE49-F238E27FC236}">
                <a16:creationId xmlns:a16="http://schemas.microsoft.com/office/drawing/2014/main" id="{5874C5B1-8DA1-45C2-BF24-129CEE100FA9}"/>
              </a:ext>
            </a:extLst>
          </p:cNvPr>
          <p:cNvSpPr/>
          <p:nvPr/>
        </p:nvSpPr>
        <p:spPr>
          <a:xfrm>
            <a:off x="1272566" y="1144988"/>
            <a:ext cx="9915991" cy="550239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Courier New" panose="02070309020205020404" pitchFamily="49" charset="0"/>
              <a:buChar char="o"/>
            </a:pPr>
            <a:endParaRPr lang="en-IN" dirty="0">
              <a:solidFill>
                <a:schemeClr val="tx1"/>
              </a:solidFill>
            </a:endParaRPr>
          </a:p>
        </p:txBody>
      </p:sp>
      <p:sp>
        <p:nvSpPr>
          <p:cNvPr id="4" name="Arrow: Right 3">
            <a:extLst>
              <a:ext uri="{FF2B5EF4-FFF2-40B4-BE49-F238E27FC236}">
                <a16:creationId xmlns:a16="http://schemas.microsoft.com/office/drawing/2014/main" id="{0DF7A572-131F-485D-8849-17DB09FBBA87}"/>
              </a:ext>
            </a:extLst>
          </p:cNvPr>
          <p:cNvSpPr/>
          <p:nvPr/>
        </p:nvSpPr>
        <p:spPr>
          <a:xfrm>
            <a:off x="1467731" y="4558619"/>
            <a:ext cx="4619197" cy="1943099"/>
          </a:xfrm>
          <a:prstGeom prst="rightArrow">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latin typeface="freight-text-pro"/>
              </a:rPr>
              <a:t>Late nights and early mornings are the most prone time for frauds. Highest frequency of frauds is between 10 pm to 12 am. 12 am to 4:00 am also shows very high frequency of fraud transactions.</a:t>
            </a:r>
            <a:endParaRPr lang="en-IN" sz="1400" dirty="0">
              <a:latin typeface="freight-text-pro"/>
            </a:endParaRPr>
          </a:p>
        </p:txBody>
      </p:sp>
    </p:spTree>
    <p:extLst>
      <p:ext uri="{BB962C8B-B14F-4D97-AF65-F5344CB8AC3E}">
        <p14:creationId xmlns:p14="http://schemas.microsoft.com/office/powerpoint/2010/main" val="7931567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2000</TotalTime>
  <Words>1135</Words>
  <Application>Microsoft Office PowerPoint</Application>
  <PresentationFormat>Widescreen</PresentationFormat>
  <Paragraphs>176</Paragraphs>
  <Slides>16</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3" baseType="lpstr">
      <vt:lpstr>Arial</vt:lpstr>
      <vt:lpstr>Century Gothic</vt:lpstr>
      <vt:lpstr>Courier New</vt:lpstr>
      <vt:lpstr>freight-text-pro</vt:lpstr>
      <vt:lpstr>Wingdings 3</vt:lpstr>
      <vt:lpstr>Ion</vt:lpstr>
      <vt:lpstr>Presentation</vt:lpstr>
      <vt:lpstr>Credit Card Fraud Detection</vt:lpstr>
      <vt:lpstr>Agenda</vt:lpstr>
      <vt:lpstr>Objective</vt:lpstr>
      <vt:lpstr>Background</vt:lpstr>
      <vt:lpstr>The Model</vt:lpstr>
      <vt:lpstr>PowerPoint Presentation</vt:lpstr>
      <vt:lpstr>Model Stats</vt:lpstr>
      <vt:lpstr>Insight – Transaction Amount</vt:lpstr>
      <vt:lpstr>Insight – Transaction Time &amp; Category</vt:lpstr>
      <vt:lpstr>Insight – Population Factor</vt:lpstr>
      <vt:lpstr>Insight - Demography based Frauds</vt:lpstr>
      <vt:lpstr>Recommendation</vt:lpstr>
      <vt:lpstr>Appendix - Data</vt:lpstr>
      <vt:lpstr>Appendix - Assumption</vt:lpstr>
      <vt:lpstr>PowerPoint Presentation</vt:lpstr>
      <vt:lpstr>Appendix – Methodology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Growth Strategy - Airbnb</dc:title>
  <dc:creator>Nikhil Kanchan</dc:creator>
  <cp:lastModifiedBy>Nikhil Kanchan</cp:lastModifiedBy>
  <cp:revision>71</cp:revision>
  <dcterms:created xsi:type="dcterms:W3CDTF">2021-12-13T16:08:16Z</dcterms:created>
  <dcterms:modified xsi:type="dcterms:W3CDTF">2022-02-07T18:56:25Z</dcterms:modified>
</cp:coreProperties>
</file>