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B05B2-1CA4-4E0A-A472-738A7A259BBD}" type="datetimeFigureOut">
              <a:rPr lang="en-US" smtClean="0"/>
              <a:t>8/23/2018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87BB07-9F2A-4291-92DB-F0420F4F62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Kanban</a:t>
            </a:r>
            <a:r>
              <a:rPr lang="en-US" baseline="0" dirty="0" smtClean="0"/>
              <a:t> System Model.</a:t>
            </a:r>
            <a:endParaRPr lang="en-US" dirty="0"/>
          </a:p>
        </p:txBody>
      </p:sp>
      <p:sp>
        <p:nvSpPr>
          <p:cNvPr id="4" name="Slide Number Placeholder 3"/>
          <p:cNvSpPr>
            <a:spLocks noGrp="1"/>
          </p:cNvSpPr>
          <p:nvPr>
            <p:ph type="sldNum" sz="quarter" idx="10"/>
          </p:nvPr>
        </p:nvSpPr>
        <p:spPr/>
        <p:txBody>
          <a:bodyPr/>
          <a:lstStyle/>
          <a:p>
            <a:fld id="{FA87BB07-9F2A-4291-92DB-F0420F4F62CF}" type="slidenum">
              <a:rPr lang="en-US" smtClean="0"/>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Were Given Some Example for Agile Methodology Using Git ….</a:t>
            </a:r>
            <a:endParaRPr lang="en-US" dirty="0"/>
          </a:p>
        </p:txBody>
      </p:sp>
      <p:sp>
        <p:nvSpPr>
          <p:cNvPr id="4" name="Slide Number Placeholder 3"/>
          <p:cNvSpPr>
            <a:spLocks noGrp="1"/>
          </p:cNvSpPr>
          <p:nvPr>
            <p:ph type="sldNum" sz="quarter" idx="10"/>
          </p:nvPr>
        </p:nvSpPr>
        <p:spPr/>
        <p:txBody>
          <a:bodyPr/>
          <a:lstStyle/>
          <a:p>
            <a:fld id="{FA87BB07-9F2A-4291-92DB-F0420F4F62CF}" type="slidenum">
              <a:rPr lang="en-US" smtClean="0"/>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Zenhub</a:t>
            </a:r>
            <a:r>
              <a:rPr lang="en-US" dirty="0" smtClean="0"/>
              <a:t> Model  and Flow</a:t>
            </a:r>
            <a:r>
              <a:rPr lang="en-US" baseline="0" dirty="0" smtClean="0"/>
              <a:t> structure and his work……</a:t>
            </a:r>
            <a:endParaRPr lang="en-US" dirty="0"/>
          </a:p>
        </p:txBody>
      </p:sp>
      <p:sp>
        <p:nvSpPr>
          <p:cNvPr id="4" name="Slide Number Placeholder 3"/>
          <p:cNvSpPr>
            <a:spLocks noGrp="1"/>
          </p:cNvSpPr>
          <p:nvPr>
            <p:ph type="sldNum" sz="quarter" idx="10"/>
          </p:nvPr>
        </p:nvSpPr>
        <p:spPr/>
        <p:txBody>
          <a:bodyPr/>
          <a:lstStyle/>
          <a:p>
            <a:fld id="{FA87BB07-9F2A-4291-92DB-F0420F4F62CF}"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99742D-8805-47CE-B00F-E05C4E3DCDF6}"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9742D-8805-47CE-B00F-E05C4E3DCDF6}"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9742D-8805-47CE-B00F-E05C4E3DCDF6}"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9742D-8805-47CE-B00F-E05C4E3DCDF6}"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9742D-8805-47CE-B00F-E05C4E3DCDF6}"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99742D-8805-47CE-B00F-E05C4E3DCDF6}"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99742D-8805-47CE-B00F-E05C4E3DCDF6}" type="datetimeFigureOut">
              <a:rPr lang="en-US" smtClean="0"/>
              <a:t>8/23/2018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99742D-8805-47CE-B00F-E05C4E3DCDF6}" type="datetimeFigureOut">
              <a:rPr lang="en-US" smtClean="0"/>
              <a:t>8/23/2018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9742D-8805-47CE-B00F-E05C4E3DCDF6}" type="datetimeFigureOut">
              <a:rPr lang="en-US" smtClean="0"/>
              <a:t>8/23/2018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9742D-8805-47CE-B00F-E05C4E3DCDF6}"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9742D-8805-47CE-B00F-E05C4E3DCDF6}"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F21E0-8FCC-4E4D-9B8E-0CB0F4BBAE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schemeClr val="accent6">
                <a:shade val="45000"/>
                <a:satMod val="135000"/>
              </a:schemeClr>
              <a:prstClr val="white"/>
            </a:duotone>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9742D-8805-47CE-B00F-E05C4E3DCDF6}" type="datetimeFigureOut">
              <a:rPr lang="en-US" smtClean="0"/>
              <a:t>8/23/2018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F21E0-8FCC-4E4D-9B8E-0CB0F4BBAE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the-unconventional-guide-to-defect-management.html" TargetMode="External"/><Relationship Id="rId2" Type="http://schemas.openxmlformats.org/officeDocument/2006/relationships/hyperlink" Target="https://www.guru99.com/mobile-testing.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agile/scrum/ceremonies" TargetMode="External"/><Relationship Id="rId2" Type="http://schemas.openxmlformats.org/officeDocument/2006/relationships/hyperlink" Target="https://www.atlassian.com/agile/kanba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Agile Development And Methodology</a:t>
            </a:r>
            <a:endParaRPr lang="en-US" dirty="0">
              <a:solidFill>
                <a:srgbClr val="C00000"/>
              </a:solidFill>
            </a:endParaRPr>
          </a:p>
        </p:txBody>
      </p:sp>
      <p:sp>
        <p:nvSpPr>
          <p:cNvPr id="3" name="Subtitle 2"/>
          <p:cNvSpPr>
            <a:spLocks noGrp="1"/>
          </p:cNvSpPr>
          <p:nvPr>
            <p:ph type="subTitle" idx="1"/>
          </p:nvPr>
        </p:nvSpPr>
        <p:spPr/>
        <p:txBody>
          <a:bodyPr/>
          <a:lstStyle/>
          <a:p>
            <a:endParaRPr lang="en-US" dirty="0"/>
          </a:p>
          <a:p>
            <a:endParaRPr lang="en-US" dirty="0" smtClean="0"/>
          </a:p>
          <a:p>
            <a:r>
              <a:rPr lang="en-US" dirty="0" smtClean="0"/>
              <a:t>Name-Nikhil Kant </a:t>
            </a:r>
            <a:r>
              <a:rPr lang="en-US" dirty="0" err="1" smtClean="0"/>
              <a:t>Pandey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pic>
        <p:nvPicPr>
          <p:cNvPr id="4" name="Content Placeholder 3" descr="091315_1647_leankanbanm1.png"/>
          <p:cNvPicPr>
            <a:picLocks noGrp="1" noChangeAspect="1"/>
          </p:cNvPicPr>
          <p:nvPr>
            <p:ph idx="1"/>
          </p:nvPr>
        </p:nvPicPr>
        <p:blipFill>
          <a:blip r:embed="rId3" cstate="print"/>
          <a:stretch>
            <a:fillRect/>
          </a:stretch>
        </p:blipFill>
        <p:spPr>
          <a:xfrm>
            <a:off x="0" y="0"/>
            <a:ext cx="9229362"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Vs </a:t>
            </a:r>
            <a:r>
              <a:rPr lang="en-US" dirty="0" err="1" smtClean="0"/>
              <a:t>Kanban</a:t>
            </a:r>
            <a:endParaRPr lang="en-US" dirty="0"/>
          </a:p>
        </p:txBody>
      </p:sp>
      <p:pic>
        <p:nvPicPr>
          <p:cNvPr id="4" name="Content Placeholder 3" descr="16ce43909d704f0546c5c2e8d2cabc51.png"/>
          <p:cNvPicPr>
            <a:picLocks noGrp="1" noChangeAspect="1"/>
          </p:cNvPicPr>
          <p:nvPr>
            <p:ph idx="1"/>
          </p:nvPr>
        </p:nvPicPr>
        <p:blipFill>
          <a:blip r:embed="rId2" cstate="print"/>
          <a:stretch>
            <a:fillRect/>
          </a:stretch>
        </p:blipFill>
        <p:spPr>
          <a:xfrm>
            <a:off x="0" y="1219200"/>
            <a:ext cx="9144000" cy="5410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log-graphic_agile_water_chart.png"/>
          <p:cNvPicPr>
            <a:picLocks noGrp="1" noChangeAspect="1"/>
          </p:cNvPicPr>
          <p:nvPr>
            <p:ph idx="1"/>
          </p:nvPr>
        </p:nvPicPr>
        <p:blipFill>
          <a:blip r:embed="rId2" cstate="print"/>
          <a:stretch>
            <a:fillRect/>
          </a:stretch>
        </p:blipFill>
        <p:spPr>
          <a:xfrm>
            <a:off x="-1676400" y="-228600"/>
            <a:ext cx="11887200" cy="7086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Use Agile Methodology</a:t>
            </a:r>
            <a:endParaRPr lang="en-US" dirty="0"/>
          </a:p>
        </p:txBody>
      </p:sp>
      <p:sp>
        <p:nvSpPr>
          <p:cNvPr id="3" name="Content Placeholder 2"/>
          <p:cNvSpPr>
            <a:spLocks noGrp="1"/>
          </p:cNvSpPr>
          <p:nvPr>
            <p:ph idx="1"/>
          </p:nvPr>
        </p:nvSpPr>
        <p:spPr/>
        <p:txBody>
          <a:bodyPr/>
          <a:lstStyle/>
          <a:p>
            <a:r>
              <a:rPr lang="en-US" dirty="0" smtClean="0"/>
              <a:t>Git -</a:t>
            </a:r>
            <a:r>
              <a:rPr lang="en-US" b="1" dirty="0" smtClean="0"/>
              <a:t>Git</a:t>
            </a:r>
            <a:r>
              <a:rPr lang="en-US" dirty="0" smtClean="0"/>
              <a:t> is a revision control system, a tool to manage your source code history. </a:t>
            </a:r>
            <a:r>
              <a:rPr lang="en-US" b="1" dirty="0" err="1" smtClean="0"/>
              <a:t>GitHub</a:t>
            </a:r>
            <a:r>
              <a:rPr lang="en-US" dirty="0" err="1" smtClean="0"/>
              <a:t>is</a:t>
            </a:r>
            <a:r>
              <a:rPr lang="en-US" dirty="0" smtClean="0"/>
              <a:t> a hosting service for </a:t>
            </a:r>
            <a:r>
              <a:rPr lang="en-US" b="1" dirty="0" smtClean="0"/>
              <a:t>Git</a:t>
            </a:r>
            <a:r>
              <a:rPr lang="en-US" dirty="0" smtClean="0"/>
              <a:t> repositories. So they are not the same thing: </a:t>
            </a:r>
            <a:r>
              <a:rPr lang="en-US" b="1" dirty="0" smtClean="0"/>
              <a:t>Git</a:t>
            </a:r>
            <a:r>
              <a:rPr lang="en-US" dirty="0" smtClean="0"/>
              <a:t> is the tool, </a:t>
            </a:r>
            <a:r>
              <a:rPr lang="en-US" b="1" dirty="0" err="1" smtClean="0"/>
              <a:t>GitHub</a:t>
            </a:r>
            <a:r>
              <a:rPr lang="en-US" dirty="0" smtClean="0"/>
              <a:t> is the service for projects that use </a:t>
            </a:r>
            <a:r>
              <a:rPr lang="en-US" b="1" dirty="0" smtClean="0"/>
              <a:t>Git</a:t>
            </a:r>
            <a:r>
              <a:rPr lang="en-US" dirty="0" smtClean="0"/>
              <a:t>. To get your code to </a:t>
            </a:r>
            <a:r>
              <a:rPr lang="en-US" b="1" dirty="0" err="1" smtClean="0"/>
              <a:t>GitHub</a:t>
            </a:r>
            <a:r>
              <a:rPr lang="en-US" dirty="0" smtClean="0"/>
              <a:t>, have a look here</a:t>
            </a:r>
          </a:p>
          <a:p>
            <a:r>
              <a:rPr lang="en-US" dirty="0" smtClean="0"/>
              <a:t>We were use </a:t>
            </a:r>
            <a:r>
              <a:rPr lang="en-US" dirty="0" err="1" smtClean="0"/>
              <a:t>zenhub</a:t>
            </a:r>
            <a:r>
              <a:rPr lang="en-US" dirty="0" smtClean="0"/>
              <a:t> to create agile in </a:t>
            </a:r>
            <a:r>
              <a:rPr lang="en-US" dirty="0" err="1" smtClean="0"/>
              <a:t>git</a:t>
            </a: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Zenhub</a:t>
            </a:r>
            <a:r>
              <a:rPr lang="en-US" dirty="0" smtClean="0"/>
              <a:t> Use in Git</a:t>
            </a:r>
            <a:endParaRPr lang="en-US" dirty="0"/>
          </a:p>
        </p:txBody>
      </p:sp>
      <p:sp>
        <p:nvSpPr>
          <p:cNvPr id="3" name="Content Placeholder 2"/>
          <p:cNvSpPr>
            <a:spLocks noGrp="1"/>
          </p:cNvSpPr>
          <p:nvPr>
            <p:ph idx="1"/>
          </p:nvPr>
        </p:nvSpPr>
        <p:spPr/>
        <p:txBody>
          <a:bodyPr/>
          <a:lstStyle/>
          <a:p>
            <a:r>
              <a:rPr lang="en-US" dirty="0" err="1" smtClean="0"/>
              <a:t>Zenhub-</a:t>
            </a:r>
            <a:r>
              <a:rPr lang="en-US" b="1" dirty="0" err="1"/>
              <a:t>ZenHub</a:t>
            </a:r>
            <a:r>
              <a:rPr lang="en-US" dirty="0"/>
              <a:t> is the only project management tool that integrates natively within </a:t>
            </a:r>
            <a:r>
              <a:rPr lang="en-US" dirty="0" err="1"/>
              <a:t>GitHub's</a:t>
            </a:r>
            <a:r>
              <a:rPr lang="en-US" dirty="0"/>
              <a:t> user interface. ... Developers stay in an environment they love, and Project Managers get total visibility into the development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endParaRPr lang="en-US" dirty="0"/>
          </a:p>
        </p:txBody>
      </p:sp>
      <p:pic>
        <p:nvPicPr>
          <p:cNvPr id="4" name="Content Placeholder 3" descr="zenhub_sample_board.png"/>
          <p:cNvPicPr>
            <a:picLocks noGrp="1" noChangeAspect="1"/>
          </p:cNvPicPr>
          <p:nvPr>
            <p:ph idx="1"/>
          </p:nvPr>
        </p:nvPicPr>
        <p:blipFill>
          <a:blip r:embed="rId3" cstate="print"/>
          <a:stretch>
            <a:fillRect/>
          </a:stretch>
        </p:blipFill>
        <p:spPr>
          <a:xfrm>
            <a:off x="0" y="0"/>
            <a:ext cx="9372600" cy="6858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Famous And Useful Tools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Jira</a:t>
            </a:r>
            <a:r>
              <a:rPr lang="en-US" dirty="0" smtClean="0"/>
              <a:t> Tool-</a:t>
            </a:r>
            <a:r>
              <a:rPr lang="en-US" dirty="0"/>
              <a:t>JIRA is a tool developed by Australian Company </a:t>
            </a:r>
            <a:r>
              <a:rPr lang="en-US" dirty="0" err="1"/>
              <a:t>Atlassian</a:t>
            </a:r>
            <a:r>
              <a:rPr lang="en-US" dirty="0"/>
              <a:t>. It is used for </a:t>
            </a:r>
            <a:r>
              <a:rPr lang="en-US" b="1" dirty="0"/>
              <a:t>bug tracking, issue tracking,</a:t>
            </a:r>
            <a:r>
              <a:rPr lang="en-US" dirty="0"/>
              <a:t> and </a:t>
            </a:r>
            <a:r>
              <a:rPr lang="en-US" b="1" dirty="0"/>
              <a:t>project management</a:t>
            </a:r>
            <a:r>
              <a:rPr lang="en-US" dirty="0"/>
              <a:t>. The name "JIRA" is actually inherited from the Japanese word "</a:t>
            </a:r>
            <a:r>
              <a:rPr lang="en-US" dirty="0" err="1"/>
              <a:t>Gojira</a:t>
            </a:r>
            <a:r>
              <a:rPr lang="en-US" dirty="0"/>
              <a:t>" which means "Godzilla".</a:t>
            </a:r>
          </a:p>
          <a:p>
            <a:r>
              <a:rPr lang="en-US" dirty="0"/>
              <a:t>The basic use of this tool is to track issue and bugs related to your software and</a:t>
            </a:r>
            <a:r>
              <a:rPr lang="en-US" dirty="0">
                <a:hlinkClick r:id="rId2"/>
              </a:rPr>
              <a:t> Mobile </a:t>
            </a:r>
            <a:r>
              <a:rPr lang="en-US" dirty="0"/>
              <a:t>apps. It is also used for project management. The JIRA dashboard consists of many useful functions and features which make handling of issues easy. Some of the key features are listed below. Let's learn JIRA</a:t>
            </a:r>
            <a:r>
              <a:rPr lang="en-US" dirty="0">
                <a:hlinkClick r:id="rId3"/>
              </a:rPr>
              <a:t> Defect </a:t>
            </a:r>
            <a:r>
              <a:rPr lang="en-US" dirty="0"/>
              <a:t>and Project tracking software with this Training Course.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Jira</a:t>
            </a:r>
            <a:r>
              <a:rPr lang="en-US" dirty="0" smtClean="0"/>
              <a:t> Data Model </a:t>
            </a:r>
            <a:endParaRPr lang="en-US" dirty="0"/>
          </a:p>
        </p:txBody>
      </p:sp>
      <p:pic>
        <p:nvPicPr>
          <p:cNvPr id="4" name="Content Placeholder 3" descr="JiraERD.gif"/>
          <p:cNvPicPr>
            <a:picLocks noGrp="1" noChangeAspect="1"/>
          </p:cNvPicPr>
          <p:nvPr>
            <p:ph idx="1"/>
          </p:nvPr>
        </p:nvPicPr>
        <p:blipFill>
          <a:blip r:embed="rId2" cstate="print"/>
          <a:stretch>
            <a:fillRect/>
          </a:stretch>
        </p:blipFill>
        <p:spPr>
          <a:xfrm>
            <a:off x="0" y="1455003"/>
            <a:ext cx="9144000" cy="540299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gile_methodology.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Agile ??</a:t>
            </a:r>
            <a:endParaRPr lang="en-US" dirty="0"/>
          </a:p>
        </p:txBody>
      </p:sp>
      <p:sp>
        <p:nvSpPr>
          <p:cNvPr id="3" name="Content Placeholder 2"/>
          <p:cNvSpPr>
            <a:spLocks noGrp="1"/>
          </p:cNvSpPr>
          <p:nvPr>
            <p:ph idx="1"/>
          </p:nvPr>
        </p:nvSpPr>
        <p:spPr/>
        <p:txBody>
          <a:bodyPr>
            <a:normAutofit lnSpcReduction="10000"/>
          </a:bodyPr>
          <a:lstStyle/>
          <a:p>
            <a:r>
              <a:rPr lang="en-US" dirty="0"/>
              <a:t>Agile is an iterative approach to project management and software development that helps teams deliver value to their customers faster and with fewer headaches. Instead of betting everything on a "big bang" launch, an agile team delivers work in small, but consumable, increments. Requirements, plans, and results are evaluated continuously so teams have a natural mechanism for responding to change quickly.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.Why Choose Agile </a:t>
            </a:r>
            <a:endParaRPr lang="en-US" dirty="0"/>
          </a:p>
        </p:txBody>
      </p:sp>
      <p:sp>
        <p:nvSpPr>
          <p:cNvPr id="3" name="Content Placeholder 2"/>
          <p:cNvSpPr>
            <a:spLocks noGrp="1"/>
          </p:cNvSpPr>
          <p:nvPr>
            <p:ph idx="1"/>
          </p:nvPr>
        </p:nvSpPr>
        <p:spPr/>
        <p:txBody>
          <a:bodyPr>
            <a:normAutofit fontScale="55000" lnSpcReduction="20000"/>
          </a:bodyPr>
          <a:lstStyle/>
          <a:p>
            <a:r>
              <a:rPr lang="en-US" dirty="0"/>
              <a:t>Teams choose agile so they can respond to changes in the marketplace or feedback from customers quickly without derailing a year's worth of plans. "Just enough" planning and shipping in small, frequent increments lets your team gather feedback on each change and integrate it into future plans at minimal cost</a:t>
            </a:r>
            <a:r>
              <a:rPr lang="en-US" dirty="0" smtClean="0"/>
              <a:t>.</a:t>
            </a:r>
          </a:p>
          <a:p>
            <a:endParaRPr lang="en-US" dirty="0"/>
          </a:p>
          <a:p>
            <a:pPr>
              <a:buNone/>
            </a:pPr>
            <a:endParaRPr lang="en-US" dirty="0" smtClean="0"/>
          </a:p>
          <a:p>
            <a:r>
              <a:rPr lang="en-US" dirty="0"/>
              <a:t>But it's not just a numbers game—first and foremost, it's about people. As described by the Agile Manifesto, authentic human interactions are more important than rigid processes. Collaborating with customers and teammates is more important than predefined arrangements. And delivering a working solution to the customer's problem is more important than hyper-detailed </a:t>
            </a:r>
            <a:r>
              <a:rPr lang="en-US" dirty="0" smtClean="0"/>
              <a:t>documentation</a:t>
            </a:r>
            <a:endParaRPr lang="en-US" dirty="0"/>
          </a:p>
          <a:p>
            <a:endParaRPr lang="en-US" dirty="0" smtClean="0"/>
          </a:p>
          <a:p>
            <a:r>
              <a:rPr lang="en-US" dirty="0"/>
              <a:t>An agile team unites under a shared vision, then brings it to life the way they know is best. Each team sets their own standards for quality, usability, and completeness. Their "definition of done" then informs how fast they'll churn the work out. Although it can be scary at first, company leaders find that when they put their trust in an agile team, that team feels a greater sense of ownership and rises to meet (or exceed) management's expectations.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Agile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Customer Satisfaction</a:t>
            </a:r>
          </a:p>
          <a:p>
            <a:r>
              <a:rPr lang="en-US" dirty="0" smtClean="0"/>
              <a:t>Welcome Change</a:t>
            </a:r>
          </a:p>
          <a:p>
            <a:r>
              <a:rPr lang="en-US" dirty="0" smtClean="0"/>
              <a:t>Delivery  Working Software</a:t>
            </a:r>
          </a:p>
          <a:p>
            <a:r>
              <a:rPr lang="en-US" dirty="0" err="1" smtClean="0"/>
              <a:t>Colloboration</a:t>
            </a:r>
            <a:endParaRPr lang="en-US" dirty="0" smtClean="0"/>
          </a:p>
          <a:p>
            <a:r>
              <a:rPr lang="en-US" dirty="0" smtClean="0"/>
              <a:t>Motivation</a:t>
            </a:r>
          </a:p>
          <a:p>
            <a:r>
              <a:rPr lang="en-US" dirty="0" smtClean="0"/>
              <a:t>Face to Face Conversation</a:t>
            </a:r>
          </a:p>
          <a:p>
            <a:r>
              <a:rPr lang="en-US" dirty="0" smtClean="0"/>
              <a:t>Measure the progress as per the working software</a:t>
            </a:r>
          </a:p>
          <a:p>
            <a:r>
              <a:rPr lang="en-US" dirty="0" smtClean="0"/>
              <a:t>Maintain Constant Pace</a:t>
            </a:r>
          </a:p>
          <a:p>
            <a:r>
              <a:rPr lang="en-US" dirty="0" smtClean="0"/>
              <a:t>Monitoring</a:t>
            </a:r>
          </a:p>
          <a:p>
            <a:r>
              <a:rPr lang="en-US" dirty="0" smtClean="0"/>
              <a:t>Simplicity</a:t>
            </a:r>
          </a:p>
          <a:p>
            <a:r>
              <a:rPr lang="en-US" dirty="0" smtClean="0"/>
              <a:t>Self-Organized Teams</a:t>
            </a:r>
          </a:p>
          <a:p>
            <a:r>
              <a:rPr lang="en-US" dirty="0" smtClean="0"/>
              <a:t>Review the work regularly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work  </a:t>
            </a:r>
            <a:endParaRPr lang="en-US" dirty="0"/>
          </a:p>
        </p:txBody>
      </p:sp>
      <p:sp>
        <p:nvSpPr>
          <p:cNvPr id="3" name="Content Placeholder 2"/>
          <p:cNvSpPr>
            <a:spLocks noGrp="1"/>
          </p:cNvSpPr>
          <p:nvPr>
            <p:ph idx="1"/>
          </p:nvPr>
        </p:nvSpPr>
        <p:spPr>
          <a:xfrm>
            <a:off x="457200" y="1371600"/>
            <a:ext cx="8229600" cy="4525963"/>
          </a:xfrm>
          <a:solidFill>
            <a:schemeClr val="accent2">
              <a:lumMod val="40000"/>
              <a:lumOff val="60000"/>
            </a:schemeClr>
          </a:solidFill>
        </p:spPr>
        <p:txBody>
          <a:bodyPr>
            <a:normAutofit fontScale="92500" lnSpcReduction="10000"/>
          </a:bodyPr>
          <a:lstStyle/>
          <a:p>
            <a:r>
              <a:rPr lang="en-US" dirty="0" smtClean="0"/>
              <a:t>Scrum</a:t>
            </a:r>
          </a:p>
          <a:p>
            <a:r>
              <a:rPr lang="en-US" dirty="0" err="1" smtClean="0"/>
              <a:t>Kanban</a:t>
            </a:r>
            <a:endParaRPr lang="en-US" dirty="0" smtClean="0"/>
          </a:p>
          <a:p>
            <a:r>
              <a:rPr lang="en-US" dirty="0" smtClean="0"/>
              <a:t>Project Management</a:t>
            </a:r>
          </a:p>
          <a:p>
            <a:r>
              <a:rPr lang="en-US" dirty="0" smtClean="0"/>
              <a:t>Software Development</a:t>
            </a:r>
          </a:p>
          <a:p>
            <a:r>
              <a:rPr lang="en-US" dirty="0" smtClean="0"/>
              <a:t>Product Management</a:t>
            </a:r>
          </a:p>
          <a:p>
            <a:r>
              <a:rPr lang="en-US" dirty="0" smtClean="0"/>
              <a:t>Teams</a:t>
            </a:r>
          </a:p>
          <a:p>
            <a:r>
              <a:rPr lang="en-US" dirty="0" smtClean="0"/>
              <a:t>Develops</a:t>
            </a:r>
          </a:p>
          <a:p>
            <a:r>
              <a:rPr lang="en-US" dirty="0" smtClean="0"/>
              <a:t>We were show you some working model just like –</a:t>
            </a:r>
            <a:r>
              <a:rPr lang="en-US" dirty="0" err="1" smtClean="0"/>
              <a:t>Scrum,Kanban</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fontScale="55000" lnSpcReduction="20000"/>
          </a:bodyPr>
          <a:lstStyle/>
          <a:p>
            <a:r>
              <a:rPr lang="en-US" dirty="0"/>
              <a:t>Scrum is one of the most popular frameworks for implementing agile. So popular, in fact, that many people think scrum and agile are the same thing. (They're not.) Many frameworks can be used to implement agile, such as </a:t>
            </a:r>
            <a:r>
              <a:rPr lang="en-US" dirty="0" err="1">
                <a:hlinkClick r:id="rId2"/>
              </a:rPr>
              <a:t>kanban</a:t>
            </a:r>
            <a:r>
              <a:rPr lang="en-US" dirty="0"/>
              <a:t> for example, but scrum has a unique flavor because of the commitment to short iterations of work</a:t>
            </a:r>
            <a:r>
              <a:rPr lang="en-US" dirty="0" smtClean="0"/>
              <a:t>.</a:t>
            </a:r>
          </a:p>
          <a:p>
            <a:r>
              <a:rPr lang="en-US" dirty="0"/>
              <a:t>With scrum, the product is built in a series of fixed-length iterations called sprints that give teams a framework for shipping software on a regular cadence. Milestones–i.e., the end of a sprint–come frequently, bringing with them a feeling of tangible progress with each cycle that focuses and energizes everyone. ("Continuous inspiration" for the win!) Short iterations also reinforce the importance of good estimation and fast feedback from tests–both recurring struggles in waterfall projects</a:t>
            </a:r>
            <a:endParaRPr lang="en-US" dirty="0" smtClean="0"/>
          </a:p>
          <a:p>
            <a:r>
              <a:rPr lang="en-US" dirty="0"/>
              <a:t>Scrum calls for four </a:t>
            </a:r>
            <a:r>
              <a:rPr lang="en-US" dirty="0">
                <a:hlinkClick r:id="rId3"/>
              </a:rPr>
              <a:t>ceremonies</a:t>
            </a:r>
            <a:r>
              <a:rPr lang="en-US" dirty="0"/>
              <a:t> that bring structure to each </a:t>
            </a:r>
            <a:r>
              <a:rPr lang="en-US" dirty="0" smtClean="0"/>
              <a:t>sprint :</a:t>
            </a:r>
          </a:p>
          <a:p>
            <a:r>
              <a:rPr lang="en-US" b="1" dirty="0" smtClean="0"/>
              <a:t>A)</a:t>
            </a:r>
            <a:r>
              <a:rPr lang="en-US" b="1" dirty="0" smtClean="0"/>
              <a:t> Sprint planning</a:t>
            </a:r>
            <a:endParaRPr lang="en-US" b="1" dirty="0" smtClean="0"/>
          </a:p>
          <a:p>
            <a:r>
              <a:rPr lang="en-US" b="1" dirty="0" smtClean="0"/>
              <a:t>B) </a:t>
            </a:r>
            <a:r>
              <a:rPr lang="en-US" b="1" dirty="0"/>
              <a:t>Daily </a:t>
            </a:r>
            <a:r>
              <a:rPr lang="en-US" b="1" dirty="0" smtClean="0"/>
              <a:t>stand-up</a:t>
            </a:r>
          </a:p>
          <a:p>
            <a:r>
              <a:rPr lang="en-US" b="1" dirty="0" smtClean="0"/>
              <a:t>C)</a:t>
            </a:r>
            <a:r>
              <a:rPr lang="en-US" b="1" dirty="0"/>
              <a:t> Sprint </a:t>
            </a:r>
            <a:r>
              <a:rPr lang="en-US" b="1" dirty="0" smtClean="0"/>
              <a:t>demo</a:t>
            </a:r>
          </a:p>
          <a:p>
            <a:r>
              <a:rPr lang="en-US" b="1" dirty="0" smtClean="0"/>
              <a:t>D)</a:t>
            </a:r>
            <a:r>
              <a:rPr lang="en-US" b="1" dirty="0"/>
              <a:t> Sprint retrospective</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Framework Agile</a:t>
            </a:r>
            <a:endParaRPr lang="en-US" dirty="0"/>
          </a:p>
        </p:txBody>
      </p:sp>
      <p:pic>
        <p:nvPicPr>
          <p:cNvPr id="4" name="Content Placeholder 3" descr="agScrum.jpg"/>
          <p:cNvPicPr>
            <a:picLocks noGrp="1" noChangeAspect="1"/>
          </p:cNvPicPr>
          <p:nvPr>
            <p:ph idx="1"/>
          </p:nvPr>
        </p:nvPicPr>
        <p:blipFill>
          <a:blip r:embed="rId2" cstate="print"/>
          <a:stretch>
            <a:fillRect/>
          </a:stretch>
        </p:blipFill>
        <p:spPr>
          <a:xfrm>
            <a:off x="762000" y="1219200"/>
            <a:ext cx="7620000" cy="486648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Kanban</a:t>
            </a:r>
            <a:endParaRPr lang="en-US" dirty="0"/>
          </a:p>
        </p:txBody>
      </p:sp>
      <p:sp>
        <p:nvSpPr>
          <p:cNvPr id="3" name="Content Placeholder 2"/>
          <p:cNvSpPr>
            <a:spLocks noGrp="1"/>
          </p:cNvSpPr>
          <p:nvPr>
            <p:ph idx="1"/>
          </p:nvPr>
        </p:nvSpPr>
        <p:spPr/>
        <p:txBody>
          <a:bodyPr/>
          <a:lstStyle/>
          <a:p>
            <a:r>
              <a:rPr lang="en-US" dirty="0" err="1"/>
              <a:t>Kanban</a:t>
            </a:r>
            <a:r>
              <a:rPr lang="en-US" dirty="0"/>
              <a:t> is a popular framework used to implement agile software development. It requires real-time communication of capacity and full transparency of work. Work items are represented visually on a </a:t>
            </a:r>
            <a:r>
              <a:rPr lang="en-US" dirty="0" err="1"/>
              <a:t>kanban</a:t>
            </a:r>
            <a:r>
              <a:rPr lang="en-US" dirty="0"/>
              <a:t> board, allowing team members to see the state of every piece of work at any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518</Words>
  <Application>Microsoft Office PowerPoint</Application>
  <PresentationFormat>On-screen Show (4:3)</PresentationFormat>
  <Paragraphs>62</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Agile Development And Methodology</vt:lpstr>
      <vt:lpstr>Slide 2</vt:lpstr>
      <vt:lpstr>1. What is Agile ??</vt:lpstr>
      <vt:lpstr>2 .Why Choose Agile </vt:lpstr>
      <vt:lpstr>Principle Of Agile </vt:lpstr>
      <vt:lpstr>Agile work  </vt:lpstr>
      <vt:lpstr>Scrum</vt:lpstr>
      <vt:lpstr>Scrum Framework Agile</vt:lpstr>
      <vt:lpstr>Kanban</vt:lpstr>
      <vt:lpstr>Slide 10</vt:lpstr>
      <vt:lpstr>Scrum Vs Kanban</vt:lpstr>
      <vt:lpstr>Slide 12</vt:lpstr>
      <vt:lpstr>Git Use Agile Methodology</vt:lpstr>
      <vt:lpstr>Zenhub Use in Git</vt:lpstr>
      <vt:lpstr>Slide 15</vt:lpstr>
      <vt:lpstr>Some Famous And Useful Tools</vt:lpstr>
      <vt:lpstr>Jira Data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nikhil</dc:creator>
  <cp:lastModifiedBy>nikhil</cp:lastModifiedBy>
  <cp:revision>33</cp:revision>
  <dcterms:created xsi:type="dcterms:W3CDTF">2018-08-23T07:48:51Z</dcterms:created>
  <dcterms:modified xsi:type="dcterms:W3CDTF">2018-08-23T13:12:06Z</dcterms:modified>
</cp:coreProperties>
</file>