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4"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35" autoAdjust="0"/>
  </p:normalViewPr>
  <p:slideViewPr>
    <p:cSldViewPr>
      <p:cViewPr varScale="1">
        <p:scale>
          <a:sx n="53" d="100"/>
          <a:sy n="53" d="100"/>
        </p:scale>
        <p:origin x="-186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09E2B7-015F-4AB1-810D-3FD933A8FE5B}" type="datetimeFigureOut">
              <a:rPr lang="en-US" smtClean="0"/>
              <a:pPr/>
              <a:t>7/31/2018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9183D6-56DD-4752-9ED7-D625230401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journaldev.com/129/how-to-create-immutable-class-in-jav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journaldev.com/2389/java-8-features-with-exampl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Oracle Corp has introduced a new tool called “</a:t>
            </a:r>
            <a:r>
              <a:rPr lang="en-US" sz="1200" b="0" i="0" kern="1200" dirty="0" err="1" smtClean="0">
                <a:solidFill>
                  <a:schemeClr val="tx1"/>
                </a:solidFill>
                <a:latin typeface="+mn-lt"/>
                <a:ea typeface="+mn-ea"/>
                <a:cs typeface="+mn-cs"/>
              </a:rPr>
              <a:t>jshell</a:t>
            </a:r>
            <a:r>
              <a:rPr lang="en-US" sz="1200" b="0" i="0" kern="1200" dirty="0" smtClean="0">
                <a:solidFill>
                  <a:schemeClr val="tx1"/>
                </a:solidFill>
                <a:latin typeface="+mn-lt"/>
                <a:ea typeface="+mn-ea"/>
                <a:cs typeface="+mn-cs"/>
              </a:rPr>
              <a:t>”. It stands for Java Shell and also known as REPL (Read Evaluate Print Loop). It is used to execute and test any Java Constructs like class, interface, </a:t>
            </a:r>
            <a:r>
              <a:rPr lang="en-US" sz="1200" b="0" i="0" kern="1200" dirty="0" err="1" smtClean="0">
                <a:solidFill>
                  <a:schemeClr val="tx1"/>
                </a:solidFill>
                <a:latin typeface="+mn-lt"/>
                <a:ea typeface="+mn-ea"/>
                <a:cs typeface="+mn-cs"/>
              </a:rPr>
              <a:t>enum</a:t>
            </a:r>
            <a:r>
              <a:rPr lang="en-US" sz="1200" b="0" i="0" kern="1200" dirty="0" smtClean="0">
                <a:solidFill>
                  <a:schemeClr val="tx1"/>
                </a:solidFill>
                <a:latin typeface="+mn-lt"/>
                <a:ea typeface="+mn-ea"/>
                <a:cs typeface="+mn-cs"/>
              </a:rPr>
              <a:t>, object, statements etc. very easily.</a:t>
            </a:r>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Java SE 9, Oracle Corp is going to release New HTTP 2 Client API to support HTTP/2 protocol and </a:t>
            </a:r>
            <a:r>
              <a:rPr lang="en-US" sz="1200" b="0" i="0" kern="1200" dirty="0" err="1" smtClean="0">
                <a:solidFill>
                  <a:schemeClr val="tx1"/>
                </a:solidFill>
                <a:latin typeface="+mn-lt"/>
                <a:ea typeface="+mn-ea"/>
                <a:cs typeface="+mn-cs"/>
              </a:rPr>
              <a:t>WebSocket</a:t>
            </a:r>
            <a:r>
              <a:rPr lang="en-US" sz="1200" b="0" i="0" kern="1200" dirty="0" smtClean="0">
                <a:solidFill>
                  <a:schemeClr val="tx1"/>
                </a:solidFill>
                <a:latin typeface="+mn-lt"/>
                <a:ea typeface="+mn-ea"/>
                <a:cs typeface="+mn-cs"/>
              </a:rPr>
              <a:t> features. As existing or Legacy HTTP Client API has numerous issues (like supports HTTP/1.1 protocol and does not support HTTP/2 protocol and </a:t>
            </a:r>
            <a:r>
              <a:rPr lang="en-US" sz="1200" b="0" i="0" kern="1200" dirty="0" err="1" smtClean="0">
                <a:solidFill>
                  <a:schemeClr val="tx1"/>
                </a:solidFill>
                <a:latin typeface="+mn-lt"/>
                <a:ea typeface="+mn-ea"/>
                <a:cs typeface="+mn-cs"/>
              </a:rPr>
              <a:t>WebSocket</a:t>
            </a:r>
            <a:r>
              <a:rPr lang="en-US" sz="1200" b="0" i="0" kern="1200" dirty="0" smtClean="0">
                <a:solidFill>
                  <a:schemeClr val="tx1"/>
                </a:solidFill>
                <a:latin typeface="+mn-lt"/>
                <a:ea typeface="+mn-ea"/>
                <a:cs typeface="+mn-cs"/>
              </a:rPr>
              <a:t>, works only in Blocking mode and lot of performance issues.), they are replacing this </a:t>
            </a:r>
            <a:r>
              <a:rPr lang="en-US" sz="1200" b="0" i="0" kern="1200" dirty="0" err="1" smtClean="0">
                <a:solidFill>
                  <a:schemeClr val="tx1"/>
                </a:solidFill>
                <a:latin typeface="+mn-lt"/>
                <a:ea typeface="+mn-ea"/>
                <a:cs typeface="+mn-cs"/>
              </a:rPr>
              <a:t>HttpURLConnection</a:t>
            </a:r>
            <a:r>
              <a:rPr lang="en-US" sz="1200" b="0" i="0" kern="1200" dirty="0" smtClean="0">
                <a:solidFill>
                  <a:schemeClr val="tx1"/>
                </a:solidFill>
                <a:latin typeface="+mn-lt"/>
                <a:ea typeface="+mn-ea"/>
                <a:cs typeface="+mn-cs"/>
              </a:rPr>
              <a:t> API with new HTTP client.</a:t>
            </a:r>
          </a:p>
          <a:p>
            <a:r>
              <a:rPr lang="en-US" sz="1200" b="0" i="0" kern="1200" dirty="0" smtClean="0">
                <a:solidFill>
                  <a:schemeClr val="tx1"/>
                </a:solidFill>
                <a:latin typeface="+mn-lt"/>
                <a:ea typeface="+mn-ea"/>
                <a:cs typeface="+mn-cs"/>
              </a:rPr>
              <a:t>They are going to introduce new HTTP 2 Client API under “</a:t>
            </a:r>
            <a:r>
              <a:rPr lang="en-US" sz="1200" b="0" i="0" kern="1200" dirty="0" err="1" smtClean="0">
                <a:solidFill>
                  <a:schemeClr val="tx1"/>
                </a:solidFill>
                <a:latin typeface="+mn-lt"/>
                <a:ea typeface="+mn-ea"/>
                <a:cs typeface="+mn-cs"/>
              </a:rPr>
              <a:t>java.net.http</a:t>
            </a:r>
            <a:r>
              <a:rPr lang="en-US" sz="1200" b="0" i="0" kern="1200" dirty="0" smtClean="0">
                <a:solidFill>
                  <a:schemeClr val="tx1"/>
                </a:solidFill>
                <a:latin typeface="+mn-lt"/>
                <a:ea typeface="+mn-ea"/>
                <a:cs typeface="+mn-cs"/>
              </a:rPr>
              <a:t>” package. It supports both HTTP/1.1 and HTTP/2 protocols. It supports both Synchronous (Blocking Mode) and Asynchronous Modes. It supports Asynchronous Mode using </a:t>
            </a:r>
            <a:r>
              <a:rPr lang="en-US" sz="1200" b="0" i="0" kern="1200" dirty="0" err="1" smtClean="0">
                <a:solidFill>
                  <a:schemeClr val="tx1"/>
                </a:solidFill>
                <a:latin typeface="+mn-lt"/>
                <a:ea typeface="+mn-ea"/>
                <a:cs typeface="+mn-cs"/>
              </a:rPr>
              <a:t>WebSocket</a:t>
            </a:r>
            <a:r>
              <a:rPr lang="en-US" sz="1200" b="0" i="0" kern="1200" dirty="0" smtClean="0">
                <a:solidFill>
                  <a:schemeClr val="tx1"/>
                </a:solidFill>
                <a:latin typeface="+mn-lt"/>
                <a:ea typeface="+mn-ea"/>
                <a:cs typeface="+mn-cs"/>
              </a:rPr>
              <a:t> API.</a:t>
            </a:r>
          </a:p>
          <a:p>
            <a:r>
              <a:rPr lang="en-US" sz="1200" b="0" i="0" kern="1200" dirty="0" smtClean="0">
                <a:solidFill>
                  <a:schemeClr val="tx1"/>
                </a:solidFill>
                <a:latin typeface="+mn-lt"/>
                <a:ea typeface="+mn-ea"/>
                <a:cs typeface="+mn-cs"/>
              </a:rPr>
              <a:t>We can see this new API at: http://download.java.net/java/jdk9/docs/api/java/net/http/package-summary.html</a:t>
            </a:r>
          </a:p>
          <a:p>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Oracle Corp has introduced some convenient factory methods to create </a:t>
            </a:r>
            <a:r>
              <a:rPr lang="en-US" sz="1200" b="0" i="0" u="none" strike="noStrike" kern="1200" dirty="0" smtClean="0">
                <a:solidFill>
                  <a:schemeClr val="tx1"/>
                </a:solidFill>
                <a:latin typeface="+mn-lt"/>
                <a:ea typeface="+mn-ea"/>
                <a:cs typeface="+mn-cs"/>
                <a:hlinkClick r:id="rId3"/>
              </a:rPr>
              <a:t>Immutable</a:t>
            </a:r>
            <a:r>
              <a:rPr lang="en-US" sz="1200" b="0" i="0" kern="1200" dirty="0" smtClean="0">
                <a:solidFill>
                  <a:schemeClr val="tx1"/>
                </a:solidFill>
                <a:latin typeface="+mn-lt"/>
                <a:ea typeface="+mn-ea"/>
                <a:cs typeface="+mn-cs"/>
              </a:rPr>
              <a:t> List, Set, Map and </a:t>
            </a:r>
            <a:r>
              <a:rPr lang="en-US" sz="1200" b="0" i="0" kern="1200" dirty="0" err="1" smtClean="0">
                <a:solidFill>
                  <a:schemeClr val="tx1"/>
                </a:solidFill>
                <a:latin typeface="+mn-lt"/>
                <a:ea typeface="+mn-ea"/>
                <a:cs typeface="+mn-cs"/>
              </a:rPr>
              <a:t>Map.Entry</a:t>
            </a:r>
            <a:r>
              <a:rPr lang="en-US" sz="1200" b="0" i="0" kern="1200" dirty="0" smtClean="0">
                <a:solidFill>
                  <a:schemeClr val="tx1"/>
                </a:solidFill>
                <a:latin typeface="+mn-lt"/>
                <a:ea typeface="+mn-ea"/>
                <a:cs typeface="+mn-cs"/>
              </a:rPr>
              <a:t> objects. These utility methods are used to create empty or non-empty Collection objects.</a:t>
            </a:r>
          </a:p>
          <a:p>
            <a:r>
              <a:rPr lang="en-US" sz="1200" b="0" i="0" kern="1200" dirty="0" smtClean="0">
                <a:solidFill>
                  <a:schemeClr val="tx1"/>
                </a:solidFill>
                <a:latin typeface="+mn-lt"/>
                <a:ea typeface="+mn-ea"/>
                <a:cs typeface="+mn-cs"/>
              </a:rPr>
              <a:t>In Java SE 8 and earlier versions, We can use Collections class utility methods like </a:t>
            </a:r>
            <a:r>
              <a:rPr lang="en-US" sz="1200" b="0" i="0" kern="1200" dirty="0" err="1" smtClean="0">
                <a:solidFill>
                  <a:schemeClr val="tx1"/>
                </a:solidFill>
                <a:latin typeface="+mn-lt"/>
                <a:ea typeface="+mn-ea"/>
                <a:cs typeface="+mn-cs"/>
              </a:rPr>
              <a:t>unmodifiableXXXto</a:t>
            </a:r>
            <a:r>
              <a:rPr lang="en-US" sz="1200" b="0" i="0" kern="1200" dirty="0" smtClean="0">
                <a:solidFill>
                  <a:schemeClr val="tx1"/>
                </a:solidFill>
                <a:latin typeface="+mn-lt"/>
                <a:ea typeface="+mn-ea"/>
                <a:cs typeface="+mn-cs"/>
              </a:rPr>
              <a:t> create Immutable Collection objects. For instance, if we want to create an Immutable List, then we can use </a:t>
            </a:r>
            <a:r>
              <a:rPr lang="en-US" sz="1200" b="0" i="0" kern="1200" dirty="0" err="1" smtClean="0">
                <a:solidFill>
                  <a:schemeClr val="tx1"/>
                </a:solidFill>
                <a:latin typeface="+mn-lt"/>
                <a:ea typeface="+mn-ea"/>
                <a:cs typeface="+mn-cs"/>
              </a:rPr>
              <a:t>Collections.unmodifiableList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met,hod</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However these </a:t>
            </a:r>
            <a:r>
              <a:rPr lang="en-US" sz="1200" b="0" i="0" kern="1200" dirty="0" err="1" smtClean="0">
                <a:solidFill>
                  <a:schemeClr val="tx1"/>
                </a:solidFill>
                <a:latin typeface="+mn-lt"/>
                <a:ea typeface="+mn-ea"/>
                <a:cs typeface="+mn-cs"/>
              </a:rPr>
              <a:t>Collections.unmodifiableXXX</a:t>
            </a:r>
            <a:r>
              <a:rPr lang="en-US" sz="1200" b="0" i="0" kern="1200" dirty="0" smtClean="0">
                <a:solidFill>
                  <a:schemeClr val="tx1"/>
                </a:solidFill>
                <a:latin typeface="+mn-lt"/>
                <a:ea typeface="+mn-ea"/>
                <a:cs typeface="+mn-cs"/>
              </a:rPr>
              <a:t> methods are very tedious and verbose approach. To overcome those shortcomings, Oracle </a:t>
            </a:r>
            <a:r>
              <a:rPr lang="en-US" sz="1200" b="0" i="0" kern="1200" dirty="0" err="1" smtClean="0">
                <a:solidFill>
                  <a:schemeClr val="tx1"/>
                </a:solidFill>
                <a:latin typeface="+mn-lt"/>
                <a:ea typeface="+mn-ea"/>
                <a:cs typeface="+mn-cs"/>
              </a:rPr>
              <a:t>corp</a:t>
            </a:r>
            <a:r>
              <a:rPr lang="en-US" sz="1200" b="0" i="0" kern="1200" dirty="0" smtClean="0">
                <a:solidFill>
                  <a:schemeClr val="tx1"/>
                </a:solidFill>
                <a:latin typeface="+mn-lt"/>
                <a:ea typeface="+mn-ea"/>
                <a:cs typeface="+mn-cs"/>
              </a:rPr>
              <a:t> has added couple of utility methods to List, Set and Map interfaces.</a:t>
            </a:r>
          </a:p>
          <a:p>
            <a:r>
              <a:rPr lang="en-US" sz="1200" b="0" i="0" kern="1200" dirty="0" smtClean="0">
                <a:solidFill>
                  <a:schemeClr val="tx1"/>
                </a:solidFill>
                <a:latin typeface="+mn-lt"/>
                <a:ea typeface="+mn-ea"/>
                <a:cs typeface="+mn-cs"/>
              </a:rPr>
              <a:t>List and Set interfaces have “of()” methods to create an empty or no-empty Immutable List or Set objects as shown below:</a:t>
            </a:r>
          </a:p>
          <a:p>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a:t>
            </a:r>
            <a:r>
              <a:rPr lang="en-US" sz="1200" b="0" i="0" u="none" strike="noStrike" kern="1200" dirty="0" smtClean="0">
                <a:solidFill>
                  <a:schemeClr val="tx1"/>
                </a:solidFill>
                <a:latin typeface="+mn-lt"/>
                <a:ea typeface="+mn-ea"/>
                <a:cs typeface="+mn-cs"/>
                <a:hlinkClick r:id="rId3"/>
              </a:rPr>
              <a:t>Java 8</a:t>
            </a:r>
            <a:r>
              <a:rPr lang="en-US" sz="1200" b="0" i="0" kern="1200" dirty="0" smtClean="0">
                <a:solidFill>
                  <a:schemeClr val="tx1"/>
                </a:solidFill>
                <a:latin typeface="+mn-lt"/>
                <a:ea typeface="+mn-ea"/>
                <a:cs typeface="+mn-cs"/>
              </a:rPr>
              <a:t>, we can provide method implementation in Interfaces using Default and Static methods. However we cannot create private methods in Interfaces.</a:t>
            </a:r>
          </a:p>
          <a:p>
            <a:r>
              <a:rPr lang="en-US" sz="1200" b="0" i="0" kern="1200" dirty="0" smtClean="0">
                <a:solidFill>
                  <a:schemeClr val="tx1"/>
                </a:solidFill>
                <a:latin typeface="+mn-lt"/>
                <a:ea typeface="+mn-ea"/>
                <a:cs typeface="+mn-cs"/>
              </a:rPr>
              <a:t>To avoid redundant code and more re-usability, Oracle Corp is going to introduce private methods in Java SE 9 Interfaces. From Java SE 9 on-wards, we can write private and private static methods too in an interface using ‘private’ keyword.</a:t>
            </a:r>
          </a:p>
          <a:p>
            <a:r>
              <a:rPr lang="en-US" sz="1200" b="0" i="0" kern="1200" dirty="0" smtClean="0">
                <a:solidFill>
                  <a:schemeClr val="tx1"/>
                </a:solidFill>
                <a:latin typeface="+mn-lt"/>
                <a:ea typeface="+mn-ea"/>
                <a:cs typeface="+mn-cs"/>
              </a:rPr>
              <a:t>These private methods are like other class private methods only, there is no difference between them</a:t>
            </a:r>
          </a:p>
          <a:p>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Process API Improvements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Java SE 9 is coming with some improvements in Process API. They have added couple new classes and methods to ease the controlling and managing of OS processes.</a:t>
            </a:r>
          </a:p>
          <a:p>
            <a:r>
              <a:rPr lang="en-US" sz="1200" b="0" i="0" kern="1200" dirty="0" smtClean="0">
                <a:solidFill>
                  <a:schemeClr val="tx1"/>
                </a:solidFill>
                <a:latin typeface="+mn-lt"/>
                <a:ea typeface="+mn-ea"/>
                <a:cs typeface="+mn-cs"/>
              </a:rPr>
              <a:t>Two new </a:t>
            </a:r>
            <a:r>
              <a:rPr lang="en-US" sz="1200" b="0" i="0" kern="1200" dirty="0" err="1" smtClean="0">
                <a:solidFill>
                  <a:schemeClr val="tx1"/>
                </a:solidFill>
                <a:latin typeface="+mn-lt"/>
                <a:ea typeface="+mn-ea"/>
                <a:cs typeface="+mn-cs"/>
              </a:rPr>
              <a:t>interfcase</a:t>
            </a:r>
            <a:r>
              <a:rPr lang="en-US" sz="1200" b="0" i="0" kern="1200" dirty="0" smtClean="0">
                <a:solidFill>
                  <a:schemeClr val="tx1"/>
                </a:solidFill>
                <a:latin typeface="+mn-lt"/>
                <a:ea typeface="+mn-ea"/>
                <a:cs typeface="+mn-cs"/>
              </a:rPr>
              <a:t> in Process API:</a:t>
            </a:r>
          </a:p>
          <a:p>
            <a:r>
              <a:rPr lang="en-US" sz="1200" b="0" i="0" kern="1200" dirty="0" err="1" smtClean="0">
                <a:solidFill>
                  <a:schemeClr val="tx1"/>
                </a:solidFill>
                <a:latin typeface="+mn-lt"/>
                <a:ea typeface="+mn-ea"/>
                <a:cs typeface="+mn-cs"/>
              </a:rPr>
              <a:t>java.lang.ProcessHandle</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java.lang.ProcessHandle.Info</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We know, Java SE 7 has introduced a new exception handling construct: Try-With-Resources to manage resources automatically. The main goal of this new statement is “Automatic Better Resource Management”.</a:t>
            </a:r>
          </a:p>
          <a:p>
            <a:r>
              <a:rPr lang="en-US" sz="1200" b="0" i="0" kern="1200" dirty="0" smtClean="0">
                <a:solidFill>
                  <a:schemeClr val="tx1"/>
                </a:solidFill>
                <a:latin typeface="+mn-lt"/>
                <a:ea typeface="+mn-ea"/>
                <a:cs typeface="+mn-cs"/>
              </a:rPr>
              <a:t>Java SE 9 is going to provide some improvements to this statement to avoid some more verbosity and improve some Readability.</a:t>
            </a:r>
          </a:p>
          <a:p>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Java SE 9, Oracle Corp is going to improve </a:t>
            </a:r>
            <a:r>
              <a:rPr lang="en-US" sz="1200" b="0" i="0" kern="1200" dirty="0" err="1" smtClean="0">
                <a:solidFill>
                  <a:schemeClr val="tx1"/>
                </a:solidFill>
                <a:latin typeface="+mn-lt"/>
                <a:ea typeface="+mn-ea"/>
                <a:cs typeface="+mn-cs"/>
              </a:rPr>
              <a:t>CompletableFuture</a:t>
            </a:r>
            <a:r>
              <a:rPr lang="en-US" sz="1200" b="0" i="0" kern="1200" dirty="0" smtClean="0">
                <a:solidFill>
                  <a:schemeClr val="tx1"/>
                </a:solidFill>
                <a:latin typeface="+mn-lt"/>
                <a:ea typeface="+mn-ea"/>
                <a:cs typeface="+mn-cs"/>
              </a:rPr>
              <a:t> API to solve some problems raised in Java SE 8. They are going add to support some delays and timeouts, some utility methods and better sub-classing.</a:t>
            </a:r>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We know, Java SE 7 has introduced one new feature: Diamond Operator to avoid redundant code and verbosity, to improve readability. However in Java SE 8, Oracle Corp (Java Library Developer) has found that some limitation in the use of Diamond operator with Anonymous Inner Class. They have fixed that issues and going to release as part of Java 9.</a:t>
            </a:r>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Java SE 9, Oracle Corp has added some useful new methods to </a:t>
            </a:r>
            <a:r>
              <a:rPr lang="en-US" sz="1200" b="0" i="0" kern="1200" dirty="0" err="1" smtClean="0">
                <a:solidFill>
                  <a:schemeClr val="tx1"/>
                </a:solidFill>
                <a:latin typeface="+mn-lt"/>
                <a:ea typeface="+mn-ea"/>
                <a:cs typeface="+mn-cs"/>
              </a:rPr>
              <a:t>java.util.Optional</a:t>
            </a:r>
            <a:r>
              <a:rPr lang="en-US" sz="1200" b="0" i="0" kern="1200" dirty="0" smtClean="0">
                <a:solidFill>
                  <a:schemeClr val="tx1"/>
                </a:solidFill>
                <a:latin typeface="+mn-lt"/>
                <a:ea typeface="+mn-ea"/>
                <a:cs typeface="+mn-cs"/>
              </a:rPr>
              <a:t> class. Here I’m going to discuss about one of those methods with some simple example: stream method</a:t>
            </a:r>
          </a:p>
          <a:p>
            <a:r>
              <a:rPr lang="en-US" sz="1200" b="0" i="0" kern="1200" dirty="0" smtClean="0">
                <a:solidFill>
                  <a:schemeClr val="tx1"/>
                </a:solidFill>
                <a:latin typeface="+mn-lt"/>
                <a:ea typeface="+mn-ea"/>
                <a:cs typeface="+mn-cs"/>
              </a:rPr>
              <a:t>If a value present in the given Optional object, this stream() method returns a sequential Stream with that value. Otherwise, it returns an Empty Stream.</a:t>
            </a:r>
          </a:p>
          <a:p>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Java SE 9, Oracle Corp has added four useful new methods to </a:t>
            </a:r>
            <a:r>
              <a:rPr lang="en-US" sz="1200" b="0" i="0" kern="1200" dirty="0" err="1" smtClean="0">
                <a:solidFill>
                  <a:schemeClr val="tx1"/>
                </a:solidFill>
                <a:latin typeface="+mn-lt"/>
                <a:ea typeface="+mn-ea"/>
                <a:cs typeface="+mn-cs"/>
              </a:rPr>
              <a:t>java.util.Stream</a:t>
            </a:r>
            <a:r>
              <a:rPr lang="en-US" sz="1200" b="0" i="0" kern="1200" dirty="0" smtClean="0">
                <a:solidFill>
                  <a:schemeClr val="tx1"/>
                </a:solidFill>
                <a:latin typeface="+mn-lt"/>
                <a:ea typeface="+mn-ea"/>
                <a:cs typeface="+mn-cs"/>
              </a:rPr>
              <a:t> interface. As Stream is an interface, all those new implemented methods are default methods. Two of them are very important: </a:t>
            </a:r>
            <a:r>
              <a:rPr lang="en-US" sz="1200" b="0" i="0" kern="1200" dirty="0" err="1" smtClean="0">
                <a:solidFill>
                  <a:schemeClr val="tx1"/>
                </a:solidFill>
                <a:latin typeface="+mn-lt"/>
                <a:ea typeface="+mn-ea"/>
                <a:cs typeface="+mn-cs"/>
              </a:rPr>
              <a:t>dropWhile</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takeWhile</a:t>
            </a:r>
            <a:r>
              <a:rPr lang="en-US" sz="1200" b="0" i="0" kern="1200" dirty="0" smtClean="0">
                <a:solidFill>
                  <a:schemeClr val="tx1"/>
                </a:solidFill>
                <a:latin typeface="+mn-lt"/>
                <a:ea typeface="+mn-ea"/>
                <a:cs typeface="+mn-cs"/>
              </a:rPr>
              <a:t> methods</a:t>
            </a:r>
          </a:p>
          <a:p>
            <a:r>
              <a:rPr lang="en-US" sz="1200" b="0" i="0" kern="1200" dirty="0" smtClean="0">
                <a:solidFill>
                  <a:schemeClr val="tx1"/>
                </a:solidFill>
                <a:latin typeface="+mn-lt"/>
                <a:ea typeface="+mn-ea"/>
                <a:cs typeface="+mn-cs"/>
              </a:rPr>
              <a:t>If you are familiar with </a:t>
            </a:r>
            <a:r>
              <a:rPr lang="en-US" sz="1200" b="0" i="0" kern="1200" dirty="0" err="1" smtClean="0">
                <a:solidFill>
                  <a:schemeClr val="tx1"/>
                </a:solidFill>
                <a:latin typeface="+mn-lt"/>
                <a:ea typeface="+mn-ea"/>
                <a:cs typeface="+mn-cs"/>
              </a:rPr>
              <a:t>Scala</a:t>
            </a:r>
            <a:r>
              <a:rPr lang="en-US" sz="1200" b="0" i="0" kern="1200" dirty="0" smtClean="0">
                <a:solidFill>
                  <a:schemeClr val="tx1"/>
                </a:solidFill>
                <a:latin typeface="+mn-lt"/>
                <a:ea typeface="+mn-ea"/>
                <a:cs typeface="+mn-cs"/>
              </a:rPr>
              <a:t> Language or any Functions programming language, you will definitely know about these methods. These are very useful methods in writing some functional style code. Let us discuss about </a:t>
            </a:r>
            <a:r>
              <a:rPr lang="en-US" sz="1200" b="0" i="0" kern="1200" dirty="0" err="1" smtClean="0">
                <a:solidFill>
                  <a:schemeClr val="tx1"/>
                </a:solidFill>
                <a:latin typeface="+mn-lt"/>
                <a:ea typeface="+mn-ea"/>
                <a:cs typeface="+mn-cs"/>
              </a:rPr>
              <a:t>takeWhile</a:t>
            </a:r>
            <a:r>
              <a:rPr lang="en-US" sz="1200" b="0" i="0" kern="1200" dirty="0" smtClean="0">
                <a:solidFill>
                  <a:schemeClr val="tx1"/>
                </a:solidFill>
                <a:latin typeface="+mn-lt"/>
                <a:ea typeface="+mn-ea"/>
                <a:cs typeface="+mn-cs"/>
              </a:rPr>
              <a:t> utility method here.</a:t>
            </a:r>
          </a:p>
          <a:p>
            <a:r>
              <a:rPr lang="en-US" sz="1200" b="0" i="0" kern="1200" dirty="0" smtClean="0">
                <a:solidFill>
                  <a:schemeClr val="tx1"/>
                </a:solidFill>
                <a:latin typeface="+mn-lt"/>
                <a:ea typeface="+mn-ea"/>
                <a:cs typeface="+mn-cs"/>
              </a:rPr>
              <a:t>This </a:t>
            </a:r>
            <a:r>
              <a:rPr lang="en-US" sz="1200" b="0" i="0" kern="1200" dirty="0" err="1" smtClean="0">
                <a:solidFill>
                  <a:schemeClr val="tx1"/>
                </a:solidFill>
                <a:latin typeface="+mn-lt"/>
                <a:ea typeface="+mn-ea"/>
                <a:cs typeface="+mn-cs"/>
              </a:rPr>
              <a:t>takeWhile</a:t>
            </a:r>
            <a:r>
              <a:rPr lang="en-US" sz="1200" b="0" i="0" kern="1200" dirty="0" smtClean="0">
                <a:solidFill>
                  <a:schemeClr val="tx1"/>
                </a:solidFill>
                <a:latin typeface="+mn-lt"/>
                <a:ea typeface="+mn-ea"/>
                <a:cs typeface="+mn-cs"/>
              </a:rPr>
              <a:t>() takes a predicate as an argument and returns a Stream of subset of the given Stream values until that Predicate returns false for the first time. If first value does NOT satisfy that Predicate, it just returns an empty Stream.</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79183D6-56DD-4752-9ED7-D6252304016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6BC34A-C824-4521-AE3E-361DF27EDCB2}"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BC34A-C824-4521-AE3E-361DF27EDCB2}"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BC34A-C824-4521-AE3E-361DF27EDCB2}"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BC34A-C824-4521-AE3E-361DF27EDCB2}"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BC34A-C824-4521-AE3E-361DF27EDCB2}"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6BC34A-C824-4521-AE3E-361DF27EDCB2}" type="datetimeFigureOut">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6BC34A-C824-4521-AE3E-361DF27EDCB2}" type="datetimeFigureOut">
              <a:rPr lang="en-US" smtClean="0"/>
              <a:pPr/>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6BC34A-C824-4521-AE3E-361DF27EDCB2}" type="datetimeFigureOut">
              <a:rPr lang="en-US" smtClean="0"/>
              <a:pPr/>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BC34A-C824-4521-AE3E-361DF27EDCB2}" type="datetimeFigureOut">
              <a:rPr lang="en-US" smtClean="0"/>
              <a:pPr/>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BC34A-C824-4521-AE3E-361DF27EDCB2}" type="datetimeFigureOut">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BC34A-C824-4521-AE3E-361DF27EDCB2}" type="datetimeFigureOut">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449EE-D4D7-4D2A-8630-B7A14AC194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BC34A-C824-4521-AE3E-361DF27EDCB2}" type="datetimeFigureOut">
              <a:rPr lang="en-US" smtClean="0"/>
              <a:pPr/>
              <a:t>7/31/2018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449EE-D4D7-4D2A-8630-B7A14AC194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zone.com/articles/java-9-besides-modules" TargetMode="External"/><Relationship Id="rId7" Type="http://schemas.openxmlformats.org/officeDocument/2006/relationships/hyperlink" Target="https://blog.codefx.org/java/java-9-tutorial/" TargetMode="External"/><Relationship Id="rId2" Type="http://schemas.openxmlformats.org/officeDocument/2006/relationships/hyperlink" Target="https://www.journaldev.com/13121/java-9-features-with-examples" TargetMode="External"/><Relationship Id="rId1" Type="http://schemas.openxmlformats.org/officeDocument/2006/relationships/slideLayout" Target="../slideLayouts/slideLayout2.xml"/><Relationship Id="rId6" Type="http://schemas.openxmlformats.org/officeDocument/2006/relationships/hyperlink" Target="https://codepumpkin.com/private-methods-interface-java-9/" TargetMode="External"/><Relationship Id="rId5" Type="http://schemas.openxmlformats.org/officeDocument/2006/relationships/hyperlink" Target="https://aboullaite.me/wrapping-up-java-9-new-features/" TargetMode="External"/><Relationship Id="rId4" Type="http://schemas.openxmlformats.org/officeDocument/2006/relationships/hyperlink" Target="https://dzone.com/articles/java-se-9-whats-new"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ournaldev.com/13121/java-9-features-with-examp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9 </a:t>
            </a:r>
            <a:endParaRPr lang="en-US" dirty="0"/>
          </a:p>
        </p:txBody>
      </p:sp>
      <p:pic>
        <p:nvPicPr>
          <p:cNvPr id="4" name="Content Placeholder 3" descr="InterfaceEvolution-crop.png"/>
          <p:cNvPicPr>
            <a:picLocks noGrp="1" noChangeAspect="1"/>
          </p:cNvPicPr>
          <p:nvPr>
            <p:ph idx="1"/>
          </p:nvPr>
        </p:nvPicPr>
        <p:blipFill>
          <a:blip r:embed="rId2" cstate="print"/>
          <a:stretch>
            <a:fillRect/>
          </a:stretch>
        </p:blipFill>
        <p:spPr>
          <a:xfrm>
            <a:off x="1551721" y="1600200"/>
            <a:ext cx="6040557" cy="452596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CompletableFuture</a:t>
            </a:r>
            <a:r>
              <a:rPr lang="en-US" b="1" dirty="0" smtClean="0"/>
              <a:t> </a:t>
            </a:r>
            <a:r>
              <a:rPr lang="en-US" b="1" dirty="0"/>
              <a:t>API Improvements</a:t>
            </a:r>
            <a:br>
              <a:rPr lang="en-US" b="1" dirty="0"/>
            </a:br>
            <a:endParaRPr lang="en-US" dirty="0"/>
          </a:p>
        </p:txBody>
      </p:sp>
      <p:sp>
        <p:nvSpPr>
          <p:cNvPr id="3" name="Content Placeholder 2"/>
          <p:cNvSpPr>
            <a:spLocks noGrp="1"/>
          </p:cNvSpPr>
          <p:nvPr>
            <p:ph idx="1"/>
          </p:nvPr>
        </p:nvSpPr>
        <p:spPr/>
        <p:txBody>
          <a:bodyPr/>
          <a:lstStyle/>
          <a:p>
            <a:r>
              <a:rPr lang="en-US" dirty="0" err="1" smtClean="0"/>
              <a:t>Executorexe</a:t>
            </a:r>
            <a:r>
              <a:rPr lang="en-US" dirty="0" smtClean="0"/>
              <a:t>=</a:t>
            </a:r>
            <a:r>
              <a:rPr lang="en-US" dirty="0" err="1" smtClean="0"/>
              <a:t>CompletableFuture.delayedExecutor</a:t>
            </a:r>
            <a:r>
              <a:rPr lang="en-US" dirty="0" smtClean="0"/>
              <a:t>(50L, </a:t>
            </a:r>
            <a:r>
              <a:rPr lang="en-US" dirty="0" err="1" smtClean="0"/>
              <a:t>TimeUnit.SECONDS</a:t>
            </a:r>
            <a:r>
              <a:rPr lang="en-US" dirty="0" smtClean="0"/>
              <a:t>);</a:t>
            </a:r>
          </a:p>
          <a:p>
            <a:r>
              <a:rPr lang="en-US" dirty="0" smtClean="0"/>
              <a:t> </a:t>
            </a:r>
            <a:r>
              <a:rPr lang="en-US" dirty="0"/>
              <a:t>Here </a:t>
            </a:r>
            <a:r>
              <a:rPr lang="en-US" dirty="0" err="1"/>
              <a:t>delayedExecutor</a:t>
            </a:r>
            <a:r>
              <a:rPr lang="en-US" dirty="0"/>
              <a:t>() is static utility method used to return a new Executor that submits a task to the default executor after the given delay.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Reactive Streams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Now-a-days</a:t>
            </a:r>
            <a:r>
              <a:rPr lang="en-US" dirty="0"/>
              <a:t>, Reactive Programming has become very popular in developing applications to get some beautiful benefits. </a:t>
            </a:r>
            <a:r>
              <a:rPr lang="en-US" dirty="0" err="1"/>
              <a:t>Scala</a:t>
            </a:r>
            <a:r>
              <a:rPr lang="en-US" dirty="0"/>
              <a:t>, Play, </a:t>
            </a:r>
            <a:r>
              <a:rPr lang="en-US" dirty="0" err="1"/>
              <a:t>Akka</a:t>
            </a:r>
            <a:r>
              <a:rPr lang="en-US" dirty="0"/>
              <a:t> etc. Frameworks has already integrated Reactive Streams and getting many benefits. Oracle Corps is also introducing new Reactive Streams API in Java SE 9.</a:t>
            </a:r>
          </a:p>
          <a:p>
            <a:r>
              <a:rPr lang="en-US" dirty="0"/>
              <a:t>Java SE 9 Reactive Streams API is a Publish/Subscribe Framework to implement Asynchronous, Scalable and Parallel applications very easily using Java language.</a:t>
            </a:r>
          </a:p>
          <a:p>
            <a:r>
              <a:rPr lang="en-US" dirty="0"/>
              <a:t>Java SE 9 has introduced the following API to develop Reactive Streams in Java-based applications.</a:t>
            </a:r>
          </a:p>
          <a:p>
            <a:r>
              <a:rPr lang="en-US" dirty="0" err="1"/>
              <a:t>java.util.concurrent.Flow</a:t>
            </a:r>
            <a:endParaRPr lang="en-US" dirty="0"/>
          </a:p>
          <a:p>
            <a:r>
              <a:rPr lang="en-US" dirty="0" err="1"/>
              <a:t>java.util.concurrent.Flow.Publisher</a:t>
            </a:r>
            <a:endParaRPr lang="en-US" dirty="0"/>
          </a:p>
          <a:p>
            <a:r>
              <a:rPr lang="en-US" dirty="0" err="1"/>
              <a:t>java.util.concurrent.Flow.Subscriber</a:t>
            </a:r>
            <a:endParaRPr lang="en-US" dirty="0"/>
          </a:p>
          <a:p>
            <a:r>
              <a:rPr lang="en-US" dirty="0" err="1"/>
              <a:t>java.util.concurrent.Flow.Processo</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Diamond </a:t>
            </a:r>
            <a:r>
              <a:rPr lang="en-US" b="1" dirty="0"/>
              <a:t>Operator for Anonymous Inner Class</a:t>
            </a:r>
            <a:br>
              <a:rPr lang="en-US" b="1" dirty="0"/>
            </a:br>
            <a:endParaRPr lang="en-US" dirty="0"/>
          </a:p>
        </p:txBody>
      </p:sp>
      <p:sp>
        <p:nvSpPr>
          <p:cNvPr id="3" name="Content Placeholder 2"/>
          <p:cNvSpPr>
            <a:spLocks noGrp="1"/>
          </p:cNvSpPr>
          <p:nvPr>
            <p:ph idx="1"/>
          </p:nvPr>
        </p:nvSpPr>
        <p:spPr/>
        <p:txBody>
          <a:bodyPr>
            <a:normAutofit/>
          </a:bodyPr>
          <a:lstStyle/>
          <a:p>
            <a:r>
              <a:rPr lang="en-US" dirty="0"/>
              <a:t>public</a:t>
            </a:r>
            <a:r>
              <a:rPr lang="en-US" dirty="0" smtClean="0"/>
              <a:t> </a:t>
            </a:r>
            <a:r>
              <a:rPr lang="en-US" dirty="0"/>
              <a:t>List</a:t>
            </a:r>
            <a:r>
              <a:rPr lang="en-US" dirty="0" smtClean="0"/>
              <a:t> </a:t>
            </a:r>
            <a:r>
              <a:rPr lang="en-US" dirty="0" err="1" smtClean="0"/>
              <a:t>getEmployee</a:t>
            </a:r>
            <a:r>
              <a:rPr lang="en-US" dirty="0" smtClean="0"/>
              <a:t>(String </a:t>
            </a:r>
            <a:r>
              <a:rPr lang="en-US" dirty="0" err="1" smtClean="0"/>
              <a:t>empid</a:t>
            </a:r>
            <a:r>
              <a:rPr lang="en-US" dirty="0" smtClean="0"/>
              <a:t>){ </a:t>
            </a:r>
            <a:r>
              <a:rPr lang="en-US" dirty="0"/>
              <a:t>// Code to get Employee details from Data Store</a:t>
            </a:r>
            <a:r>
              <a:rPr lang="en-US" dirty="0" smtClean="0"/>
              <a:t> </a:t>
            </a:r>
            <a:r>
              <a:rPr lang="en-US" dirty="0"/>
              <a:t>return</a:t>
            </a:r>
            <a:r>
              <a:rPr lang="en-US" dirty="0" smtClean="0"/>
              <a:t> </a:t>
            </a:r>
            <a:r>
              <a:rPr lang="en-US" dirty="0"/>
              <a:t>new</a:t>
            </a:r>
            <a:r>
              <a:rPr lang="en-US" dirty="0" smtClean="0"/>
              <a:t> </a:t>
            </a:r>
            <a:r>
              <a:rPr lang="en-US" dirty="0"/>
              <a:t>List</a:t>
            </a:r>
            <a:r>
              <a:rPr lang="en-US" dirty="0" smtClean="0"/>
              <a:t>(</a:t>
            </a:r>
            <a:r>
              <a:rPr lang="en-US" dirty="0" err="1" smtClean="0"/>
              <a:t>emp</a:t>
            </a:r>
            <a:r>
              <a:rPr lang="en-US" dirty="0" smtClean="0"/>
              <a:t>){ }; }</a:t>
            </a:r>
          </a:p>
          <a:p>
            <a:r>
              <a:rPr lang="en-US" dirty="0" smtClean="0"/>
              <a:t> </a:t>
            </a:r>
            <a:r>
              <a:rPr lang="en-US" dirty="0"/>
              <a:t>Here we are using just “List” without specifying the type parameter. To read more details about this improvement, please go through my original tutorial </a:t>
            </a:r>
            <a:r>
              <a:rPr lang="en-US" dirty="0" smtClean="0"/>
              <a:t>at</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Optional Class Improvements</a:t>
            </a:r>
            <a:br>
              <a:rPr lang="en-US" b="1" dirty="0"/>
            </a:br>
            <a:endParaRPr lang="en-US" dirty="0"/>
          </a:p>
        </p:txBody>
      </p:sp>
      <p:sp>
        <p:nvSpPr>
          <p:cNvPr id="3" name="Content Placeholder 2"/>
          <p:cNvSpPr>
            <a:spLocks noGrp="1"/>
          </p:cNvSpPr>
          <p:nvPr>
            <p:ph idx="1"/>
          </p:nvPr>
        </p:nvSpPr>
        <p:spPr/>
        <p:txBody>
          <a:bodyPr/>
          <a:lstStyle/>
          <a:p>
            <a:r>
              <a:rPr lang="en-US" dirty="0" smtClean="0"/>
              <a:t>Stream&lt;</a:t>
            </a:r>
            <a:r>
              <a:rPr lang="en-US" dirty="0"/>
              <a:t>Optional</a:t>
            </a:r>
            <a:r>
              <a:rPr lang="en-US" dirty="0" smtClean="0"/>
              <a:t>&gt; </a:t>
            </a:r>
            <a:r>
              <a:rPr lang="en-US" dirty="0" err="1" smtClean="0"/>
              <a:t>emp</a:t>
            </a:r>
            <a:r>
              <a:rPr lang="en-US" dirty="0" smtClean="0"/>
              <a:t> = </a:t>
            </a:r>
            <a:r>
              <a:rPr lang="en-US" dirty="0" err="1" smtClean="0"/>
              <a:t>getEmployee</a:t>
            </a:r>
            <a:r>
              <a:rPr lang="en-US" dirty="0" smtClean="0"/>
              <a:t>(id) Stream </a:t>
            </a:r>
            <a:r>
              <a:rPr lang="en-US" dirty="0" err="1" smtClean="0"/>
              <a:t>empStream</a:t>
            </a:r>
            <a:r>
              <a:rPr lang="en-US" dirty="0" smtClean="0"/>
              <a:t> = </a:t>
            </a:r>
            <a:r>
              <a:rPr lang="en-US" dirty="0" err="1" smtClean="0"/>
              <a:t>emp.flatMap</a:t>
            </a:r>
            <a:r>
              <a:rPr lang="en-US" dirty="0" smtClean="0"/>
              <a:t>(Optional::stream) </a:t>
            </a:r>
          </a:p>
          <a:p>
            <a:r>
              <a:rPr lang="en-US" dirty="0" smtClean="0"/>
              <a:t>Here </a:t>
            </a:r>
            <a:r>
              <a:rPr lang="en-US" dirty="0" err="1"/>
              <a:t>Optional.stream</a:t>
            </a:r>
            <a:r>
              <a:rPr lang="en-US" dirty="0"/>
              <a:t>() method is used convert a Stream of Optional of Employee object into a Stream of Employee so that we can work on this result lazily in the result code.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Stream API Improvements</a:t>
            </a:r>
            <a:br>
              <a:rPr lang="en-US" b="1" dirty="0"/>
            </a:b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err="1" smtClean="0"/>
              <a:t>jshell</a:t>
            </a:r>
            <a:r>
              <a:rPr lang="en-US" dirty="0" smtClean="0"/>
              <a:t>&gt; </a:t>
            </a:r>
            <a:r>
              <a:rPr lang="en-US" dirty="0" err="1" smtClean="0"/>
              <a:t>Stream.of</a:t>
            </a:r>
            <a:r>
              <a:rPr lang="en-US" dirty="0" smtClean="0"/>
              <a:t>(1,2,3,4,5,6,7,8,9,10).</a:t>
            </a:r>
            <a:r>
              <a:rPr lang="en-US" dirty="0" err="1" smtClean="0"/>
              <a:t>takeWhile</a:t>
            </a:r>
            <a:r>
              <a:rPr lang="en-US" dirty="0" smtClean="0"/>
              <a:t>(</a:t>
            </a:r>
            <a:r>
              <a:rPr lang="en-US" dirty="0" err="1" smtClean="0"/>
              <a:t>i</a:t>
            </a:r>
            <a:r>
              <a:rPr lang="en-US" dirty="0" smtClean="0"/>
              <a:t> -&gt; </a:t>
            </a:r>
            <a:r>
              <a:rPr lang="en-US" dirty="0" err="1" smtClean="0"/>
              <a:t>i</a:t>
            </a:r>
            <a:r>
              <a:rPr lang="en-US" dirty="0" smtClean="0"/>
              <a:t> &lt; 5 )</a:t>
            </a:r>
          </a:p>
          <a:p>
            <a:r>
              <a:rPr lang="en-US" dirty="0" smtClean="0"/>
              <a:t>                 .</a:t>
            </a:r>
            <a:r>
              <a:rPr lang="en-US" dirty="0" err="1" smtClean="0"/>
              <a:t>forEach</a:t>
            </a:r>
            <a:r>
              <a:rPr lang="en-US" dirty="0" smtClean="0"/>
              <a:t>(</a:t>
            </a:r>
            <a:r>
              <a:rPr lang="en-US" dirty="0" err="1" smtClean="0"/>
              <a:t>System.out</a:t>
            </a:r>
            <a:r>
              <a:rPr lang="en-US" dirty="0" smtClean="0"/>
              <a:t>::</a:t>
            </a:r>
            <a:r>
              <a:rPr lang="en-US" dirty="0" err="1" smtClean="0"/>
              <a:t>println</a:t>
            </a:r>
            <a:r>
              <a:rPr lang="en-US" dirty="0" smtClean="0"/>
              <a:t>);</a:t>
            </a:r>
          </a:p>
          <a:p>
            <a:r>
              <a:rPr lang="en-US" dirty="0" smtClean="0"/>
              <a:t>1</a:t>
            </a:r>
          </a:p>
          <a:p>
            <a:r>
              <a:rPr lang="en-US" dirty="0" smtClean="0"/>
              <a:t>2</a:t>
            </a:r>
          </a:p>
          <a:p>
            <a:r>
              <a:rPr lang="en-US" dirty="0" smtClean="0"/>
              <a:t>3</a:t>
            </a:r>
          </a:p>
          <a:p>
            <a:r>
              <a:rPr lang="en-US" dirty="0" smtClean="0"/>
              <a:t>4</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Enhanced </a:t>
            </a:r>
            <a:r>
              <a:rPr lang="en-US" b="1" dirty="0"/>
              <a:t>@Deprecated annotation</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In Java SE 8 and earlier versions, @Deprecated annotation is just a Marker interface without any methods. It is used to mark a Java API that is a class, field, method, interface, constructor, </a:t>
            </a:r>
            <a:r>
              <a:rPr lang="en-US" dirty="0" err="1"/>
              <a:t>enum</a:t>
            </a:r>
            <a:r>
              <a:rPr lang="en-US" dirty="0"/>
              <a:t> etc.</a:t>
            </a:r>
          </a:p>
          <a:p>
            <a:r>
              <a:rPr lang="en-US" dirty="0"/>
              <a:t>In Java SE 9, Oracle Corp has enhanced @Deprecated annotation to provide more information about deprecated API and also provide a </a:t>
            </a:r>
            <a:r>
              <a:rPr lang="en-US" b="1" dirty="0"/>
              <a:t>Tool</a:t>
            </a:r>
            <a:r>
              <a:rPr lang="en-US" dirty="0"/>
              <a:t> to </a:t>
            </a:r>
            <a:r>
              <a:rPr lang="en-US" dirty="0" err="1"/>
              <a:t>analyse</a:t>
            </a:r>
            <a:r>
              <a:rPr lang="en-US" dirty="0"/>
              <a:t> an application’s static usage of deprecated APIs. They have add two methods to this Deprecated interface: </a:t>
            </a:r>
            <a:r>
              <a:rPr lang="en-US" b="1" dirty="0" err="1"/>
              <a:t>forRemoval</a:t>
            </a:r>
            <a:r>
              <a:rPr lang="en-US" dirty="0"/>
              <a:t> and </a:t>
            </a:r>
            <a:r>
              <a:rPr lang="en-US" b="1" dirty="0"/>
              <a:t>since</a:t>
            </a:r>
            <a:r>
              <a:rPr lang="en-US" dirty="0"/>
              <a:t> to serve this information.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HTTP </a:t>
            </a:r>
            <a:r>
              <a:rPr lang="en-US" b="1" dirty="0"/>
              <a:t>2 Client</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err="1" smtClean="0"/>
              <a:t>jshell</a:t>
            </a:r>
            <a:r>
              <a:rPr lang="en-US" dirty="0" smtClean="0"/>
              <a:t>&gt; import </a:t>
            </a:r>
            <a:r>
              <a:rPr lang="en-US" dirty="0" err="1" smtClean="0"/>
              <a:t>java.net.http</a:t>
            </a:r>
            <a:r>
              <a:rPr lang="en-US" dirty="0" smtClean="0"/>
              <a:t>.*</a:t>
            </a:r>
          </a:p>
          <a:p>
            <a:endParaRPr lang="en-US" dirty="0" smtClean="0"/>
          </a:p>
          <a:p>
            <a:r>
              <a:rPr lang="en-US" dirty="0" err="1" smtClean="0"/>
              <a:t>jshell</a:t>
            </a:r>
            <a:r>
              <a:rPr lang="en-US" dirty="0" smtClean="0"/>
              <a:t>&gt; import static </a:t>
            </a:r>
            <a:r>
              <a:rPr lang="en-US" dirty="0" err="1" smtClean="0"/>
              <a:t>java.net.http.HttpRequest</a:t>
            </a:r>
            <a:r>
              <a:rPr lang="en-US" dirty="0" smtClean="0"/>
              <a:t>.*</a:t>
            </a:r>
          </a:p>
          <a:p>
            <a:endParaRPr lang="en-US" dirty="0" smtClean="0"/>
          </a:p>
          <a:p>
            <a:r>
              <a:rPr lang="en-US" dirty="0" err="1" smtClean="0"/>
              <a:t>jshell</a:t>
            </a:r>
            <a:r>
              <a:rPr lang="en-US" dirty="0" smtClean="0"/>
              <a:t>&gt; import static </a:t>
            </a:r>
            <a:r>
              <a:rPr lang="en-US" dirty="0" err="1" smtClean="0"/>
              <a:t>java.net.http.HttpResponse</a:t>
            </a:r>
            <a:r>
              <a:rPr lang="en-US" dirty="0" smtClean="0"/>
              <a:t>.*</a:t>
            </a:r>
          </a:p>
          <a:p>
            <a:endParaRPr lang="en-US" dirty="0" smtClean="0"/>
          </a:p>
          <a:p>
            <a:r>
              <a:rPr lang="en-US" dirty="0" err="1" smtClean="0"/>
              <a:t>jshell</a:t>
            </a:r>
            <a:r>
              <a:rPr lang="en-US" dirty="0" smtClean="0"/>
              <a:t>&gt; URI </a:t>
            </a:r>
            <a:r>
              <a:rPr lang="en-US" dirty="0" err="1" smtClean="0"/>
              <a:t>uri</a:t>
            </a:r>
            <a:r>
              <a:rPr lang="en-US" dirty="0" smtClean="0"/>
              <a:t> = new URI("http://rams4java.blogspot.co.uk/2016/05/java-news.html")</a:t>
            </a:r>
          </a:p>
          <a:p>
            <a:r>
              <a:rPr lang="en-US" dirty="0" err="1" smtClean="0"/>
              <a:t>uri</a:t>
            </a:r>
            <a:r>
              <a:rPr lang="en-US" dirty="0" smtClean="0"/>
              <a:t> ==&gt; http://rams4java.blogspot.co.uk/2016/05/java-news.html</a:t>
            </a:r>
          </a:p>
          <a:p>
            <a:endParaRPr lang="en-US" dirty="0" smtClean="0"/>
          </a:p>
          <a:p>
            <a:r>
              <a:rPr lang="en-US" dirty="0" err="1" smtClean="0"/>
              <a:t>jshell</a:t>
            </a:r>
            <a:r>
              <a:rPr lang="en-US" dirty="0" smtClean="0"/>
              <a:t>&gt; </a:t>
            </a:r>
            <a:r>
              <a:rPr lang="en-US" dirty="0" err="1" smtClean="0"/>
              <a:t>HttpResponse</a:t>
            </a:r>
            <a:r>
              <a:rPr lang="en-US" dirty="0" smtClean="0"/>
              <a:t> response = </a:t>
            </a:r>
            <a:r>
              <a:rPr lang="en-US" dirty="0" err="1" smtClean="0"/>
              <a:t>HttpRequest.create</a:t>
            </a:r>
            <a:r>
              <a:rPr lang="en-US" dirty="0" smtClean="0"/>
              <a:t>(</a:t>
            </a:r>
            <a:r>
              <a:rPr lang="en-US" dirty="0" err="1" smtClean="0"/>
              <a:t>uri</a:t>
            </a:r>
            <a:r>
              <a:rPr lang="en-US" dirty="0" smtClean="0"/>
              <a:t>).body(</a:t>
            </a:r>
            <a:r>
              <a:rPr lang="en-US" dirty="0" err="1" smtClean="0"/>
              <a:t>noBody</a:t>
            </a:r>
            <a:r>
              <a:rPr lang="en-US" dirty="0" smtClean="0"/>
              <a:t>()).GET().response()</a:t>
            </a:r>
          </a:p>
          <a:p>
            <a:r>
              <a:rPr lang="en-US" dirty="0" smtClean="0"/>
              <a:t>response ==&gt; java.net.http.HttpResponseImpl@79efed2d</a:t>
            </a:r>
          </a:p>
          <a:p>
            <a:endParaRPr lang="en-US" dirty="0" smtClean="0"/>
          </a:p>
          <a:p>
            <a:r>
              <a:rPr lang="en-US" dirty="0" err="1" smtClean="0"/>
              <a:t>jshell</a:t>
            </a:r>
            <a:r>
              <a:rPr lang="en-US" dirty="0" smtClean="0"/>
              <a:t>&gt; </a:t>
            </a:r>
            <a:r>
              <a:rPr lang="en-US" dirty="0" err="1" smtClean="0"/>
              <a:t>System.out.println</a:t>
            </a:r>
            <a:r>
              <a:rPr lang="en-US" dirty="0" smtClean="0"/>
              <a:t>("Response was " + </a:t>
            </a:r>
            <a:r>
              <a:rPr lang="en-US" dirty="0" err="1" smtClean="0"/>
              <a:t>response.body</a:t>
            </a:r>
            <a:r>
              <a:rPr lang="en-US" dirty="0" smtClean="0"/>
              <a:t>(</a:t>
            </a:r>
            <a:r>
              <a:rPr lang="en-US" dirty="0" err="1" smtClean="0"/>
              <a:t>asString</a:t>
            </a: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Multi-Resolution </a:t>
            </a:r>
            <a:r>
              <a:rPr lang="en-US" b="1" dirty="0"/>
              <a:t>Image API</a:t>
            </a:r>
            <a:br>
              <a:rPr lang="en-US" b="1" dirty="0"/>
            </a:br>
            <a:endParaRPr lang="en-US" dirty="0"/>
          </a:p>
        </p:txBody>
      </p:sp>
      <p:sp>
        <p:nvSpPr>
          <p:cNvPr id="3" name="Content Placeholder 2"/>
          <p:cNvSpPr>
            <a:spLocks noGrp="1"/>
          </p:cNvSpPr>
          <p:nvPr>
            <p:ph idx="1"/>
          </p:nvPr>
        </p:nvSpPr>
        <p:spPr/>
        <p:txBody>
          <a:bodyPr/>
          <a:lstStyle/>
          <a:p>
            <a:r>
              <a:rPr lang="en-US" dirty="0"/>
              <a:t>In Java SE 9, Oracle Corp is going to introduce a new Multi-Resolution Image API. Important interface in this API is </a:t>
            </a:r>
            <a:r>
              <a:rPr lang="en-US" dirty="0" err="1"/>
              <a:t>MultiResolutionImage</a:t>
            </a:r>
            <a:r>
              <a:rPr lang="en-US" dirty="0"/>
              <a:t> . It is available in </a:t>
            </a:r>
            <a:r>
              <a:rPr lang="en-US" dirty="0" err="1"/>
              <a:t>java.awt.image</a:t>
            </a:r>
            <a:r>
              <a:rPr lang="en-US" dirty="0"/>
              <a:t> package.</a:t>
            </a:r>
          </a:p>
          <a:p>
            <a:r>
              <a:rPr lang="en-US" dirty="0" err="1"/>
              <a:t>MultiResolutionImage</a:t>
            </a:r>
            <a:r>
              <a:rPr lang="en-US" dirty="0"/>
              <a:t> encapsulates a set of images with different Height and Widths (that is different resolutions) and allows us to query them with our requirements.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MODELS(Jigsaw)</a:t>
            </a:r>
            <a:endParaRPr lang="en-US" dirty="0"/>
          </a:p>
        </p:txBody>
      </p:sp>
      <p:pic>
        <p:nvPicPr>
          <p:cNvPr id="4" name="Content Placeholder 3" descr="project-jigsaw-in-jdk-9-modularity-comes-to-java-19-638.jpg"/>
          <p:cNvPicPr>
            <a:picLocks noGrp="1" noChangeAspect="1"/>
          </p:cNvPicPr>
          <p:nvPr>
            <p:ph idx="1"/>
          </p:nvPr>
        </p:nvPicPr>
        <p:blipFill>
          <a:blip r:embed="rId2" cstate="print"/>
          <a:stretch>
            <a:fillRect/>
          </a:stretch>
        </p:blipFill>
        <p:spPr>
          <a:xfrm>
            <a:off x="228600" y="1676400"/>
            <a:ext cx="8915400" cy="4876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 for website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https://www.journaldev.com/13121/java-9-features-with-examples</a:t>
            </a:r>
            <a:endParaRPr lang="en-US" dirty="0" smtClean="0"/>
          </a:p>
          <a:p>
            <a:r>
              <a:rPr lang="en-US" dirty="0" smtClean="0">
                <a:hlinkClick r:id="rId3"/>
              </a:rPr>
              <a:t>https://dzone.com/articles/java-9-besides-modules</a:t>
            </a:r>
            <a:endParaRPr lang="en-US" dirty="0" smtClean="0"/>
          </a:p>
          <a:p>
            <a:r>
              <a:rPr lang="en-US" dirty="0" smtClean="0">
                <a:hlinkClick r:id="rId4"/>
              </a:rPr>
              <a:t>https://dzone.com/articles/java-se-9-whats-new</a:t>
            </a:r>
            <a:endParaRPr lang="en-US" dirty="0" smtClean="0"/>
          </a:p>
          <a:p>
            <a:r>
              <a:rPr lang="en-US" dirty="0" smtClean="0">
                <a:hlinkClick r:id="rId5"/>
              </a:rPr>
              <a:t>https://aboullaite.me/wrapping-up-java-9-new-features/</a:t>
            </a:r>
            <a:endParaRPr lang="en-US" dirty="0" smtClean="0"/>
          </a:p>
          <a:p>
            <a:r>
              <a:rPr lang="en-US" dirty="0" smtClean="0">
                <a:hlinkClick r:id="rId6"/>
              </a:rPr>
              <a:t>https://codepumpkin.com/private-methods-interface-java-9/</a:t>
            </a:r>
            <a:endParaRPr lang="en-US" dirty="0" smtClean="0"/>
          </a:p>
          <a:p>
            <a:r>
              <a:rPr lang="en-US" dirty="0" smtClean="0">
                <a:hlinkClick r:id="rId7"/>
              </a:rPr>
              <a:t>https://blog.codefx.org/java/java-9-tutorial/</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Presentation</a:t>
            </a:r>
            <a:endParaRPr lang="en-US" dirty="0"/>
          </a:p>
        </p:txBody>
      </p:sp>
      <p:pic>
        <p:nvPicPr>
          <p:cNvPr id="4" name="Content Placeholder 3" descr="Presentation1.png"/>
          <p:cNvPicPr>
            <a:picLocks noGrp="1" noChangeAspect="1"/>
          </p:cNvPicPr>
          <p:nvPr>
            <p:ph idx="1"/>
          </p:nvPr>
        </p:nvPicPr>
        <p:blipFill>
          <a:blip r:embed="rId2" cstate="print"/>
          <a:stretch>
            <a:fillRect/>
          </a:stretch>
        </p:blipFill>
        <p:spPr>
          <a:xfrm>
            <a:off x="548922" y="1371600"/>
            <a:ext cx="8046156" cy="47545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9</a:t>
            </a:r>
            <a:endParaRPr lang="en-US" dirty="0"/>
          </a:p>
        </p:txBody>
      </p:sp>
      <p:sp>
        <p:nvSpPr>
          <p:cNvPr id="3" name="Content Placeholder 2"/>
          <p:cNvSpPr>
            <a:spLocks noGrp="1"/>
          </p:cNvSpPr>
          <p:nvPr>
            <p:ph idx="1"/>
          </p:nvPr>
        </p:nvSpPr>
        <p:spPr/>
        <p:txBody>
          <a:bodyPr>
            <a:normAutofit fontScale="62500" lnSpcReduction="20000"/>
          </a:bodyPr>
          <a:lstStyle/>
          <a:p>
            <a:r>
              <a:rPr lang="en-US" dirty="0"/>
              <a:t>Java 9 REPL </a:t>
            </a:r>
          </a:p>
          <a:p>
            <a:r>
              <a:rPr lang="en-US" dirty="0">
                <a:hlinkClick r:id="rId2"/>
              </a:rPr>
              <a:t>Factory Methods for Immutable List, Set, Map and </a:t>
            </a:r>
            <a:r>
              <a:rPr lang="en-US" dirty="0" err="1">
                <a:hlinkClick r:id="rId2"/>
              </a:rPr>
              <a:t>Map.Entry</a:t>
            </a:r>
            <a:endParaRPr lang="en-US" dirty="0"/>
          </a:p>
          <a:p>
            <a:r>
              <a:rPr lang="en-US" dirty="0">
                <a:hlinkClick r:id="rId2"/>
              </a:rPr>
              <a:t>Private methods in Interfaces</a:t>
            </a:r>
            <a:endParaRPr lang="en-US" dirty="0"/>
          </a:p>
          <a:p>
            <a:r>
              <a:rPr lang="en-US" dirty="0">
                <a:hlinkClick r:id="rId2"/>
              </a:rPr>
              <a:t>Java 9 Module System</a:t>
            </a:r>
            <a:endParaRPr lang="en-US" dirty="0"/>
          </a:p>
          <a:p>
            <a:r>
              <a:rPr lang="en-US" dirty="0">
                <a:hlinkClick r:id="rId2"/>
              </a:rPr>
              <a:t>Process API Improvements</a:t>
            </a:r>
            <a:endParaRPr lang="en-US" dirty="0"/>
          </a:p>
          <a:p>
            <a:r>
              <a:rPr lang="en-US" dirty="0">
                <a:hlinkClick r:id="rId2"/>
              </a:rPr>
              <a:t>Try With Resources Improvement</a:t>
            </a:r>
            <a:endParaRPr lang="en-US" dirty="0"/>
          </a:p>
          <a:p>
            <a:r>
              <a:rPr lang="en-US" dirty="0" err="1">
                <a:hlinkClick r:id="rId2"/>
              </a:rPr>
              <a:t>CompletableFuture</a:t>
            </a:r>
            <a:r>
              <a:rPr lang="en-US" dirty="0">
                <a:hlinkClick r:id="rId2"/>
              </a:rPr>
              <a:t> API Improvements</a:t>
            </a:r>
            <a:endParaRPr lang="en-US" dirty="0"/>
          </a:p>
          <a:p>
            <a:r>
              <a:rPr lang="en-US" dirty="0">
                <a:hlinkClick r:id="rId2"/>
              </a:rPr>
              <a:t>Reactive Streams</a:t>
            </a:r>
            <a:endParaRPr lang="en-US" dirty="0"/>
          </a:p>
          <a:p>
            <a:r>
              <a:rPr lang="en-US" dirty="0">
                <a:hlinkClick r:id="rId2"/>
              </a:rPr>
              <a:t>Diamond Operator for Anonymous Inner Class</a:t>
            </a:r>
            <a:endParaRPr lang="en-US" dirty="0"/>
          </a:p>
          <a:p>
            <a:r>
              <a:rPr lang="en-US" dirty="0">
                <a:hlinkClick r:id="rId2"/>
              </a:rPr>
              <a:t>Optional Class Improvements</a:t>
            </a:r>
            <a:endParaRPr lang="en-US" dirty="0"/>
          </a:p>
          <a:p>
            <a:r>
              <a:rPr lang="en-US" dirty="0">
                <a:hlinkClick r:id="rId2"/>
              </a:rPr>
              <a:t>Stream API Improvements</a:t>
            </a:r>
            <a:endParaRPr lang="en-US" dirty="0"/>
          </a:p>
          <a:p>
            <a:r>
              <a:rPr lang="en-US" dirty="0">
                <a:hlinkClick r:id="rId2"/>
              </a:rPr>
              <a:t>Enhanced @Deprecated annotation</a:t>
            </a:r>
            <a:endParaRPr lang="en-US" dirty="0"/>
          </a:p>
          <a:p>
            <a:r>
              <a:rPr lang="en-US" dirty="0">
                <a:hlinkClick r:id="rId2"/>
              </a:rPr>
              <a:t>HTTP 2 Client</a:t>
            </a:r>
            <a:endParaRPr lang="en-US" dirty="0"/>
          </a:p>
          <a:p>
            <a:r>
              <a:rPr lang="en-US" dirty="0">
                <a:hlinkClick r:id="rId2"/>
              </a:rPr>
              <a:t>Multi-Resolution Image API</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RPI In JAVA 9</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G:\&gt;</a:t>
            </a:r>
            <a:r>
              <a:rPr lang="en-US" dirty="0" err="1" smtClean="0"/>
              <a:t>jshell</a:t>
            </a:r>
            <a:endParaRPr lang="en-US" dirty="0" smtClean="0"/>
          </a:p>
          <a:p>
            <a:r>
              <a:rPr lang="en-US" dirty="0" smtClean="0"/>
              <a:t>|  Welcome to </a:t>
            </a:r>
            <a:r>
              <a:rPr lang="en-US" dirty="0" err="1" smtClean="0"/>
              <a:t>JShell</a:t>
            </a:r>
            <a:r>
              <a:rPr lang="en-US" dirty="0" smtClean="0"/>
              <a:t> -- Version 9-ea</a:t>
            </a:r>
          </a:p>
          <a:p>
            <a:r>
              <a:rPr lang="en-US" dirty="0" smtClean="0"/>
              <a:t>|  For an introduction type: /help intro</a:t>
            </a:r>
          </a:p>
          <a:p>
            <a:endParaRPr lang="en-US" dirty="0" smtClean="0"/>
          </a:p>
          <a:p>
            <a:endParaRPr lang="en-US" dirty="0" smtClean="0"/>
          </a:p>
          <a:p>
            <a:r>
              <a:rPr lang="en-US" dirty="0" err="1" smtClean="0"/>
              <a:t>jshell</a:t>
            </a:r>
            <a:r>
              <a:rPr lang="en-US" dirty="0" smtClean="0"/>
              <a:t>&gt; </a:t>
            </a:r>
            <a:r>
              <a:rPr lang="en-US" dirty="0" err="1" smtClean="0"/>
              <a:t>int</a:t>
            </a:r>
            <a:r>
              <a:rPr lang="en-US" dirty="0" smtClean="0"/>
              <a:t> a = 10</a:t>
            </a:r>
          </a:p>
          <a:p>
            <a:r>
              <a:rPr lang="en-US" dirty="0" smtClean="0"/>
              <a:t>a ==&gt; 10</a:t>
            </a:r>
          </a:p>
          <a:p>
            <a:endParaRPr lang="en-US" dirty="0" smtClean="0"/>
          </a:p>
          <a:p>
            <a:r>
              <a:rPr lang="en-US" dirty="0" err="1" smtClean="0"/>
              <a:t>jshell</a:t>
            </a:r>
            <a:r>
              <a:rPr lang="en-US" dirty="0" smtClean="0"/>
              <a:t>&gt; </a:t>
            </a:r>
            <a:r>
              <a:rPr lang="en-US" dirty="0" err="1" smtClean="0"/>
              <a:t>System.out.println</a:t>
            </a:r>
            <a:r>
              <a:rPr lang="en-US" dirty="0" smtClean="0"/>
              <a:t>("a value = " + a )</a:t>
            </a:r>
          </a:p>
          <a:p>
            <a:r>
              <a:rPr lang="en-US" dirty="0" smtClean="0"/>
              <a:t>a value = 10</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Factory Methods for Immutable List, Set, Map and </a:t>
            </a:r>
            <a:r>
              <a:rPr lang="en-US" b="1" dirty="0" err="1"/>
              <a:t>Map.Entry</a:t>
            </a:r>
            <a:r>
              <a:rPr lang="en-US" b="1" dirty="0"/>
              <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b="1" dirty="0"/>
              <a:t>Empty List Example</a:t>
            </a:r>
            <a:endParaRPr lang="en-US" dirty="0"/>
          </a:p>
          <a:p>
            <a:r>
              <a:rPr lang="en-US" dirty="0"/>
              <a:t>List</a:t>
            </a:r>
            <a:r>
              <a:rPr lang="en-US" dirty="0" smtClean="0"/>
              <a:t> </a:t>
            </a:r>
            <a:r>
              <a:rPr lang="en-US" dirty="0" err="1" smtClean="0"/>
              <a:t>immutableList</a:t>
            </a:r>
            <a:r>
              <a:rPr lang="en-US" dirty="0" smtClean="0"/>
              <a:t> = </a:t>
            </a:r>
            <a:r>
              <a:rPr lang="en-US" dirty="0" err="1"/>
              <a:t>List</a:t>
            </a:r>
            <a:r>
              <a:rPr lang="en-US" dirty="0" err="1" smtClean="0"/>
              <a:t>.of</a:t>
            </a:r>
            <a:r>
              <a:rPr lang="en-US" dirty="0" smtClean="0"/>
              <a:t>();</a:t>
            </a:r>
          </a:p>
          <a:p>
            <a:r>
              <a:rPr lang="en-US" dirty="0" smtClean="0"/>
              <a:t> </a:t>
            </a:r>
            <a:r>
              <a:rPr lang="en-US" b="1" dirty="0"/>
              <a:t>Non-Empty List Example</a:t>
            </a:r>
            <a:endParaRPr lang="en-US" dirty="0"/>
          </a:p>
          <a:p>
            <a:r>
              <a:rPr lang="en-US" dirty="0"/>
              <a:t>List</a:t>
            </a:r>
            <a:r>
              <a:rPr lang="en-US" dirty="0" smtClean="0"/>
              <a:t> </a:t>
            </a:r>
            <a:r>
              <a:rPr lang="en-US" dirty="0" err="1" smtClean="0"/>
              <a:t>immutableList</a:t>
            </a:r>
            <a:r>
              <a:rPr lang="en-US" dirty="0" smtClean="0"/>
              <a:t> = </a:t>
            </a:r>
            <a:r>
              <a:rPr lang="en-US" dirty="0" err="1"/>
              <a:t>List</a:t>
            </a:r>
            <a:r>
              <a:rPr lang="en-US" dirty="0" err="1" smtClean="0"/>
              <a:t>.of</a:t>
            </a:r>
            <a:r>
              <a:rPr lang="en-US" dirty="0" smtClean="0"/>
              <a:t>(</a:t>
            </a:r>
            <a:r>
              <a:rPr lang="en-US" dirty="0"/>
              <a:t>"</a:t>
            </a:r>
            <a:r>
              <a:rPr lang="en-US" dirty="0" err="1"/>
              <a:t>one"</a:t>
            </a:r>
            <a:r>
              <a:rPr lang="en-US" dirty="0" err="1" smtClean="0"/>
              <a:t>,</a:t>
            </a:r>
            <a:r>
              <a:rPr lang="en-US" dirty="0" err="1"/>
              <a:t>"two"</a:t>
            </a:r>
            <a:r>
              <a:rPr lang="en-US" dirty="0" err="1" smtClean="0"/>
              <a:t>,</a:t>
            </a:r>
            <a:r>
              <a:rPr lang="en-US" dirty="0" err="1"/>
              <a:t>"three</a:t>
            </a:r>
            <a:r>
              <a:rPr lang="en-US" dirty="0" smtClean="0"/>
              <a:t>");</a:t>
            </a:r>
          </a:p>
          <a:p>
            <a:r>
              <a:rPr lang="en-US" dirty="0" smtClean="0"/>
              <a:t> </a:t>
            </a:r>
            <a:r>
              <a:rPr lang="en-US" dirty="0"/>
              <a:t>Map has two set of methods: of() methods and </a:t>
            </a:r>
            <a:r>
              <a:rPr lang="en-US" dirty="0" err="1"/>
              <a:t>ofEntries</a:t>
            </a:r>
            <a:r>
              <a:rPr lang="en-US" dirty="0"/>
              <a:t>() methods to create an Immutable Map object and an Immutable </a:t>
            </a:r>
            <a:r>
              <a:rPr lang="en-US" dirty="0" err="1"/>
              <a:t>Map.Entry</a:t>
            </a:r>
            <a:r>
              <a:rPr lang="en-US" dirty="0"/>
              <a:t> object respectively.</a:t>
            </a:r>
          </a:p>
          <a:p>
            <a:r>
              <a:rPr lang="en-US" b="1" dirty="0"/>
              <a:t>Empty Map Example</a:t>
            </a:r>
            <a:endParaRPr lang="en-US" dirty="0"/>
          </a:p>
          <a:p>
            <a:r>
              <a:rPr lang="en-US" dirty="0" err="1" smtClean="0"/>
              <a:t>jshell</a:t>
            </a:r>
            <a:r>
              <a:rPr lang="en-US" dirty="0" smtClean="0"/>
              <a:t>&gt; Map </a:t>
            </a:r>
            <a:r>
              <a:rPr lang="en-US" dirty="0" err="1" smtClean="0"/>
              <a:t>emptyImmutableMap</a:t>
            </a:r>
            <a:r>
              <a:rPr lang="en-US" dirty="0" smtClean="0"/>
              <a:t> = </a:t>
            </a:r>
            <a:r>
              <a:rPr lang="en-US" dirty="0" err="1" smtClean="0"/>
              <a:t>Map.</a:t>
            </a:r>
            <a:r>
              <a:rPr lang="en-US" dirty="0" err="1"/>
              <a:t>of</a:t>
            </a:r>
            <a:r>
              <a:rPr lang="en-US" dirty="0" smtClean="0"/>
              <a:t>() </a:t>
            </a:r>
            <a:r>
              <a:rPr lang="en-US" dirty="0" err="1" smtClean="0"/>
              <a:t>emptyImmutableMap</a:t>
            </a:r>
            <a:r>
              <a:rPr lang="en-US" dirty="0" smtClean="0"/>
              <a:t> ==&gt; {}</a:t>
            </a:r>
          </a:p>
          <a:p>
            <a:r>
              <a:rPr lang="en-US" dirty="0" smtClean="0"/>
              <a:t> </a:t>
            </a:r>
            <a:r>
              <a:rPr lang="en-US" b="1" dirty="0"/>
              <a:t>Non-Empty Map Example</a:t>
            </a:r>
            <a:endParaRPr lang="en-US" dirty="0"/>
          </a:p>
          <a:p>
            <a:r>
              <a:rPr lang="en-US" dirty="0" err="1" smtClean="0"/>
              <a:t>jshell</a:t>
            </a:r>
            <a:r>
              <a:rPr lang="en-US" dirty="0" smtClean="0"/>
              <a:t>&gt; Map </a:t>
            </a:r>
            <a:r>
              <a:rPr lang="en-US" dirty="0" err="1" smtClean="0"/>
              <a:t>nonemptyImmutableMap</a:t>
            </a:r>
            <a:r>
              <a:rPr lang="en-US" dirty="0" smtClean="0"/>
              <a:t> = </a:t>
            </a:r>
            <a:r>
              <a:rPr lang="en-US" dirty="0" err="1" smtClean="0"/>
              <a:t>Map.</a:t>
            </a:r>
            <a:r>
              <a:rPr lang="en-US" dirty="0" err="1"/>
              <a:t>of</a:t>
            </a:r>
            <a:r>
              <a:rPr lang="en-US" dirty="0" smtClean="0"/>
              <a:t>(</a:t>
            </a:r>
            <a:r>
              <a:rPr lang="en-US" dirty="0"/>
              <a:t>1</a:t>
            </a:r>
            <a:r>
              <a:rPr lang="en-US" dirty="0" smtClean="0"/>
              <a:t>, </a:t>
            </a:r>
            <a:r>
              <a:rPr lang="en-US" dirty="0"/>
              <a:t>"one"</a:t>
            </a:r>
            <a:r>
              <a:rPr lang="en-US" dirty="0" smtClean="0"/>
              <a:t>, </a:t>
            </a:r>
            <a:r>
              <a:rPr lang="en-US" dirty="0"/>
              <a:t>2</a:t>
            </a:r>
            <a:r>
              <a:rPr lang="en-US" dirty="0" smtClean="0"/>
              <a:t>, </a:t>
            </a:r>
            <a:r>
              <a:rPr lang="en-US" dirty="0"/>
              <a:t>"two"</a:t>
            </a:r>
            <a:r>
              <a:rPr lang="en-US" dirty="0" smtClean="0"/>
              <a:t>, </a:t>
            </a:r>
            <a:r>
              <a:rPr lang="en-US" dirty="0"/>
              <a:t>3</a:t>
            </a:r>
            <a:r>
              <a:rPr lang="en-US" dirty="0" smtClean="0"/>
              <a:t>, </a:t>
            </a:r>
            <a:r>
              <a:rPr lang="en-US" dirty="0"/>
              <a:t>"three"</a:t>
            </a:r>
            <a:r>
              <a:rPr lang="en-US" dirty="0" smtClean="0"/>
              <a:t>) </a:t>
            </a:r>
            <a:r>
              <a:rPr lang="en-US" dirty="0" err="1" smtClean="0"/>
              <a:t>nonemptyImmutableMap</a:t>
            </a:r>
            <a:r>
              <a:rPr lang="en-US" dirty="0" smtClean="0"/>
              <a:t> ==&gt; {</a:t>
            </a:r>
            <a:r>
              <a:rPr lang="en-US" dirty="0"/>
              <a:t>2</a:t>
            </a:r>
            <a:r>
              <a:rPr lang="en-US" dirty="0" smtClean="0"/>
              <a:t>=two, </a:t>
            </a:r>
            <a:r>
              <a:rPr lang="en-US" dirty="0"/>
              <a:t>3</a:t>
            </a:r>
            <a:r>
              <a:rPr lang="en-US" dirty="0" smtClean="0"/>
              <a:t>=three, </a:t>
            </a:r>
            <a:r>
              <a:rPr lang="en-US" dirty="0"/>
              <a:t>1</a:t>
            </a:r>
            <a:r>
              <a:rPr lang="en-US" dirty="0" smtClean="0"/>
              <a:t>=one} </a:t>
            </a:r>
            <a:r>
              <a:rPr lang="en-US" dirty="0"/>
              <a:t>If you want to read more about these utility methods, please go through the following links: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Private methods in Interfaces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public interface Card{</a:t>
            </a:r>
          </a:p>
          <a:p>
            <a:endParaRPr lang="en-US" dirty="0" smtClean="0"/>
          </a:p>
          <a:p>
            <a:r>
              <a:rPr lang="en-US" dirty="0" smtClean="0"/>
              <a:t>  private Long </a:t>
            </a:r>
            <a:r>
              <a:rPr lang="en-US" dirty="0" err="1" smtClean="0"/>
              <a:t>createCardID</a:t>
            </a:r>
            <a:r>
              <a:rPr lang="en-US" dirty="0" smtClean="0"/>
              <a:t>(){</a:t>
            </a:r>
          </a:p>
          <a:p>
            <a:r>
              <a:rPr lang="en-US" dirty="0" smtClean="0"/>
              <a:t>    // Method implementation goes here.</a:t>
            </a:r>
          </a:p>
          <a:p>
            <a:r>
              <a:rPr lang="en-US" dirty="0" smtClean="0"/>
              <a:t>  }</a:t>
            </a:r>
          </a:p>
          <a:p>
            <a:endParaRPr lang="en-US" dirty="0" smtClean="0"/>
          </a:p>
          <a:p>
            <a:r>
              <a:rPr lang="en-US" dirty="0" smtClean="0"/>
              <a:t>  private static void </a:t>
            </a:r>
            <a:r>
              <a:rPr lang="en-US" dirty="0" err="1" smtClean="0"/>
              <a:t>displayCardDetails</a:t>
            </a:r>
            <a:r>
              <a:rPr lang="en-US" dirty="0" smtClean="0"/>
              <a:t>(){</a:t>
            </a:r>
          </a:p>
          <a:p>
            <a:r>
              <a:rPr lang="en-US" dirty="0" smtClean="0"/>
              <a:t>    // Method implementation goes here.</a:t>
            </a:r>
          </a:p>
          <a:p>
            <a:r>
              <a:rPr lang="en-US" dirty="0" smtClean="0"/>
              <a:t>  }</a:t>
            </a:r>
          </a:p>
          <a:p>
            <a:endParaRPr lang="en-US" dirty="0" smtClean="0"/>
          </a:p>
          <a:p>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 9 Module System</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One of the big changes or java 9 feature is the Module System. Oracle Corp is going to introduce the following features as part of </a:t>
            </a:r>
            <a:r>
              <a:rPr lang="en-US" b="1" dirty="0"/>
              <a:t>Jigsaw Project</a:t>
            </a:r>
            <a:r>
              <a:rPr lang="en-US" dirty="0"/>
              <a:t>.</a:t>
            </a:r>
          </a:p>
          <a:p>
            <a:r>
              <a:rPr lang="en-US" dirty="0"/>
              <a:t>Modular JDK</a:t>
            </a:r>
          </a:p>
          <a:p>
            <a:r>
              <a:rPr lang="en-US" dirty="0"/>
              <a:t>Modular Java Source Code</a:t>
            </a:r>
          </a:p>
          <a:p>
            <a:r>
              <a:rPr lang="en-US" dirty="0"/>
              <a:t>Modular Run-time Images</a:t>
            </a:r>
          </a:p>
          <a:p>
            <a:r>
              <a:rPr lang="en-US" dirty="0"/>
              <a:t>Encapsulate Java Internal APIs</a:t>
            </a:r>
          </a:p>
          <a:p>
            <a:r>
              <a:rPr lang="en-US" dirty="0"/>
              <a:t>Java Platform Module System</a:t>
            </a:r>
          </a:p>
          <a:p>
            <a:r>
              <a:rPr lang="en-US" dirty="0"/>
              <a:t>Before Java SE 9 versions, we are using Monolithic Jars to develop Java-Based applications. This architecture has lot of limitations and drawbacks. To avoid all these shortcomings, Java SE 9 is coming with Module System.</a:t>
            </a:r>
          </a:p>
          <a:p>
            <a:r>
              <a:rPr lang="en-US" dirty="0"/>
              <a:t>JDK 9 is coming with 92 modules (may change in final release). We can use JDK Modules and also we can create our own modules as shown below:</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API Improvements</a:t>
            </a:r>
            <a:br>
              <a:rPr lang="en-US" b="1"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 </a:t>
            </a:r>
            <a:r>
              <a:rPr lang="en-US" dirty="0" err="1" smtClean="0"/>
              <a:t>ProcessHandle</a:t>
            </a:r>
            <a:r>
              <a:rPr lang="en-US" dirty="0" smtClean="0"/>
              <a:t> </a:t>
            </a:r>
            <a:r>
              <a:rPr lang="en-US" dirty="0" err="1" smtClean="0"/>
              <a:t>currentProcess</a:t>
            </a:r>
            <a:r>
              <a:rPr lang="en-US" dirty="0" smtClean="0"/>
              <a:t> = </a:t>
            </a:r>
            <a:r>
              <a:rPr lang="en-US" dirty="0" err="1" smtClean="0"/>
              <a:t>ProcessHandle.current</a:t>
            </a:r>
            <a:r>
              <a:rPr lang="en-US" dirty="0" smtClean="0"/>
              <a:t>();</a:t>
            </a:r>
          </a:p>
          <a:p>
            <a:r>
              <a:rPr lang="en-US" dirty="0" smtClean="0"/>
              <a:t> </a:t>
            </a:r>
            <a:r>
              <a:rPr lang="en-US" dirty="0" err="1" smtClean="0"/>
              <a:t>System.out.println</a:t>
            </a:r>
            <a:r>
              <a:rPr lang="en-US" dirty="0" smtClean="0"/>
              <a:t>("Current Process Id: = " + </a:t>
            </a:r>
            <a:r>
              <a:rPr lang="en-US" dirty="0" err="1" smtClean="0"/>
              <a:t>currentProcess.getPid</a:t>
            </a:r>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Try With Resources Improvement</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Java SE 7 </a:t>
            </a:r>
            <a:r>
              <a:rPr lang="en-US" b="1" dirty="0" smtClean="0"/>
              <a:t>example</a:t>
            </a:r>
          </a:p>
          <a:p>
            <a:r>
              <a:rPr lang="en-US" dirty="0"/>
              <a:t>void</a:t>
            </a:r>
            <a:r>
              <a:rPr lang="en-US" dirty="0" smtClean="0"/>
              <a:t> testARM_Before_Java9() throws </a:t>
            </a:r>
            <a:r>
              <a:rPr lang="en-US" dirty="0" err="1" smtClean="0"/>
              <a:t>IOException</a:t>
            </a:r>
            <a:r>
              <a:rPr lang="en-US" dirty="0" smtClean="0"/>
              <a:t>{ </a:t>
            </a:r>
            <a:r>
              <a:rPr lang="en-US" dirty="0" err="1" smtClean="0"/>
              <a:t>BufferedReader</a:t>
            </a:r>
            <a:r>
              <a:rPr lang="en-US" dirty="0" smtClean="0"/>
              <a:t> reader1 = </a:t>
            </a:r>
            <a:r>
              <a:rPr lang="en-US" dirty="0"/>
              <a:t>new</a:t>
            </a:r>
            <a:r>
              <a:rPr lang="en-US" dirty="0" smtClean="0"/>
              <a:t> </a:t>
            </a:r>
            <a:r>
              <a:rPr lang="en-US" dirty="0" err="1" smtClean="0"/>
              <a:t>BufferedReader</a:t>
            </a:r>
            <a:r>
              <a:rPr lang="en-US" dirty="0" smtClean="0"/>
              <a:t>(</a:t>
            </a:r>
            <a:r>
              <a:rPr lang="en-US" dirty="0"/>
              <a:t>new</a:t>
            </a:r>
            <a:r>
              <a:rPr lang="en-US" dirty="0" smtClean="0"/>
              <a:t> </a:t>
            </a:r>
            <a:r>
              <a:rPr lang="en-US" dirty="0" err="1" smtClean="0"/>
              <a:t>FileReader</a:t>
            </a:r>
            <a:r>
              <a:rPr lang="en-US" dirty="0" smtClean="0"/>
              <a:t>(</a:t>
            </a:r>
            <a:r>
              <a:rPr lang="en-US" dirty="0"/>
              <a:t>"journaldev.txt</a:t>
            </a:r>
            <a:r>
              <a:rPr lang="en-US" dirty="0" smtClean="0"/>
              <a:t>"));</a:t>
            </a:r>
          </a:p>
          <a:p>
            <a:r>
              <a:rPr lang="en-US" dirty="0" smtClean="0"/>
              <a:t> </a:t>
            </a:r>
            <a:r>
              <a:rPr lang="en-US" dirty="0"/>
              <a:t>try</a:t>
            </a:r>
            <a:r>
              <a:rPr lang="en-US" dirty="0" smtClean="0"/>
              <a:t> (</a:t>
            </a:r>
            <a:r>
              <a:rPr lang="en-US" dirty="0" err="1" smtClean="0"/>
              <a:t>BufferedReader</a:t>
            </a:r>
            <a:r>
              <a:rPr lang="en-US" dirty="0" smtClean="0"/>
              <a:t> reader2 = reader1) { </a:t>
            </a:r>
            <a:r>
              <a:rPr lang="en-US" dirty="0" err="1" smtClean="0"/>
              <a:t>System.</a:t>
            </a:r>
            <a:r>
              <a:rPr lang="en-US" dirty="0" err="1"/>
              <a:t>out</a:t>
            </a:r>
            <a:r>
              <a:rPr lang="en-US" dirty="0" err="1" smtClean="0"/>
              <a:t>.println</a:t>
            </a:r>
            <a:r>
              <a:rPr lang="en-US" dirty="0" smtClean="0"/>
              <a:t>(reader2.readLine()); } }</a:t>
            </a:r>
          </a:p>
          <a:p>
            <a:r>
              <a:rPr lang="en-US" dirty="0" smtClean="0"/>
              <a:t> </a:t>
            </a:r>
            <a:r>
              <a:rPr lang="en-US" b="1" dirty="0"/>
              <a:t>Java 9 example</a:t>
            </a:r>
            <a:endParaRPr lang="en-US" dirty="0"/>
          </a:p>
          <a:p>
            <a:r>
              <a:rPr lang="en-US" dirty="0"/>
              <a:t>void</a:t>
            </a:r>
            <a:r>
              <a:rPr lang="en-US" dirty="0" smtClean="0"/>
              <a:t> testARM_Java9() throws </a:t>
            </a:r>
            <a:r>
              <a:rPr lang="en-US" dirty="0" err="1" smtClean="0"/>
              <a:t>IOException</a:t>
            </a:r>
            <a:r>
              <a:rPr lang="en-US" dirty="0" smtClean="0"/>
              <a:t>{ </a:t>
            </a:r>
            <a:r>
              <a:rPr lang="en-US" dirty="0" err="1" smtClean="0"/>
              <a:t>BufferedReader</a:t>
            </a:r>
            <a:r>
              <a:rPr lang="en-US" dirty="0" smtClean="0"/>
              <a:t> reader1 = </a:t>
            </a:r>
            <a:r>
              <a:rPr lang="en-US" dirty="0"/>
              <a:t>new</a:t>
            </a:r>
            <a:r>
              <a:rPr lang="en-US" dirty="0" smtClean="0"/>
              <a:t> </a:t>
            </a:r>
            <a:r>
              <a:rPr lang="en-US" dirty="0" err="1" smtClean="0"/>
              <a:t>BufferedReader</a:t>
            </a:r>
            <a:r>
              <a:rPr lang="en-US" dirty="0" smtClean="0"/>
              <a:t>(</a:t>
            </a:r>
            <a:r>
              <a:rPr lang="en-US" dirty="0"/>
              <a:t>new</a:t>
            </a:r>
            <a:r>
              <a:rPr lang="en-US" dirty="0" smtClean="0"/>
              <a:t> </a:t>
            </a:r>
            <a:r>
              <a:rPr lang="en-US" dirty="0" err="1" smtClean="0"/>
              <a:t>FileReader</a:t>
            </a:r>
            <a:r>
              <a:rPr lang="en-US" dirty="0" smtClean="0"/>
              <a:t>(</a:t>
            </a:r>
            <a:r>
              <a:rPr lang="en-US" dirty="0"/>
              <a:t>"journaldev.txt</a:t>
            </a:r>
            <a:r>
              <a:rPr lang="en-US" dirty="0" smtClean="0"/>
              <a:t>"));</a:t>
            </a:r>
          </a:p>
          <a:p>
            <a:r>
              <a:rPr lang="en-US" dirty="0" smtClean="0"/>
              <a:t> </a:t>
            </a:r>
            <a:r>
              <a:rPr lang="en-US" dirty="0"/>
              <a:t>try</a:t>
            </a:r>
            <a:r>
              <a:rPr lang="en-US" dirty="0" smtClean="0"/>
              <a:t> (reader1) { </a:t>
            </a:r>
            <a:r>
              <a:rPr lang="en-US" dirty="0" err="1" smtClean="0"/>
              <a:t>System.</a:t>
            </a:r>
            <a:r>
              <a:rPr lang="en-US" dirty="0" err="1"/>
              <a:t>out</a:t>
            </a:r>
            <a:r>
              <a:rPr lang="en-US" dirty="0" err="1" smtClean="0"/>
              <a:t>.println</a:t>
            </a:r>
            <a:r>
              <a:rPr lang="en-US" dirty="0" smtClean="0"/>
              <a:t>(reader1.readLine()); }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1452</Words>
  <Application>Microsoft Office PowerPoint</Application>
  <PresentationFormat>On-screen Show (4:3)</PresentationFormat>
  <Paragraphs>165</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JAVA 9 </vt:lpstr>
      <vt:lpstr>Presentation</vt:lpstr>
      <vt:lpstr>Features of java 9</vt:lpstr>
      <vt:lpstr>RPI In JAVA 9</vt:lpstr>
      <vt:lpstr>Factory Methods for Immutable List, Set, Map and Map.Entry </vt:lpstr>
      <vt:lpstr>Private methods in Interfaces </vt:lpstr>
      <vt:lpstr>Java 9 Module System </vt:lpstr>
      <vt:lpstr>Process API Improvements </vt:lpstr>
      <vt:lpstr>Try With Resources Improvement </vt:lpstr>
      <vt:lpstr> CompletableFuture API Improvements </vt:lpstr>
      <vt:lpstr>Reactive Streams </vt:lpstr>
      <vt:lpstr> Diamond Operator for Anonymous Inner Class </vt:lpstr>
      <vt:lpstr>Optional Class Improvements </vt:lpstr>
      <vt:lpstr>Stream API Improvements </vt:lpstr>
      <vt:lpstr> Enhanced @Deprecated annotation </vt:lpstr>
      <vt:lpstr> HTTP 2 Client </vt:lpstr>
      <vt:lpstr> Multi-Resolution Image API </vt:lpstr>
      <vt:lpstr>PROJECT MODELS(Jigsaw)</vt:lpstr>
      <vt:lpstr>Prefer for website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9</dc:title>
  <dc:creator>nikhil</dc:creator>
  <cp:lastModifiedBy>nikhil</cp:lastModifiedBy>
  <cp:revision>21</cp:revision>
  <dcterms:created xsi:type="dcterms:W3CDTF">2018-07-31T05:56:12Z</dcterms:created>
  <dcterms:modified xsi:type="dcterms:W3CDTF">2018-07-31T12:49:51Z</dcterms:modified>
</cp:coreProperties>
</file>