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67" r:id="rId3"/>
    <p:sldId id="26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8" r:id="rId12"/>
    <p:sldId id="273" r:id="rId13"/>
    <p:sldId id="259" r:id="rId14"/>
    <p:sldId id="260" r:id="rId15"/>
    <p:sldId id="268" r:id="rId16"/>
    <p:sldId id="261" r:id="rId17"/>
    <p:sldId id="272" r:id="rId18"/>
    <p:sldId id="270" r:id="rId19"/>
    <p:sldId id="271" r:id="rId20"/>
    <p:sldId id="274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6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7324F-F8F0-4ACA-9C29-58C7CA09040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7FE4-3FDC-47E7-ABC1-F234CC40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910DD-342C-4AF9-AF14-45BC70A4F82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4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228B52-7E9F-4F35-92BB-7BBBF194BF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3D6C63-0691-491B-B5D9-CE0A5318CF2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1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A7FDA8-4095-446E-92DA-3D7005B30D0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80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2F9EBE-3903-4F17-B740-0308F39C32A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10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C48D0-63D8-4C43-B38A-020F24E9DEE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0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35C0DC-F058-47AF-80E1-B4CC36C7555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7B59-B85B-4DED-8081-F1C04F8D783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B4BF-73D4-46B5-9C69-039F42A6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Mining: Sentiment analysis of Text and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9432" y="4826989"/>
            <a:ext cx="3240657" cy="1655762"/>
          </a:xfrm>
        </p:spPr>
        <p:txBody>
          <a:bodyPr/>
          <a:lstStyle/>
          <a:p>
            <a:pPr algn="l"/>
            <a:r>
              <a:rPr lang="en-US" dirty="0" smtClean="0"/>
              <a:t>By,</a:t>
            </a:r>
          </a:p>
          <a:p>
            <a:pPr algn="l"/>
            <a:r>
              <a:rPr lang="en-US" dirty="0" smtClean="0"/>
              <a:t>Nikhil Karmude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Navies Bayes Model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53127" r="3127" b="11458"/>
          <a:stretch>
            <a:fillRect/>
          </a:stretch>
        </p:blipFill>
        <p:spPr bwMode="auto">
          <a:xfrm>
            <a:off x="1905000" y="3657601"/>
            <a:ext cx="8382000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1092" t="53127" r="3127" b="114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23010" r="10155" b="46765"/>
          <a:stretch>
            <a:fillRect/>
          </a:stretch>
        </p:blipFill>
        <p:spPr bwMode="auto">
          <a:xfrm>
            <a:off x="2895600" y="1177926"/>
            <a:ext cx="67818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8125" t="23010" r="10155" b="467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88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developed a java application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Audio (real-time or recorded speech)</a:t>
            </a:r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Sentiments</a:t>
            </a:r>
          </a:p>
        </p:txBody>
      </p:sp>
    </p:spTree>
    <p:extLst>
      <p:ext uri="{BB962C8B-B14F-4D97-AF65-F5344CB8AC3E}">
        <p14:creationId xmlns:p14="http://schemas.microsoft.com/office/powerpoint/2010/main" val="6642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Text: Document in .pdf or .doc supported</a:t>
            </a:r>
          </a:p>
          <a:p>
            <a:pPr lvl="1"/>
            <a:r>
              <a:rPr lang="en-US" dirty="0" smtClean="0"/>
              <a:t>Size: one to two pages</a:t>
            </a:r>
          </a:p>
          <a:p>
            <a:pPr lvl="1"/>
            <a:r>
              <a:rPr lang="en-US" dirty="0" smtClean="0"/>
              <a:t>We need to work on algorithm to support huge articles</a:t>
            </a:r>
          </a:p>
          <a:p>
            <a:r>
              <a:rPr lang="en-US" dirty="0" smtClean="0"/>
              <a:t>Sound: </a:t>
            </a:r>
          </a:p>
          <a:p>
            <a:pPr lvl="1"/>
            <a:r>
              <a:rPr lang="en-US" dirty="0" smtClean="0"/>
              <a:t>Recorded sound of .wav format are excepted</a:t>
            </a:r>
          </a:p>
          <a:p>
            <a:pPr lvl="1"/>
            <a:r>
              <a:rPr lang="en-US" dirty="0" smtClean="0"/>
              <a:t>We can record sound using our application</a:t>
            </a:r>
          </a:p>
          <a:p>
            <a:pPr lvl="1"/>
            <a:r>
              <a:rPr lang="en-US" dirty="0" smtClean="0"/>
              <a:t>Google Sound to Text API used using REST full call to Google server by java</a:t>
            </a:r>
          </a:p>
          <a:p>
            <a:pPr lvl="1"/>
            <a:r>
              <a:rPr lang="en-US" dirty="0" smtClean="0"/>
              <a:t>Length of audio is limited support 5 to 10 min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based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record audio or give a recorded audio to program</a:t>
            </a:r>
          </a:p>
          <a:p>
            <a:r>
              <a:rPr lang="en-US" dirty="0" smtClean="0"/>
              <a:t>Used Google's speech to text API for converting audio in to text</a:t>
            </a:r>
          </a:p>
          <a:p>
            <a:r>
              <a:rPr lang="en-US" dirty="0" smtClean="0"/>
              <a:t>Analyze the text with a product Names</a:t>
            </a:r>
          </a:p>
          <a:p>
            <a:r>
              <a:rPr lang="en-US" dirty="0" smtClean="0"/>
              <a:t>Extract words cause sentiment</a:t>
            </a:r>
          </a:p>
          <a:p>
            <a:r>
              <a:rPr lang="en-US" dirty="0" smtClean="0"/>
              <a:t>Give weights based on </a:t>
            </a:r>
            <a:r>
              <a:rPr lang="en-US" dirty="0"/>
              <a:t>positive, negative, sexy, violent, and uncertain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the end give aggregated result of whole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Based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.pdf or word document for analysis</a:t>
            </a:r>
          </a:p>
          <a:p>
            <a:r>
              <a:rPr lang="en-US" dirty="0" smtClean="0"/>
              <a:t>Analyze the document with a brand Names</a:t>
            </a:r>
          </a:p>
          <a:p>
            <a:r>
              <a:rPr lang="en-US" dirty="0" smtClean="0"/>
              <a:t>Extract sentimental words</a:t>
            </a:r>
          </a:p>
          <a:p>
            <a:r>
              <a:rPr lang="en-US" dirty="0" smtClean="0"/>
              <a:t>Give weights based on positive, negative, sexy, violent, and uncertain</a:t>
            </a:r>
          </a:p>
          <a:p>
            <a:r>
              <a:rPr lang="en-US" dirty="0" smtClean="0"/>
              <a:t>At the end give aggregated result of whole text.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512" b="16162"/>
          <a:stretch/>
        </p:blipFill>
        <p:spPr>
          <a:xfrm>
            <a:off x="0" y="0"/>
            <a:ext cx="120548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/>
          <a:lstStyle/>
          <a:p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736" y="2123400"/>
            <a:ext cx="225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Stanford </a:t>
            </a:r>
            <a:r>
              <a:rPr lang="en-US" dirty="0" err="1" smtClean="0"/>
              <a:t>CoreNLP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process text based on brand names</a:t>
            </a:r>
          </a:p>
          <a:p>
            <a:r>
              <a:rPr lang="en-US" dirty="0" smtClean="0"/>
              <a:t>Extract words near to brand names</a:t>
            </a:r>
          </a:p>
          <a:p>
            <a:r>
              <a:rPr lang="en-US" dirty="0" smtClean="0"/>
              <a:t>Number of words should be analyzed  before and after the product can be changed</a:t>
            </a:r>
          </a:p>
          <a:p>
            <a:r>
              <a:rPr lang="en-US" dirty="0" smtClean="0"/>
              <a:t>Analyze the output of NLP phase with Stanford DB categorize sentences to 5 type of sentiments by giving weight/score</a:t>
            </a:r>
          </a:p>
          <a:p>
            <a:r>
              <a:rPr lang="en-US" dirty="0" smtClean="0"/>
              <a:t>Used Stanford database for words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868"/>
            <a:ext cx="10261922" cy="3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 </a:t>
            </a:r>
            <a:r>
              <a:rPr lang="en-US" dirty="0"/>
              <a:t>Input text into the program and run a sentiment analysis for brands mentioned </a:t>
            </a:r>
            <a:r>
              <a:rPr lang="en-US" dirty="0" smtClean="0"/>
              <a:t>in it.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Record one of the </a:t>
            </a:r>
            <a:r>
              <a:rPr lang="en-US" dirty="0" smtClean="0"/>
              <a:t>author’s </a:t>
            </a:r>
            <a:r>
              <a:rPr lang="en-US" dirty="0"/>
              <a:t>reading the text aloud, and input it into the program.</a:t>
            </a:r>
          </a:p>
          <a:p>
            <a:r>
              <a:rPr lang="en-US" i="1" dirty="0"/>
              <a:t> </a:t>
            </a:r>
            <a:r>
              <a:rPr lang="en-US" dirty="0"/>
              <a:t>Compare the sentiment scores of the text </a:t>
            </a:r>
            <a:r>
              <a:rPr lang="en-US" dirty="0" smtClean="0"/>
              <a:t>or the </a:t>
            </a:r>
            <a:r>
              <a:rPr lang="en-US" dirty="0"/>
              <a:t>audio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Compare the sentiment scores to the </a:t>
            </a:r>
            <a:r>
              <a:rPr lang="en-US" dirty="0" smtClean="0"/>
              <a:t>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91" y="1875099"/>
            <a:ext cx="10115309" cy="32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Data Mining vs. Text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SimSun" panose="02010600030101010101" pitchFamily="2" charset="-122"/>
              </a:rPr>
              <a:t>Data Mining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altLang="zh-CN" dirty="0">
                <a:ea typeface="SimSun" panose="02010600030101010101" pitchFamily="2" charset="-122"/>
              </a:rPr>
              <a:t>process directly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Identify causal relationship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Structured numeric transaction data residing in rational data warehouse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Text Mining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altLang="zh-CN" dirty="0">
                <a:ea typeface="SimSun" panose="02010600030101010101" pitchFamily="2" charset="-122"/>
              </a:rPr>
              <a:t>Linguistic processing or natural language processing (NLP)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Discover heretofore unknown </a:t>
            </a:r>
            <a:r>
              <a:rPr lang="en-US" altLang="zh-CN" dirty="0" smtClean="0">
                <a:ea typeface="SimSun" panose="02010600030101010101" pitchFamily="2" charset="-122"/>
              </a:rPr>
              <a:t>information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Applications deal with much more diverse and eclectic collections of systems and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770" y="1539433"/>
            <a:ext cx="10776030" cy="135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770" y="3217198"/>
            <a:ext cx="10776030" cy="1239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770" y="4779781"/>
            <a:ext cx="10776030" cy="11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688658"/>
            <a:ext cx="10515600" cy="2852737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</a:t>
            </a:r>
            <a:r>
              <a:rPr lang="en-US" dirty="0"/>
              <a:t>1] B.H. </a:t>
            </a:r>
            <a:r>
              <a:rPr lang="en-US" dirty="0" err="1"/>
              <a:t>Juang</a:t>
            </a:r>
            <a:r>
              <a:rPr lang="en-US" dirty="0"/>
              <a:t> &amp; Lawrence R. </a:t>
            </a:r>
            <a:r>
              <a:rPr lang="en-US" dirty="0" err="1"/>
              <a:t>Rabiner</a:t>
            </a:r>
            <a:r>
              <a:rPr lang="en-US" dirty="0"/>
              <a:t>, Automatic Speech Recognition A Brief </a:t>
            </a:r>
            <a:r>
              <a:rPr lang="en-US" dirty="0" smtClean="0"/>
              <a:t>History of </a:t>
            </a:r>
            <a:r>
              <a:rPr lang="en-US" dirty="0"/>
              <a:t>the Technology Development. Georgia Institute of Technology, Atlanta Rutgers </a:t>
            </a:r>
            <a:r>
              <a:rPr lang="en-US" dirty="0" err="1" smtClean="0"/>
              <a:t>Uni</a:t>
            </a:r>
            <a:r>
              <a:rPr lang="en-US" dirty="0" smtClean="0"/>
              <a:t>- </a:t>
            </a:r>
            <a:r>
              <a:rPr lang="en-US" dirty="0" err="1" smtClean="0"/>
              <a:t>versity</a:t>
            </a:r>
            <a:r>
              <a:rPr lang="en-US" dirty="0" smtClean="0"/>
              <a:t> </a:t>
            </a:r>
            <a:r>
              <a:rPr lang="en-US" dirty="0"/>
              <a:t>and the University of California, Santa </a:t>
            </a:r>
            <a:r>
              <a:rPr lang="en-US" dirty="0" smtClean="0"/>
              <a:t>Barbara </a:t>
            </a:r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err="1"/>
              <a:t>Rabiner</a:t>
            </a:r>
            <a:r>
              <a:rPr lang="en-US" dirty="0"/>
              <a:t>, Lawrence R. A tutorial on hidden Markov models and selected </a:t>
            </a:r>
            <a:r>
              <a:rPr lang="en-US" dirty="0" smtClean="0"/>
              <a:t>applications in </a:t>
            </a:r>
            <a:r>
              <a:rPr lang="en-US" dirty="0"/>
              <a:t>speech recognition. Proceedings of the IEEE 77.2, pp. 257-286 1989.</a:t>
            </a:r>
          </a:p>
          <a:p>
            <a:r>
              <a:rPr lang="en-US" dirty="0"/>
              <a:t>[3] Peter </a:t>
            </a:r>
            <a:r>
              <a:rPr lang="en-US" dirty="0" err="1"/>
              <a:t>Turney</a:t>
            </a:r>
            <a:r>
              <a:rPr lang="en-US" dirty="0"/>
              <a:t>, Thumbs Up or Thumbs Down? Semantic Orientation Applied to </a:t>
            </a:r>
            <a:r>
              <a:rPr lang="en-US" dirty="0" smtClean="0"/>
              <a:t>Unsupervised </a:t>
            </a:r>
            <a:r>
              <a:rPr lang="en-US" dirty="0" err="1"/>
              <a:t>Classication</a:t>
            </a:r>
            <a:r>
              <a:rPr lang="en-US" dirty="0"/>
              <a:t> of Reviews, Proceedings of the Association for </a:t>
            </a:r>
            <a:r>
              <a:rPr lang="en-US" dirty="0" smtClean="0"/>
              <a:t>Computational Linguistics</a:t>
            </a:r>
            <a:r>
              <a:rPr lang="en-US" dirty="0"/>
              <a:t>, pp. 417-424 2002.</a:t>
            </a:r>
          </a:p>
          <a:p>
            <a:r>
              <a:rPr lang="en-US" dirty="0"/>
              <a:t>[4] Bo Pang; Lillian Lee and </a:t>
            </a:r>
            <a:r>
              <a:rPr lang="en-US" dirty="0" err="1"/>
              <a:t>Shivakumar</a:t>
            </a:r>
            <a:r>
              <a:rPr lang="en-US" dirty="0"/>
              <a:t> </a:t>
            </a:r>
            <a:r>
              <a:rPr lang="en-US" dirty="0" err="1"/>
              <a:t>Vaithyanathan</a:t>
            </a:r>
            <a:r>
              <a:rPr lang="en-US" dirty="0"/>
              <a:t>, Thumbs up? Sentiment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using Machine Learning Techniques, Proceedings of the Conference on </a:t>
            </a:r>
            <a:r>
              <a:rPr lang="en-US" dirty="0" err="1" smtClean="0"/>
              <a:t>Em-pirical</a:t>
            </a:r>
            <a:r>
              <a:rPr lang="en-US" dirty="0" smtClean="0"/>
              <a:t> </a:t>
            </a:r>
            <a:r>
              <a:rPr lang="en-US" dirty="0"/>
              <a:t>Methods in Natural Language Processing (EMNLP). pp. 79-86, 2002.</a:t>
            </a:r>
          </a:p>
          <a:p>
            <a:r>
              <a:rPr lang="en-US" dirty="0" smtClean="0"/>
              <a:t>[5</a:t>
            </a:r>
            <a:r>
              <a:rPr lang="en-US" dirty="0"/>
              <a:t>] Shanahan, James G., Yan Qu, and </a:t>
            </a:r>
            <a:r>
              <a:rPr lang="en-US" dirty="0" err="1"/>
              <a:t>Janyce</a:t>
            </a:r>
            <a:r>
              <a:rPr lang="en-US" dirty="0"/>
              <a:t> </a:t>
            </a:r>
            <a:r>
              <a:rPr lang="en-US" dirty="0" err="1"/>
              <a:t>Wiebe</a:t>
            </a:r>
            <a:r>
              <a:rPr lang="en-US" dirty="0"/>
              <a:t>, eds. Computing attitude and </a:t>
            </a:r>
            <a:r>
              <a:rPr lang="en-US" dirty="0" smtClean="0"/>
              <a:t>extracting text</a:t>
            </a:r>
            <a:r>
              <a:rPr lang="en-US" dirty="0"/>
              <a:t>: theory and applications. Springer, Vol. 20. 2006.</a:t>
            </a:r>
          </a:p>
        </p:txBody>
      </p:sp>
    </p:spTree>
    <p:extLst>
      <p:ext uri="{BB962C8B-B14F-4D97-AF65-F5344CB8AC3E}">
        <p14:creationId xmlns:p14="http://schemas.microsoft.com/office/powerpoint/2010/main" val="4216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Natural language processing (NLP)</a:t>
            </a:r>
            <a:r>
              <a:rPr lang="en-US" altLang="en-US" dirty="0"/>
              <a:t> is a subfield of artificial intelligence and linguistics. It studies the problems of automated generation and understanding of natural human languages. 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en-US" dirty="0"/>
              <a:t>Statistical natural language processing uses stochastic, probabilistic and statistical methods to resolve some of the difficulties </a:t>
            </a:r>
            <a:r>
              <a:rPr lang="en-US" altLang="zh-CN" dirty="0">
                <a:ea typeface="SimSun" panose="02010600030101010101" pitchFamily="2" charset="-122"/>
              </a:rPr>
              <a:t>: e.g. text segmentation, word sense </a:t>
            </a:r>
            <a:r>
              <a:rPr lang="en-US" altLang="zh-CN" dirty="0" smtClean="0">
                <a:ea typeface="SimSun" panose="02010600030101010101" pitchFamily="2" charset="-122"/>
              </a:rPr>
              <a:t>disambiguation</a:t>
            </a:r>
          </a:p>
          <a:p>
            <a:r>
              <a:rPr lang="en-US" altLang="en-US" dirty="0" smtClean="0">
                <a:ea typeface="SimSun" panose="02010600030101010101" pitchFamily="2" charset="-122"/>
              </a:rPr>
              <a:t>We are using Stanford Core NLP JAVA API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Text Classification: definition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4953000"/>
          </a:xfrm>
          <a:ln/>
        </p:spPr>
        <p:txBody>
          <a:bodyPr/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The classifier: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/>
              <a:t>Input</a:t>
            </a:r>
            <a:r>
              <a:rPr lang="en-US" altLang="en-US"/>
              <a:t>: a document </a:t>
            </a:r>
            <a:r>
              <a:rPr lang="en-US" altLang="en-US" i="1"/>
              <a:t>x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/>
              <a:t>Output</a:t>
            </a:r>
            <a:r>
              <a:rPr lang="en-US" altLang="en-US"/>
              <a:t>: a predicted class </a:t>
            </a:r>
            <a:r>
              <a:rPr lang="en-US" altLang="en-US" i="1"/>
              <a:t>y</a:t>
            </a:r>
            <a:r>
              <a:rPr lang="en-US" altLang="en-US"/>
              <a:t> from some fixed set of labels </a:t>
            </a:r>
            <a:r>
              <a:rPr lang="en-US" altLang="en-US" i="1"/>
              <a:t>y</a:t>
            </a:r>
            <a:r>
              <a:rPr lang="en-US" altLang="en-US" i="1" baseline="-25000"/>
              <a:t>1</a:t>
            </a:r>
            <a:r>
              <a:rPr lang="en-US" altLang="en-US" i="1"/>
              <a:t>,...,y</a:t>
            </a:r>
            <a:r>
              <a:rPr lang="en-US" altLang="en-US" i="1" baseline="-25000"/>
              <a:t>K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The learner: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/>
              <a:t>Input: </a:t>
            </a:r>
            <a:r>
              <a:rPr lang="en-US" altLang="en-US"/>
              <a:t>a set of </a:t>
            </a:r>
            <a:r>
              <a:rPr lang="en-US" altLang="en-US" i="1"/>
              <a:t>m </a:t>
            </a:r>
            <a:r>
              <a:rPr lang="en-US" altLang="en-US"/>
              <a:t>hand-labeled documents </a:t>
            </a:r>
            <a:r>
              <a:rPr lang="en-US" altLang="en-US" i="1"/>
              <a:t>(x</a:t>
            </a:r>
            <a:r>
              <a:rPr lang="en-US" altLang="en-US" i="1" baseline="-25000"/>
              <a:t>1</a:t>
            </a:r>
            <a:r>
              <a:rPr lang="en-US" altLang="en-US" i="1"/>
              <a:t>,y</a:t>
            </a:r>
            <a:r>
              <a:rPr lang="en-US" altLang="en-US" i="1" baseline="-25000"/>
              <a:t>1</a:t>
            </a:r>
            <a:r>
              <a:rPr lang="en-US" altLang="en-US" i="1"/>
              <a:t>),....,(x</a:t>
            </a:r>
            <a:r>
              <a:rPr lang="en-US" altLang="en-US" i="1" baseline="-25000"/>
              <a:t>m</a:t>
            </a:r>
            <a:r>
              <a:rPr lang="en-US" altLang="en-US" i="1"/>
              <a:t>,y</a:t>
            </a:r>
            <a:r>
              <a:rPr lang="en-US" altLang="en-US" i="1" baseline="-25000"/>
              <a:t>m</a:t>
            </a:r>
            <a:r>
              <a:rPr lang="en-US" altLang="en-US" i="1"/>
              <a:t>)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/>
              <a:t>Output: </a:t>
            </a:r>
            <a:r>
              <a:rPr lang="en-US" altLang="en-US"/>
              <a:t>a learned classifier </a:t>
            </a:r>
            <a:r>
              <a:rPr lang="en-US" altLang="en-US" i="1"/>
              <a:t>f:x </a:t>
            </a:r>
            <a:r>
              <a:rPr lang="en-US" altLang="en-US" i="1">
                <a:latin typeface="Wingdings" panose="05000000000000000000" pitchFamily="2" charset="2"/>
              </a:rPr>
              <a:t></a:t>
            </a:r>
            <a:r>
              <a:rPr lang="en-US" altLang="en-US" i="1"/>
              <a:t> y</a:t>
            </a:r>
          </a:p>
          <a:p>
            <a:pPr marL="741363" lvl="1" indent="-2841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979862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Text Classification: Examples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4864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news stories as </a:t>
            </a:r>
            <a:r>
              <a:rPr lang="en-US" altLang="en-US" sz="2400" i="1"/>
              <a:t>World, US, Business, SciTech, Sports, Entertainment, Health, Other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Add MeSH terms to Medline abstracts</a:t>
            </a:r>
          </a:p>
          <a:p>
            <a:pPr marL="741363" lvl="1" indent="-284163">
              <a:lnSpc>
                <a:spcPct val="8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e.g. “Conscious Sedation” [E03.250] 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business names by industry.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student essays as </a:t>
            </a:r>
            <a:r>
              <a:rPr lang="en-US" altLang="en-US" sz="2400" i="1"/>
              <a:t>A,B,C,D, </a:t>
            </a:r>
            <a:r>
              <a:rPr lang="en-US" altLang="en-US" sz="2400"/>
              <a:t>or </a:t>
            </a:r>
            <a:r>
              <a:rPr lang="en-US" altLang="en-US" sz="2400" i="1"/>
              <a:t>F.</a:t>
            </a:r>
            <a:r>
              <a:rPr lang="en-US" altLang="en-US" sz="240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email as </a:t>
            </a:r>
            <a:r>
              <a:rPr lang="en-US" altLang="en-US" sz="2400" i="1"/>
              <a:t>Spam, Other.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email to tech staff as </a:t>
            </a:r>
            <a:r>
              <a:rPr lang="en-US" altLang="en-US" sz="2400" i="1"/>
              <a:t>Mac, Windows, ..., Other.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pdf files as </a:t>
            </a:r>
            <a:r>
              <a:rPr lang="en-US" altLang="en-US" sz="2400" i="1"/>
              <a:t>ResearchPaper, Other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documents as </a:t>
            </a:r>
            <a:r>
              <a:rPr lang="en-US" altLang="en-US" sz="2400" i="1"/>
              <a:t>WrittenByReagan, GhostWritten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movie reviews as </a:t>
            </a:r>
            <a:r>
              <a:rPr lang="en-US" altLang="en-US" sz="2400" i="1"/>
              <a:t>Favorable,Unfavorable,Neutral.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technical papers as </a:t>
            </a:r>
            <a:r>
              <a:rPr lang="en-US" altLang="en-US" sz="2400" i="1"/>
              <a:t>Interesting, Uninteresting.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jokes as </a:t>
            </a:r>
            <a:r>
              <a:rPr lang="en-US" altLang="en-US" sz="2400" i="1"/>
              <a:t>Funny, NotFunny.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Classify web sites of companies by Standard Industrial Classification (SIC)  code.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26786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Bag of words representation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057400" y="1752600"/>
            <a:ext cx="7848600" cy="3733800"/>
          </a:xfrm>
          <a:prstGeom prst="rect">
            <a:avLst/>
          </a:prstGeom>
          <a:solidFill>
            <a:srgbClr val="CCFFFF"/>
          </a:solidFill>
          <a:ln w="28440" cap="sq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>
                <a:solidFill>
                  <a:srgbClr val="336699"/>
                </a:solidFill>
              </a:rPr>
              <a:t>ARGENTINE</a:t>
            </a:r>
            <a:r>
              <a:rPr lang="en-US" altLang="en-US" sz="1600">
                <a:solidFill>
                  <a:srgbClr val="336699"/>
                </a:solidFill>
              </a:rPr>
              <a:t> 1986/87 </a:t>
            </a:r>
            <a:r>
              <a:rPr lang="en-US" altLang="en-US" b="1"/>
              <a:t>GRAIN</a:t>
            </a:r>
            <a:r>
              <a:rPr lang="en-US" altLang="en-US" sz="1600"/>
              <a:t>/</a:t>
            </a:r>
            <a:r>
              <a:rPr lang="en-US" altLang="en-US" b="1"/>
              <a:t>OILSEED</a:t>
            </a:r>
            <a:r>
              <a:rPr lang="en-US" altLang="en-US" b="1">
                <a:solidFill>
                  <a:srgbClr val="336699"/>
                </a:solidFill>
              </a:rPr>
              <a:t> </a:t>
            </a:r>
            <a:r>
              <a:rPr lang="en-US" altLang="en-US" sz="1600">
                <a:solidFill>
                  <a:srgbClr val="336699"/>
                </a:solidFill>
              </a:rPr>
              <a:t>REGISTRATIONS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336699"/>
                </a:solidFill>
              </a:rPr>
              <a:t>BUENOS AIRES, Feb 26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>
                <a:solidFill>
                  <a:srgbClr val="336699"/>
                </a:solidFill>
              </a:rPr>
              <a:t>Argentine</a:t>
            </a:r>
            <a:r>
              <a:rPr lang="en-US" altLang="en-US" sz="1600"/>
              <a:t> </a:t>
            </a:r>
            <a:r>
              <a:rPr lang="en-US" altLang="en-US" b="1"/>
              <a:t>grain</a:t>
            </a:r>
            <a:r>
              <a:rPr lang="en-US" altLang="en-US" sz="1600">
                <a:solidFill>
                  <a:srgbClr val="336699"/>
                </a:solidFill>
              </a:rPr>
              <a:t> board figures show crop registrations of </a:t>
            </a:r>
            <a:r>
              <a:rPr lang="en-US" altLang="en-US" b="1"/>
              <a:t>grains</a:t>
            </a:r>
            <a:r>
              <a:rPr lang="en-US" altLang="en-US" sz="1600"/>
              <a:t>, </a:t>
            </a:r>
            <a:r>
              <a:rPr lang="en-US" altLang="en-US" b="1"/>
              <a:t>oilseeds</a:t>
            </a:r>
            <a:r>
              <a:rPr lang="en-US" altLang="en-US" sz="1600">
                <a:solidFill>
                  <a:srgbClr val="336699"/>
                </a:solidFill>
              </a:rPr>
              <a:t> and their products to February 11, in thousands of </a:t>
            </a:r>
            <a:r>
              <a:rPr lang="en-US" altLang="en-US" b="1"/>
              <a:t>tonnes</a:t>
            </a:r>
            <a:r>
              <a:rPr lang="en-US" altLang="en-US" sz="1600">
                <a:solidFill>
                  <a:srgbClr val="336699"/>
                </a:solidFill>
              </a:rPr>
              <a:t>, showing those for future </a:t>
            </a:r>
            <a:r>
              <a:rPr lang="en-US" altLang="en-US" b="1"/>
              <a:t>shipments</a:t>
            </a:r>
            <a:r>
              <a:rPr lang="en-US" altLang="en-US" sz="1600">
                <a:solidFill>
                  <a:srgbClr val="336699"/>
                </a:solidFill>
              </a:rPr>
              <a:t> month, 1986/87 </a:t>
            </a:r>
            <a:r>
              <a:rPr lang="en-US" altLang="en-US" b="1"/>
              <a:t>total</a:t>
            </a:r>
            <a:r>
              <a:rPr lang="en-US" altLang="en-US" sz="1600">
                <a:solidFill>
                  <a:srgbClr val="336699"/>
                </a:solidFill>
              </a:rPr>
              <a:t> and 1985/86 </a:t>
            </a:r>
            <a:r>
              <a:rPr lang="en-US" altLang="en-US" b="1"/>
              <a:t>total</a:t>
            </a:r>
            <a:r>
              <a:rPr lang="en-US" altLang="en-US" sz="1600">
                <a:solidFill>
                  <a:srgbClr val="336699"/>
                </a:solidFill>
              </a:rPr>
              <a:t> to February 12, 1986, in brackets: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Bread </a:t>
            </a:r>
            <a:r>
              <a:rPr lang="en-US" altLang="en-US" sz="2000" b="1"/>
              <a:t>wheat</a:t>
            </a:r>
            <a:r>
              <a:rPr lang="en-US" altLang="en-US" sz="1600">
                <a:solidFill>
                  <a:srgbClr val="336699"/>
                </a:solidFill>
              </a:rPr>
              <a:t> prev 1,655.8, Feb 872.0, March 164.6, </a:t>
            </a:r>
            <a:r>
              <a:rPr lang="en-US" altLang="en-US" b="1"/>
              <a:t>total</a:t>
            </a:r>
            <a:r>
              <a:rPr lang="en-US" altLang="en-US" sz="1600">
                <a:solidFill>
                  <a:srgbClr val="336699"/>
                </a:solidFill>
              </a:rPr>
              <a:t> 2,692.4 (4,161.0).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Maize</a:t>
            </a:r>
            <a:r>
              <a:rPr lang="en-US" altLang="en-US" sz="1600">
                <a:solidFill>
                  <a:srgbClr val="336699"/>
                </a:solidFill>
              </a:rPr>
              <a:t> Mar 48.0, total 48.0 (nil).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Sorghum</a:t>
            </a:r>
            <a:r>
              <a:rPr lang="en-US" altLang="en-US" sz="1600">
                <a:solidFill>
                  <a:srgbClr val="336699"/>
                </a:solidFill>
              </a:rPr>
              <a:t> nil (nil)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Oilseed</a:t>
            </a:r>
            <a:r>
              <a:rPr lang="en-US" altLang="en-US" sz="1600">
                <a:solidFill>
                  <a:srgbClr val="336699"/>
                </a:solidFill>
              </a:rPr>
              <a:t> export registrations were: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Sunflowerseed</a:t>
            </a:r>
            <a:r>
              <a:rPr lang="en-US" altLang="en-US" sz="1600">
                <a:solidFill>
                  <a:srgbClr val="336699"/>
                </a:solidFill>
              </a:rPr>
              <a:t> total 15.0 (7.9)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Soybean</a:t>
            </a:r>
            <a:r>
              <a:rPr lang="en-US" altLang="en-US" sz="1600">
                <a:solidFill>
                  <a:srgbClr val="336699"/>
                </a:solidFill>
              </a:rPr>
              <a:t> May 20.0, total 20.0 (nil)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en-US" sz="1600">
                <a:solidFill>
                  <a:srgbClr val="336699"/>
                </a:solidFill>
              </a:rPr>
              <a:t>The board also detailed export registrations for subproducts, as follows....</a:t>
            </a:r>
            <a:r>
              <a:rPr lang="en-US" altLang="en-US" sz="1200">
                <a:solidFill>
                  <a:srgbClr val="336699"/>
                </a:solidFill>
              </a:rPr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657600" y="5715001"/>
            <a:ext cx="464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Categories: </a:t>
            </a:r>
            <a:r>
              <a:rPr lang="en-US" altLang="en-US" sz="2400" b="1">
                <a:latin typeface="Times New Roman" panose="02020603050405020304" pitchFamily="18" charset="0"/>
              </a:rPr>
              <a:t>grain</a:t>
            </a:r>
            <a:r>
              <a:rPr lang="en-US" altLang="en-US" sz="2400">
                <a:latin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</a:rPr>
              <a:t>wheat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276600" y="5943600"/>
            <a:ext cx="914400" cy="1588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5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Bag of words representation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057400" y="1752600"/>
            <a:ext cx="7848600" cy="3733800"/>
          </a:xfrm>
          <a:prstGeom prst="rect">
            <a:avLst/>
          </a:prstGeom>
          <a:solidFill>
            <a:srgbClr val="CCFFFF"/>
          </a:solidFill>
          <a:ln w="28440" cap="sq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>
                <a:solidFill>
                  <a:srgbClr val="336699"/>
                </a:solidFill>
              </a:rPr>
              <a:t>xxxxxxxxxxxxxxxxxxx</a:t>
            </a: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GRAIN</a:t>
            </a:r>
            <a:r>
              <a:rPr lang="en-US" altLang="en-US" sz="1600"/>
              <a:t>/</a:t>
            </a:r>
            <a:r>
              <a:rPr lang="en-US" altLang="en-US" b="1"/>
              <a:t>OILSEED</a:t>
            </a:r>
            <a:r>
              <a:rPr lang="en-US" altLang="en-US" b="1">
                <a:solidFill>
                  <a:srgbClr val="336699"/>
                </a:solidFill>
              </a:rPr>
              <a:t> </a:t>
            </a:r>
            <a:r>
              <a:rPr lang="en-US" altLang="en-US" sz="1600">
                <a:solidFill>
                  <a:srgbClr val="336699"/>
                </a:solidFill>
              </a:rPr>
              <a:t>xxxxxxxxxxxxx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336699"/>
                </a:solidFill>
              </a:rPr>
              <a:t>xxxxxxxxxxxxxxxxxxxxxxx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>
                <a:solidFill>
                  <a:srgbClr val="336699"/>
                </a:solidFill>
              </a:rPr>
              <a:t>xxxxxxxxx</a:t>
            </a:r>
            <a:r>
              <a:rPr lang="en-US" altLang="en-US" sz="1600"/>
              <a:t> </a:t>
            </a:r>
            <a:r>
              <a:rPr lang="en-US" altLang="en-US" b="1"/>
              <a:t>grain</a:t>
            </a:r>
            <a:r>
              <a:rPr lang="en-US" altLang="en-US" sz="1600">
                <a:solidFill>
                  <a:srgbClr val="336699"/>
                </a:solidFill>
              </a:rPr>
              <a:t> xxxxxxxxxxxxxxxxxxxxxxxxxxxxxxxx </a:t>
            </a:r>
            <a:r>
              <a:rPr lang="en-US" altLang="en-US" b="1"/>
              <a:t>grains</a:t>
            </a:r>
            <a:r>
              <a:rPr lang="en-US" altLang="en-US" sz="1600"/>
              <a:t>, </a:t>
            </a:r>
            <a:r>
              <a:rPr lang="en-US" altLang="en-US" b="1"/>
              <a:t>oilseeds</a:t>
            </a:r>
            <a:r>
              <a:rPr lang="en-US" altLang="en-US" sz="1600">
                <a:solidFill>
                  <a:srgbClr val="336699"/>
                </a:solidFill>
              </a:rPr>
              <a:t> xxxxxxxxxx xxxxxxxxxxxxxxxxxxxxxxxxxxx </a:t>
            </a:r>
            <a:r>
              <a:rPr lang="en-US" altLang="en-US" b="1"/>
              <a:t>tonnes</a:t>
            </a:r>
            <a:r>
              <a:rPr lang="en-US" altLang="en-US" sz="1600">
                <a:solidFill>
                  <a:srgbClr val="336699"/>
                </a:solidFill>
              </a:rPr>
              <a:t>, xxxxxxxxxxxxxxxxx </a:t>
            </a:r>
            <a:r>
              <a:rPr lang="en-US" altLang="en-US" b="1"/>
              <a:t>shipments</a:t>
            </a:r>
            <a:r>
              <a:rPr lang="en-US" altLang="en-US" sz="1600">
                <a:solidFill>
                  <a:srgbClr val="336699"/>
                </a:solidFill>
              </a:rPr>
              <a:t> xxxxxxxxxxxx </a:t>
            </a:r>
            <a:r>
              <a:rPr lang="en-US" altLang="en-US" b="1"/>
              <a:t>total</a:t>
            </a:r>
            <a:r>
              <a:rPr lang="en-US" altLang="en-US" sz="1600">
                <a:solidFill>
                  <a:srgbClr val="336699"/>
                </a:solidFill>
              </a:rPr>
              <a:t> xxxxxxxxx </a:t>
            </a:r>
            <a:r>
              <a:rPr lang="en-US" altLang="en-US" b="1"/>
              <a:t>total</a:t>
            </a:r>
            <a:r>
              <a:rPr lang="en-US" altLang="en-US" sz="1600">
                <a:solidFill>
                  <a:srgbClr val="336699"/>
                </a:solidFill>
              </a:rPr>
              <a:t> xxxxxxxx  xxxxxxxxxxxxxxxxxxxx: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Xxxxx </a:t>
            </a:r>
            <a:r>
              <a:rPr lang="en-US" altLang="en-US" sz="2000" b="1"/>
              <a:t>wheat</a:t>
            </a:r>
            <a:r>
              <a:rPr lang="en-US" altLang="en-US" sz="1600">
                <a:solidFill>
                  <a:srgbClr val="336699"/>
                </a:solidFill>
              </a:rPr>
              <a:t> xxxxxxxxxxxxxxxxxxxxxxxxxxxxxxxx, </a:t>
            </a:r>
            <a:r>
              <a:rPr lang="en-US" altLang="en-US" b="1"/>
              <a:t>total</a:t>
            </a:r>
            <a:r>
              <a:rPr lang="en-US" altLang="en-US" sz="1600">
                <a:solidFill>
                  <a:srgbClr val="336699"/>
                </a:solidFill>
              </a:rPr>
              <a:t> xxxxxxxxxxxxxxxx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Maize</a:t>
            </a:r>
            <a:r>
              <a:rPr lang="en-US" altLang="en-US" sz="1600">
                <a:solidFill>
                  <a:srgbClr val="336699"/>
                </a:solidFill>
              </a:rPr>
              <a:t> xxxxxxxxxxxxxxxxx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Sorghum</a:t>
            </a:r>
            <a:r>
              <a:rPr lang="en-US" altLang="en-US" sz="1600">
                <a:solidFill>
                  <a:srgbClr val="336699"/>
                </a:solidFill>
              </a:rPr>
              <a:t> xxxxxxxxxx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Oilseed</a:t>
            </a:r>
            <a:r>
              <a:rPr lang="en-US" altLang="en-US" sz="1600">
                <a:solidFill>
                  <a:srgbClr val="336699"/>
                </a:solidFill>
              </a:rPr>
              <a:t> xxxxxxxxxxxxxxxxxxxxx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Sunflowerseed</a:t>
            </a:r>
            <a:r>
              <a:rPr lang="en-US" altLang="en-US" sz="1600">
                <a:solidFill>
                  <a:srgbClr val="336699"/>
                </a:solidFill>
              </a:rPr>
              <a:t> xxxxxxxxxxxxxx</a:t>
            </a:r>
          </a:p>
          <a:p>
            <a:pPr marL="341313" indent="-339725">
              <a:lnSpc>
                <a:spcPct val="80000"/>
              </a:lnSpc>
              <a:spcBef>
                <a:spcPts val="4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6699"/>
                </a:solidFill>
              </a:rPr>
              <a:t> </a:t>
            </a:r>
            <a:r>
              <a:rPr lang="en-US" altLang="en-US" b="1"/>
              <a:t>Soybean</a:t>
            </a:r>
            <a:r>
              <a:rPr lang="en-US" altLang="en-US" sz="1600">
                <a:solidFill>
                  <a:srgbClr val="336699"/>
                </a:solidFill>
              </a:rPr>
              <a:t> xxxxxxxxxxxxxxxxxxxxxx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en-US" sz="1600">
                <a:solidFill>
                  <a:srgbClr val="336699"/>
                </a:solidFill>
              </a:rPr>
              <a:t>xxxxxxxxxxxxxxxxxxxxxxxxxxxxxxxxxxxxxxxxxxxxxxxxxxx....</a:t>
            </a:r>
            <a:r>
              <a:rPr lang="en-US" altLang="en-US" sz="1200">
                <a:solidFill>
                  <a:srgbClr val="336699"/>
                </a:solidFill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657600" y="5715001"/>
            <a:ext cx="464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Categories: </a:t>
            </a:r>
            <a:r>
              <a:rPr lang="en-US" altLang="en-US" sz="2400" b="1">
                <a:latin typeface="Times New Roman" panose="02020603050405020304" pitchFamily="18" charset="0"/>
              </a:rPr>
              <a:t>grain</a:t>
            </a:r>
            <a:r>
              <a:rPr lang="en-US" altLang="en-US" sz="2400">
                <a:latin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</a:rPr>
              <a:t>wheat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76600" y="5943600"/>
            <a:ext cx="914400" cy="1588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Bag of words representation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52600" y="1752600"/>
            <a:ext cx="4114800" cy="2667000"/>
          </a:xfrm>
          <a:prstGeom prst="rect">
            <a:avLst/>
          </a:prstGeom>
          <a:solidFill>
            <a:srgbClr val="CCFFFF"/>
          </a:solidFill>
          <a:ln w="28440" cap="sq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225"/>
              </a:spcBef>
            </a:pPr>
            <a:r>
              <a:rPr lang="en-US" altLang="en-US" sz="1000">
                <a:solidFill>
                  <a:srgbClr val="336699"/>
                </a:solidFill>
              </a:rPr>
              <a:t>xxxxxxxxxxxxxxxxxxx</a:t>
            </a:r>
            <a:r>
              <a:rPr lang="en-US" altLang="en-US" sz="900">
                <a:solidFill>
                  <a:srgbClr val="336699"/>
                </a:solidFill>
              </a:rPr>
              <a:t> </a:t>
            </a:r>
            <a:r>
              <a:rPr lang="en-US" altLang="en-US" sz="1000" b="1"/>
              <a:t>GRAIN</a:t>
            </a:r>
            <a:r>
              <a:rPr lang="en-US" altLang="en-US" sz="900"/>
              <a:t>/</a:t>
            </a:r>
            <a:r>
              <a:rPr lang="en-US" altLang="en-US" sz="1000" b="1"/>
              <a:t>OILSEED</a:t>
            </a:r>
            <a:r>
              <a:rPr lang="en-US" altLang="en-US" sz="1000" b="1">
                <a:solidFill>
                  <a:srgbClr val="336699"/>
                </a:solidFill>
              </a:rPr>
              <a:t> </a:t>
            </a:r>
            <a:r>
              <a:rPr lang="en-US" altLang="en-US" sz="900">
                <a:solidFill>
                  <a:srgbClr val="336699"/>
                </a:solidFill>
              </a:rPr>
              <a:t>xxxxxxxxxxxxx</a:t>
            </a:r>
          </a:p>
          <a:p>
            <a:pPr>
              <a:lnSpc>
                <a:spcPct val="80000"/>
              </a:lnSpc>
              <a:spcBef>
                <a:spcPts val="225"/>
              </a:spcBef>
            </a:pPr>
            <a:r>
              <a:rPr lang="en-US" altLang="en-US" sz="900">
                <a:solidFill>
                  <a:srgbClr val="336699"/>
                </a:solidFill>
              </a:rPr>
              <a:t>xxxxxxxxxxxxxxxxxxxxxxx</a:t>
            </a:r>
          </a:p>
          <a:p>
            <a:pPr>
              <a:lnSpc>
                <a:spcPct val="80000"/>
              </a:lnSpc>
              <a:spcBef>
                <a:spcPts val="225"/>
              </a:spcBef>
            </a:pPr>
            <a:r>
              <a:rPr lang="en-US" altLang="en-US" sz="1000">
                <a:solidFill>
                  <a:srgbClr val="336699"/>
                </a:solidFill>
              </a:rPr>
              <a:t>xxxxxxxxx</a:t>
            </a:r>
            <a:r>
              <a:rPr lang="en-US" altLang="en-US" sz="900"/>
              <a:t> </a:t>
            </a:r>
            <a:r>
              <a:rPr lang="en-US" altLang="en-US" sz="1000" b="1"/>
              <a:t>grain</a:t>
            </a:r>
            <a:r>
              <a:rPr lang="en-US" altLang="en-US" sz="900">
                <a:solidFill>
                  <a:srgbClr val="336699"/>
                </a:solidFill>
              </a:rPr>
              <a:t> xxxxxxxxxxxxxxxxxxxxxxxxxxxxxxxx </a:t>
            </a:r>
            <a:r>
              <a:rPr lang="en-US" altLang="en-US" sz="1000" b="1"/>
              <a:t>grains</a:t>
            </a:r>
            <a:r>
              <a:rPr lang="en-US" altLang="en-US" sz="900"/>
              <a:t>, </a:t>
            </a:r>
            <a:r>
              <a:rPr lang="en-US" altLang="en-US" sz="1000" b="1"/>
              <a:t>oilseeds</a:t>
            </a:r>
            <a:r>
              <a:rPr lang="en-US" altLang="en-US" sz="900">
                <a:solidFill>
                  <a:srgbClr val="336699"/>
                </a:solidFill>
              </a:rPr>
              <a:t> xxxxxxxxxx xxxxxxxxxxxxxxxxxxxxxxxxxxx </a:t>
            </a:r>
            <a:r>
              <a:rPr lang="en-US" altLang="en-US" sz="1000" b="1"/>
              <a:t>tonnes</a:t>
            </a:r>
            <a:r>
              <a:rPr lang="en-US" altLang="en-US" sz="900">
                <a:solidFill>
                  <a:srgbClr val="336699"/>
                </a:solidFill>
              </a:rPr>
              <a:t>, xxxxxxxxxxxxxxxxx </a:t>
            </a:r>
            <a:r>
              <a:rPr lang="en-US" altLang="en-US" sz="1000" b="1"/>
              <a:t>shipments</a:t>
            </a:r>
            <a:r>
              <a:rPr lang="en-US" altLang="en-US" sz="900">
                <a:solidFill>
                  <a:srgbClr val="336699"/>
                </a:solidFill>
              </a:rPr>
              <a:t> xxxxxxxxxxxx </a:t>
            </a:r>
            <a:r>
              <a:rPr lang="en-US" altLang="en-US" sz="1000" b="1"/>
              <a:t>total</a:t>
            </a:r>
            <a:r>
              <a:rPr lang="en-US" altLang="en-US" sz="900">
                <a:solidFill>
                  <a:srgbClr val="336699"/>
                </a:solidFill>
              </a:rPr>
              <a:t> xxxxxxxxx </a:t>
            </a:r>
            <a:r>
              <a:rPr lang="en-US" altLang="en-US" sz="1000" b="1"/>
              <a:t>total</a:t>
            </a:r>
            <a:r>
              <a:rPr lang="en-US" altLang="en-US" sz="900">
                <a:solidFill>
                  <a:srgbClr val="336699"/>
                </a:solidFill>
              </a:rPr>
              <a:t> xxxxxxxx  xxxxxxxxxxxxxxxxxxxx:</a:t>
            </a:r>
          </a:p>
          <a:p>
            <a:pPr marL="341313" indent="-339725">
              <a:lnSpc>
                <a:spcPct val="80000"/>
              </a:lnSpc>
              <a:spcBef>
                <a:spcPts val="225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900">
                <a:solidFill>
                  <a:srgbClr val="336699"/>
                </a:solidFill>
              </a:rPr>
              <a:t> Xxxxx </a:t>
            </a:r>
            <a:r>
              <a:rPr lang="en-US" altLang="en-US" sz="900" b="1"/>
              <a:t>wheat</a:t>
            </a:r>
            <a:r>
              <a:rPr lang="en-US" altLang="en-US" sz="900">
                <a:solidFill>
                  <a:srgbClr val="336699"/>
                </a:solidFill>
              </a:rPr>
              <a:t> xxxxxxxxxxxxxxxxxxxxxxxxxxxxxxxx, </a:t>
            </a:r>
            <a:r>
              <a:rPr lang="en-US" altLang="en-US" sz="1000" b="1"/>
              <a:t>total</a:t>
            </a:r>
            <a:r>
              <a:rPr lang="en-US" altLang="en-US" sz="900">
                <a:solidFill>
                  <a:srgbClr val="336699"/>
                </a:solidFill>
              </a:rPr>
              <a:t> xxxxxxxxxxxxxxxx</a:t>
            </a:r>
          </a:p>
          <a:p>
            <a:pPr marL="341313" indent="-339725">
              <a:lnSpc>
                <a:spcPct val="80000"/>
              </a:lnSpc>
              <a:spcBef>
                <a:spcPts val="225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900">
                <a:solidFill>
                  <a:srgbClr val="336699"/>
                </a:solidFill>
              </a:rPr>
              <a:t> </a:t>
            </a:r>
            <a:r>
              <a:rPr lang="en-US" altLang="en-US" sz="1000" b="1"/>
              <a:t>Maize</a:t>
            </a:r>
            <a:r>
              <a:rPr lang="en-US" altLang="en-US" sz="900">
                <a:solidFill>
                  <a:srgbClr val="336699"/>
                </a:solidFill>
              </a:rPr>
              <a:t> xxxxxxxxxxxxxxxxx</a:t>
            </a:r>
          </a:p>
          <a:p>
            <a:pPr marL="341313" indent="-339725">
              <a:lnSpc>
                <a:spcPct val="80000"/>
              </a:lnSpc>
              <a:spcBef>
                <a:spcPts val="225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900">
                <a:solidFill>
                  <a:srgbClr val="336699"/>
                </a:solidFill>
              </a:rPr>
              <a:t> </a:t>
            </a:r>
            <a:r>
              <a:rPr lang="en-US" altLang="en-US" sz="1000" b="1"/>
              <a:t>Sorghum</a:t>
            </a:r>
            <a:r>
              <a:rPr lang="en-US" altLang="en-US" sz="900">
                <a:solidFill>
                  <a:srgbClr val="336699"/>
                </a:solidFill>
              </a:rPr>
              <a:t> xxxxxxxxxx</a:t>
            </a:r>
          </a:p>
          <a:p>
            <a:pPr marL="341313" indent="-339725">
              <a:lnSpc>
                <a:spcPct val="80000"/>
              </a:lnSpc>
              <a:spcBef>
                <a:spcPts val="225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900">
                <a:solidFill>
                  <a:srgbClr val="336699"/>
                </a:solidFill>
              </a:rPr>
              <a:t> </a:t>
            </a:r>
            <a:r>
              <a:rPr lang="en-US" altLang="en-US" sz="1000" b="1"/>
              <a:t>Oilseed</a:t>
            </a:r>
            <a:r>
              <a:rPr lang="en-US" altLang="en-US" sz="900">
                <a:solidFill>
                  <a:srgbClr val="336699"/>
                </a:solidFill>
              </a:rPr>
              <a:t> xxxxxxxxxxxxxxxxxxxxx</a:t>
            </a:r>
          </a:p>
          <a:p>
            <a:pPr marL="341313" indent="-339725">
              <a:lnSpc>
                <a:spcPct val="80000"/>
              </a:lnSpc>
              <a:spcBef>
                <a:spcPts val="225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900">
                <a:solidFill>
                  <a:srgbClr val="336699"/>
                </a:solidFill>
              </a:rPr>
              <a:t> </a:t>
            </a:r>
            <a:r>
              <a:rPr lang="en-US" altLang="en-US" sz="1000" b="1"/>
              <a:t>Sunflowerseed</a:t>
            </a:r>
            <a:r>
              <a:rPr lang="en-US" altLang="en-US" sz="900">
                <a:solidFill>
                  <a:srgbClr val="336699"/>
                </a:solidFill>
              </a:rPr>
              <a:t> xxxxxxxxxxxxxx</a:t>
            </a:r>
          </a:p>
          <a:p>
            <a:pPr marL="341313" indent="-339725">
              <a:lnSpc>
                <a:spcPct val="80000"/>
              </a:lnSpc>
              <a:spcBef>
                <a:spcPts val="225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900">
                <a:solidFill>
                  <a:srgbClr val="336699"/>
                </a:solidFill>
              </a:rPr>
              <a:t> </a:t>
            </a:r>
            <a:r>
              <a:rPr lang="en-US" altLang="en-US" sz="1000" b="1"/>
              <a:t>Soybean</a:t>
            </a:r>
            <a:r>
              <a:rPr lang="en-US" altLang="en-US" sz="900">
                <a:solidFill>
                  <a:srgbClr val="336699"/>
                </a:solidFill>
              </a:rPr>
              <a:t> xxxxxxxxxxxxxxxxxxxxxx</a:t>
            </a:r>
          </a:p>
          <a:p>
            <a:pPr>
              <a:lnSpc>
                <a:spcPct val="80000"/>
              </a:lnSpc>
              <a:spcBef>
                <a:spcPts val="175"/>
              </a:spcBef>
            </a:pPr>
            <a:r>
              <a:rPr lang="en-US" altLang="en-US" sz="900">
                <a:solidFill>
                  <a:srgbClr val="336699"/>
                </a:solidFill>
              </a:rPr>
              <a:t>xxxxxxxxxxxxxxxxxxxxxxxxxxxxxxxxxxxxxxxxxxxxxxxxxxx....</a:t>
            </a:r>
            <a:r>
              <a:rPr lang="en-US" altLang="en-US" sz="700">
                <a:solidFill>
                  <a:srgbClr val="336699"/>
                </a:solidFill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657600" y="5715001"/>
            <a:ext cx="464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Categories: </a:t>
            </a:r>
            <a:r>
              <a:rPr lang="en-US" altLang="en-US" sz="2400" b="1">
                <a:latin typeface="Times New Roman" panose="02020603050405020304" pitchFamily="18" charset="0"/>
              </a:rPr>
              <a:t>grain</a:t>
            </a:r>
            <a:r>
              <a:rPr lang="en-US" altLang="en-US" sz="2400">
                <a:latin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</a:rPr>
              <a:t>wheat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6627814" y="4953000"/>
            <a:ext cx="688975" cy="6096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3" name="Group 5"/>
          <p:cNvGraphicFramePr>
            <a:graphicFrameLocks noGrp="1"/>
          </p:cNvGraphicFramePr>
          <p:nvPr/>
        </p:nvGraphicFramePr>
        <p:xfrm>
          <a:off x="7010400" y="1752600"/>
          <a:ext cx="3049588" cy="2976563"/>
        </p:xfrm>
        <a:graphic>
          <a:graphicData uri="http://schemas.openxmlformats.org/drawingml/2006/table">
            <a:tbl>
              <a:tblPr/>
              <a:tblGrid>
                <a:gridCol w="1830388"/>
                <a:gridCol w="12192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grain(s)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oilseed(s)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wheat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maize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</a:p>
                  </a:txBody>
                  <a:tcPr marL="90000" marR="90000" marT="62676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</a:p>
                  </a:txBody>
                  <a:tcPr marL="90000" marR="90000" marT="64440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</a:p>
                  </a:txBody>
                  <a:tcPr marL="90000" marR="90000" marT="62676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32" name="Line 64"/>
          <p:cNvSpPr>
            <a:spLocks noChangeShapeType="1"/>
          </p:cNvSpPr>
          <p:nvPr/>
        </p:nvSpPr>
        <p:spPr bwMode="auto">
          <a:xfrm>
            <a:off x="6019800" y="3505200"/>
            <a:ext cx="762000" cy="1588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7556501" y="1230313"/>
            <a:ext cx="7334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 i="1"/>
              <a:t>word</a:t>
            </a:r>
          </a:p>
        </p:txBody>
      </p:sp>
      <p:sp>
        <p:nvSpPr>
          <p:cNvPr id="7234" name="Text Box 66"/>
          <p:cNvSpPr txBox="1">
            <a:spLocks noChangeArrowheads="1"/>
          </p:cNvSpPr>
          <p:nvPr/>
        </p:nvSpPr>
        <p:spPr bwMode="auto">
          <a:xfrm>
            <a:off x="8910639" y="1230313"/>
            <a:ext cx="6191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 i="1"/>
              <a:t>freq</a:t>
            </a:r>
          </a:p>
        </p:txBody>
      </p:sp>
    </p:spTree>
    <p:extLst>
      <p:ext uri="{BB962C8B-B14F-4D97-AF65-F5344CB8AC3E}">
        <p14:creationId xmlns:p14="http://schemas.microsoft.com/office/powerpoint/2010/main" val="2733548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Text Classification with Naive Bayes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077200" cy="4114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Putting this together: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for each document </a:t>
            </a:r>
            <a:r>
              <a:rPr lang="en-US" altLang="en-US" i="1"/>
              <a:t>x</a:t>
            </a:r>
            <a:r>
              <a:rPr lang="en-US" altLang="en-US" i="1" baseline="-25000"/>
              <a:t>i </a:t>
            </a:r>
            <a:r>
              <a:rPr lang="en-US" altLang="en-US"/>
              <a:t>with label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for each word </a:t>
            </a:r>
            <a:r>
              <a:rPr lang="en-US" altLang="en-US" i="1"/>
              <a:t>w</a:t>
            </a:r>
            <a:r>
              <a:rPr lang="en-US" altLang="en-US" i="1" baseline="-25000"/>
              <a:t>ij </a:t>
            </a:r>
            <a:r>
              <a:rPr lang="en-US" altLang="en-US"/>
              <a:t>in</a:t>
            </a:r>
            <a:r>
              <a:rPr lang="en-US" altLang="en-US" i="1" baseline="-25000"/>
              <a:t>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</a:p>
          <a:p>
            <a:pPr lvl="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count[w</a:t>
            </a:r>
            <a:r>
              <a:rPr lang="en-US" altLang="en-US" baseline="-25000"/>
              <a:t>ij</a:t>
            </a:r>
            <a:r>
              <a:rPr lang="en-US" altLang="en-US"/>
              <a:t>][y</a:t>
            </a:r>
            <a:r>
              <a:rPr lang="en-US" altLang="en-US" baseline="-25000"/>
              <a:t>i</a:t>
            </a:r>
            <a:r>
              <a:rPr lang="en-US" altLang="en-US"/>
              <a:t>]++</a:t>
            </a:r>
          </a:p>
          <a:p>
            <a:pPr lvl="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count[y</a:t>
            </a:r>
            <a:r>
              <a:rPr lang="en-US" altLang="en-US" baseline="-25000"/>
              <a:t>i</a:t>
            </a:r>
            <a:r>
              <a:rPr lang="en-US" altLang="en-US"/>
              <a:t>]++</a:t>
            </a:r>
          </a:p>
          <a:p>
            <a:pPr lvl="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count++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to classify a new </a:t>
            </a:r>
            <a:r>
              <a:rPr lang="en-US" altLang="en-US" i="1"/>
              <a:t>x=w</a:t>
            </a:r>
            <a:r>
              <a:rPr lang="en-US" altLang="en-US" i="1" baseline="-25000"/>
              <a:t>1</a:t>
            </a:r>
            <a:r>
              <a:rPr lang="en-US" altLang="en-US" i="1"/>
              <a:t>...w</a:t>
            </a:r>
            <a:r>
              <a:rPr lang="en-US" altLang="en-US" i="1" baseline="-25000"/>
              <a:t>n</a:t>
            </a:r>
            <a:r>
              <a:rPr lang="en-US" altLang="en-US"/>
              <a:t>, pick </a:t>
            </a:r>
            <a:r>
              <a:rPr lang="en-US" altLang="en-US" i="1"/>
              <a:t>y</a:t>
            </a:r>
            <a:r>
              <a:rPr lang="en-US" altLang="en-US"/>
              <a:t> with top </a:t>
            </a:r>
            <a:r>
              <a:rPr lang="en-US" altLang="en-US" i="1"/>
              <a:t>score</a:t>
            </a:r>
            <a:r>
              <a:rPr lang="en-US" altLang="en-US"/>
              <a:t>:</a:t>
            </a:r>
          </a:p>
          <a:p>
            <a:pPr lvl="2" indent="-2270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86000" y="4495800"/>
          <a:ext cx="7162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4" imgW="3454200" imgH="431640" progId="">
                  <p:embed/>
                </p:oleObj>
              </mc:Choice>
              <mc:Fallback>
                <p:oleObj r:id="rId4" imgW="345420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7162800" cy="896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6019800" y="5332414"/>
            <a:ext cx="1295400" cy="536575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828800" y="5649913"/>
            <a:ext cx="4114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000" b="1"/>
              <a:t>key point: </a:t>
            </a:r>
            <a:r>
              <a:rPr lang="en-US" altLang="en-US" sz="2000"/>
              <a:t>we</a:t>
            </a:r>
            <a:r>
              <a:rPr lang="en-US" altLang="en-US" sz="2000" b="1"/>
              <a:t> </a:t>
            </a:r>
            <a:r>
              <a:rPr lang="en-US" altLang="en-US" sz="2000"/>
              <a:t>only need counts for words that actually appear in </a:t>
            </a:r>
            <a:r>
              <a:rPr lang="en-US" altLang="en-US" sz="2000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9767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1134</Words>
  <Application>Microsoft Office PowerPoint</Application>
  <PresentationFormat>Widescreen</PresentationFormat>
  <Paragraphs>166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Text Mining: Sentiment analysis of Text and Audio</vt:lpstr>
      <vt:lpstr>Data Mining vs. Text Mining</vt:lpstr>
      <vt:lpstr>Natural Language Processing</vt:lpstr>
      <vt:lpstr>Text Classification: definition</vt:lpstr>
      <vt:lpstr>Text Classification: Examples</vt:lpstr>
      <vt:lpstr>Bag of words representation</vt:lpstr>
      <vt:lpstr>Bag of words representation</vt:lpstr>
      <vt:lpstr>Bag of words representation</vt:lpstr>
      <vt:lpstr>Text Classification with Naive Bayes</vt:lpstr>
      <vt:lpstr>Navies Bayes Model</vt:lpstr>
      <vt:lpstr>About Application</vt:lpstr>
      <vt:lpstr>Input supported</vt:lpstr>
      <vt:lpstr>Audio based Analysis</vt:lpstr>
      <vt:lpstr>Text Based Analysis</vt:lpstr>
      <vt:lpstr>Process</vt:lpstr>
      <vt:lpstr>Sentiment Extraction</vt:lpstr>
      <vt:lpstr>User Interface</vt:lpstr>
      <vt:lpstr>Results</vt:lpstr>
      <vt:lpstr>Overall Result</vt:lpstr>
      <vt:lpstr>Results</vt:lpstr>
      <vt:lpstr>Thank You…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Mining: Sentiment analysis of Text and Audio</dc:title>
  <dc:creator>Chimankar, Mangesh</dc:creator>
  <cp:lastModifiedBy>nikhil karmude</cp:lastModifiedBy>
  <cp:revision>19</cp:revision>
  <dcterms:created xsi:type="dcterms:W3CDTF">2014-11-22T01:47:18Z</dcterms:created>
  <dcterms:modified xsi:type="dcterms:W3CDTF">2015-03-15T04:01:06Z</dcterms:modified>
</cp:coreProperties>
</file>