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 Slab"/>
      <p:regular r:id="rId38"/>
      <p:bold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2ED3BD-194D-43D1-B864-72218D2D4DA9}">
  <a:tblStyle styleId="{622ED3BD-194D-43D1-B864-72218D2D4D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4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Slab-bold.fntdata"/><Relationship Id="rId16" Type="http://schemas.openxmlformats.org/officeDocument/2006/relationships/slide" Target="slides/slide10.xml"/><Relationship Id="rId38" Type="http://schemas.openxmlformats.org/officeDocument/2006/relationships/font" Target="fonts/RobotoSlab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ca31969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ca31969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ca3196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ca3196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ca31969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ca31969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d72d6d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3d72d6d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3d72d6d6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3d72d6d6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3ca31969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3ca31969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3ca31969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3ca31969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ca31969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ca31969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ca3196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3ca3196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3ca31969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3ca31969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3ca31969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3ca31969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ca31969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ca31969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3ca3196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3ca3196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3ca31969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3ca31969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3ca31969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3ca31969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3ca31969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3ca31969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3d56970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3d56970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3d72d6d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3d72d6d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3d72d6d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3d72d6d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d72d6d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d72d6d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ca319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ca319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ca3196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ca3196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ca3196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ca3196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ca31969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ca31969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ca31969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ca31969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Char char="◎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>
                <a:solidFill>
                  <a:srgbClr val="607D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40005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3238"/>
              </a:buClr>
              <a:buSzPts val="2700"/>
              <a:buChar char="◎"/>
              <a:defRPr i="1" sz="2700"/>
            </a:lvl1pPr>
            <a:lvl2pPr indent="-4000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2pPr>
            <a:lvl3pPr indent="-4000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◉"/>
              <a:defRPr i="1" sz="2700"/>
            </a:lvl3pPr>
            <a:lvl4pPr indent="-4000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4pPr>
            <a:lvl5pPr indent="-4000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5pPr>
            <a:lvl6pPr indent="-4000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6pPr>
            <a:lvl7pPr indent="-4000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7pPr>
            <a:lvl8pPr indent="-4000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8pPr>
            <a:lvl9pPr indent="-4000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1" name="Google Shape;41;p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1" i="0" lang="en" sz="45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45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" name="Google Shape;44;p6"/>
          <p:cNvCxnSpPr>
            <a:endCxn id="42" idx="1"/>
          </p:cNvCxnSpPr>
          <p:nvPr/>
        </p:nvCxnSpPr>
        <p:spPr>
          <a:xfrm>
            <a:off x="3742095" y="653986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FD8DC"/>
              </a:buClr>
              <a:buSzPts val="2300"/>
              <a:buFont typeface="Source Sans Pro"/>
              <a:buChar char="◎"/>
              <a:defRPr b="0" i="0" sz="23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0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289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Optimization of vehicle routing problem using</a:t>
            </a:r>
            <a:endParaRPr b="1"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/>
              <a:t>artificial bee colony algorithm</a:t>
            </a:r>
            <a:endParaRPr b="1" sz="40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2834125"/>
            <a:ext cx="3237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Advisor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"/>
              <a:t>Zack Butler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5529325" y="2834125"/>
            <a:ext cx="3237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Author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"/>
              <a:t>Nikhil Keswaney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1614575" y="288550"/>
            <a:ext cx="5919300" cy="1297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[1,2,3,4] ;; K = 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174950" y="2047350"/>
            <a:ext cx="40947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 = [1,2,3] ;; K =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4812100" y="2047350"/>
            <a:ext cx="40947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 = [1,2,3] ;; K =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4"/>
          <p:cNvCxnSpPr>
            <a:stCxn id="146" idx="4"/>
            <a:endCxn id="147" idx="0"/>
          </p:cNvCxnSpPr>
          <p:nvPr/>
        </p:nvCxnSpPr>
        <p:spPr>
          <a:xfrm flipH="1">
            <a:off x="2222225" y="1586350"/>
            <a:ext cx="23520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>
            <a:stCxn id="146" idx="4"/>
            <a:endCxn id="148" idx="0"/>
          </p:cNvCxnSpPr>
          <p:nvPr/>
        </p:nvCxnSpPr>
        <p:spPr>
          <a:xfrm>
            <a:off x="4574225" y="1586350"/>
            <a:ext cx="22851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4"/>
          <p:cNvSpPr txBox="1"/>
          <p:nvPr/>
        </p:nvSpPr>
        <p:spPr>
          <a:xfrm>
            <a:off x="5648400" y="4493700"/>
            <a:ext cx="349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S(N, K) = k * S(N - 1, K) + S(N - 1, K - 1)</a:t>
            </a:r>
            <a:endParaRPr b="1" i="1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1614575" y="288550"/>
            <a:ext cx="5919300" cy="1297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[1,2,3,4] ;; K = 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174950" y="2047350"/>
            <a:ext cx="40947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 = [1,2,3] ;; K =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4812100" y="2047350"/>
            <a:ext cx="40947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</a:t>
            </a:r>
            <a:r>
              <a:rPr b="1" lang="en">
                <a:solidFill>
                  <a:schemeClr val="dk1"/>
                </a:solidFill>
              </a:rPr>
              <a:t>[1,2,3]</a:t>
            </a:r>
            <a:r>
              <a:rPr b="1" lang="en">
                <a:solidFill>
                  <a:schemeClr val="dk1"/>
                </a:solidFill>
              </a:rPr>
              <a:t> ;; K =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100050" y="3646125"/>
            <a:ext cx="22221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 = [1,2] ;; K =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2559350" y="3646125"/>
            <a:ext cx="23520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 = [1,2] ;; K =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5"/>
          <p:cNvCxnSpPr>
            <a:stCxn id="156" idx="4"/>
            <a:endCxn id="157" idx="0"/>
          </p:cNvCxnSpPr>
          <p:nvPr/>
        </p:nvCxnSpPr>
        <p:spPr>
          <a:xfrm flipH="1">
            <a:off x="2222225" y="1586350"/>
            <a:ext cx="23520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5"/>
          <p:cNvCxnSpPr>
            <a:stCxn id="156" idx="4"/>
            <a:endCxn id="158" idx="0"/>
          </p:cNvCxnSpPr>
          <p:nvPr/>
        </p:nvCxnSpPr>
        <p:spPr>
          <a:xfrm>
            <a:off x="4574225" y="1586350"/>
            <a:ext cx="22851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5"/>
          <p:cNvCxnSpPr>
            <a:stCxn id="157" idx="4"/>
            <a:endCxn id="159" idx="0"/>
          </p:cNvCxnSpPr>
          <p:nvPr/>
        </p:nvCxnSpPr>
        <p:spPr>
          <a:xfrm flipH="1">
            <a:off x="1211000" y="3096150"/>
            <a:ext cx="10113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5"/>
          <p:cNvCxnSpPr>
            <a:stCxn id="157" idx="4"/>
            <a:endCxn id="160" idx="0"/>
          </p:cNvCxnSpPr>
          <p:nvPr/>
        </p:nvCxnSpPr>
        <p:spPr>
          <a:xfrm>
            <a:off x="2222300" y="3096150"/>
            <a:ext cx="15132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5"/>
          <p:cNvSpPr txBox="1"/>
          <p:nvPr/>
        </p:nvSpPr>
        <p:spPr>
          <a:xfrm>
            <a:off x="5648400" y="4493700"/>
            <a:ext cx="349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S(N, K) = k * S(N - 1, K) + S(N - 1, K - 1)</a:t>
            </a:r>
            <a:endParaRPr b="1" i="1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1614575" y="288550"/>
            <a:ext cx="5919300" cy="1297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[1,2,3,4] ;; K = 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174950" y="2047350"/>
            <a:ext cx="40947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 = [1,2,3] ;; K =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4812100" y="2047350"/>
            <a:ext cx="40947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</a:t>
            </a:r>
            <a:r>
              <a:rPr b="1" lang="en">
                <a:solidFill>
                  <a:schemeClr val="dk1"/>
                </a:solidFill>
              </a:rPr>
              <a:t>[1,2,3]</a:t>
            </a:r>
            <a:r>
              <a:rPr b="1" lang="en">
                <a:solidFill>
                  <a:schemeClr val="dk1"/>
                </a:solidFill>
              </a:rPr>
              <a:t> ;; K =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100050" y="3646125"/>
            <a:ext cx="22221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 = [1,2] ;; K =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[1][2]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2559350" y="3646125"/>
            <a:ext cx="23520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[1,2] ;; K =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 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6"/>
          <p:cNvCxnSpPr>
            <a:stCxn id="170" idx="4"/>
            <a:endCxn id="171" idx="0"/>
          </p:cNvCxnSpPr>
          <p:nvPr/>
        </p:nvCxnSpPr>
        <p:spPr>
          <a:xfrm flipH="1">
            <a:off x="2222225" y="1586350"/>
            <a:ext cx="23520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stCxn id="170" idx="4"/>
            <a:endCxn id="172" idx="0"/>
          </p:cNvCxnSpPr>
          <p:nvPr/>
        </p:nvCxnSpPr>
        <p:spPr>
          <a:xfrm>
            <a:off x="4574225" y="1586350"/>
            <a:ext cx="22851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71" idx="4"/>
            <a:endCxn id="173" idx="0"/>
          </p:cNvCxnSpPr>
          <p:nvPr/>
        </p:nvCxnSpPr>
        <p:spPr>
          <a:xfrm flipH="1">
            <a:off x="1211000" y="3096150"/>
            <a:ext cx="10113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6"/>
          <p:cNvCxnSpPr>
            <a:stCxn id="171" idx="4"/>
            <a:endCxn id="174" idx="0"/>
          </p:cNvCxnSpPr>
          <p:nvPr/>
        </p:nvCxnSpPr>
        <p:spPr>
          <a:xfrm>
            <a:off x="2222300" y="3096150"/>
            <a:ext cx="15132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>
            <a:stCxn id="173" idx="0"/>
            <a:endCxn id="171" idx="2"/>
          </p:cNvCxnSpPr>
          <p:nvPr/>
        </p:nvCxnSpPr>
        <p:spPr>
          <a:xfrm flipH="1" rot="5400000">
            <a:off x="155850" y="2590875"/>
            <a:ext cx="1074300" cy="1036200"/>
          </a:xfrm>
          <a:prstGeom prst="curvedConnector4">
            <a:avLst>
              <a:gd fmla="val 16271" name="adj1"/>
              <a:gd fmla="val 107224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0" name="Google Shape;180;p26"/>
          <p:cNvCxnSpPr>
            <a:stCxn id="174" idx="0"/>
            <a:endCxn id="171" idx="6"/>
          </p:cNvCxnSpPr>
          <p:nvPr/>
        </p:nvCxnSpPr>
        <p:spPr>
          <a:xfrm rot="-5400000">
            <a:off x="3465350" y="2841825"/>
            <a:ext cx="1074300" cy="534300"/>
          </a:xfrm>
          <a:prstGeom prst="curvedConnector4">
            <a:avLst>
              <a:gd fmla="val 18594" name="adj1"/>
              <a:gd fmla="val 144568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1" name="Google Shape;181;p26"/>
          <p:cNvSpPr txBox="1"/>
          <p:nvPr/>
        </p:nvSpPr>
        <p:spPr>
          <a:xfrm>
            <a:off x="5648400" y="4493700"/>
            <a:ext cx="349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S(N, K) = k * S(N - 1, K) + S(N - 1, K - 1)</a:t>
            </a:r>
            <a:endParaRPr b="1" i="1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1614575" y="288550"/>
            <a:ext cx="5919300" cy="14973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[1,2,3,4] ;; K = 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[1,3,4][2] </a:t>
            </a:r>
            <a:r>
              <a:rPr b="1" lang="en"/>
              <a:t>-</a:t>
            </a:r>
            <a:r>
              <a:rPr b="1" lang="en">
                <a:solidFill>
                  <a:srgbClr val="FF00FF"/>
                </a:solidFill>
              </a:rPr>
              <a:t> [1,3][2,4]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 [1,4][2,3] </a:t>
            </a:r>
            <a:r>
              <a:rPr b="1" lang="en">
                <a:solidFill>
                  <a:schemeClr val="dk1"/>
                </a:solidFill>
              </a:rPr>
              <a:t>- </a:t>
            </a:r>
            <a:r>
              <a:rPr b="1" lang="en">
                <a:solidFill>
                  <a:srgbClr val="FF00FF"/>
                </a:solidFill>
              </a:rPr>
              <a:t>[1][2,3,4] 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[1,2,4][3] </a:t>
            </a:r>
            <a:r>
              <a:rPr b="1" lang="en">
                <a:solidFill>
                  <a:schemeClr val="dk1"/>
                </a:solidFill>
              </a:rPr>
              <a:t>- </a:t>
            </a:r>
            <a:r>
              <a:rPr b="1" lang="en">
                <a:solidFill>
                  <a:srgbClr val="FF00FF"/>
                </a:solidFill>
              </a:rPr>
              <a:t>[1,2][3,4]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[1,2,3][4]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174950" y="2047350"/>
            <a:ext cx="40947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 = [1,2,3] ;; K =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[1,3][2] </a:t>
            </a:r>
            <a:r>
              <a:rPr b="1" lang="en"/>
              <a:t>-</a:t>
            </a:r>
            <a:r>
              <a:rPr b="1" lang="en">
                <a:solidFill>
                  <a:srgbClr val="FF00FF"/>
                </a:solidFill>
              </a:rPr>
              <a:t> [1][2,3]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[1,2][3]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4812100" y="2047350"/>
            <a:ext cx="40947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[1,2,3] ;; K =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[1,2,3]</a:t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100050" y="3646125"/>
            <a:ext cx="22221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 = [1,2] ;; K =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[1][2]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2559350" y="3646125"/>
            <a:ext cx="23520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[1,2] ;; K =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 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7"/>
          <p:cNvCxnSpPr>
            <a:stCxn id="186" idx="4"/>
            <a:endCxn id="187" idx="0"/>
          </p:cNvCxnSpPr>
          <p:nvPr/>
        </p:nvCxnSpPr>
        <p:spPr>
          <a:xfrm flipH="1">
            <a:off x="2222225" y="1785850"/>
            <a:ext cx="23520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7"/>
          <p:cNvCxnSpPr>
            <a:stCxn id="186" idx="4"/>
            <a:endCxn id="188" idx="0"/>
          </p:cNvCxnSpPr>
          <p:nvPr/>
        </p:nvCxnSpPr>
        <p:spPr>
          <a:xfrm>
            <a:off x="4574225" y="1785850"/>
            <a:ext cx="22851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7"/>
          <p:cNvCxnSpPr>
            <a:stCxn id="187" idx="4"/>
            <a:endCxn id="189" idx="0"/>
          </p:cNvCxnSpPr>
          <p:nvPr/>
        </p:nvCxnSpPr>
        <p:spPr>
          <a:xfrm flipH="1">
            <a:off x="1211000" y="3096150"/>
            <a:ext cx="10113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stCxn id="187" idx="4"/>
            <a:endCxn id="190" idx="0"/>
          </p:cNvCxnSpPr>
          <p:nvPr/>
        </p:nvCxnSpPr>
        <p:spPr>
          <a:xfrm>
            <a:off x="2222300" y="3096150"/>
            <a:ext cx="15132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89" idx="0"/>
            <a:endCxn id="187" idx="2"/>
          </p:cNvCxnSpPr>
          <p:nvPr/>
        </p:nvCxnSpPr>
        <p:spPr>
          <a:xfrm flipH="1" rot="5400000">
            <a:off x="155850" y="2590875"/>
            <a:ext cx="1074300" cy="1036200"/>
          </a:xfrm>
          <a:prstGeom prst="curvedConnector4">
            <a:avLst>
              <a:gd fmla="val 16271" name="adj1"/>
              <a:gd fmla="val 107224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" name="Google Shape;196;p27"/>
          <p:cNvCxnSpPr>
            <a:stCxn id="190" idx="0"/>
            <a:endCxn id="187" idx="6"/>
          </p:cNvCxnSpPr>
          <p:nvPr/>
        </p:nvCxnSpPr>
        <p:spPr>
          <a:xfrm rot="-5400000">
            <a:off x="3465350" y="2841825"/>
            <a:ext cx="1074300" cy="534300"/>
          </a:xfrm>
          <a:prstGeom prst="curvedConnector4">
            <a:avLst>
              <a:gd fmla="val 18594" name="adj1"/>
              <a:gd fmla="val 144568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" name="Google Shape;197;p27"/>
          <p:cNvCxnSpPr>
            <a:stCxn id="187" idx="0"/>
            <a:endCxn id="186" idx="2"/>
          </p:cNvCxnSpPr>
          <p:nvPr/>
        </p:nvCxnSpPr>
        <p:spPr>
          <a:xfrm flipH="1" rot="5400000">
            <a:off x="1413350" y="1238400"/>
            <a:ext cx="1010100" cy="607800"/>
          </a:xfrm>
          <a:prstGeom prst="curvedConnector4">
            <a:avLst>
              <a:gd fmla="val 12944" name="adj1"/>
              <a:gd fmla="val 139166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" name="Google Shape;198;p27"/>
          <p:cNvCxnSpPr>
            <a:stCxn id="188" idx="0"/>
            <a:endCxn id="186" idx="6"/>
          </p:cNvCxnSpPr>
          <p:nvPr/>
        </p:nvCxnSpPr>
        <p:spPr>
          <a:xfrm rot="-5400000">
            <a:off x="6691600" y="1205100"/>
            <a:ext cx="1010100" cy="674400"/>
          </a:xfrm>
          <a:prstGeom prst="curvedConnector4">
            <a:avLst>
              <a:gd fmla="val 12944" name="adj1"/>
              <a:gd fmla="val 135313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" name="Google Shape;199;p27"/>
          <p:cNvSpPr txBox="1"/>
          <p:nvPr/>
        </p:nvSpPr>
        <p:spPr>
          <a:xfrm>
            <a:off x="5648400" y="4493700"/>
            <a:ext cx="349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S(N, K) = k * S(N - 1, K) + S(N - 1, K - 1)</a:t>
            </a:r>
            <a:endParaRPr b="1" i="1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1614575" y="288550"/>
            <a:ext cx="5919300" cy="14973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[1,2,3,4] ;; K = 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[1,3,4][2] </a:t>
            </a:r>
            <a:r>
              <a:rPr b="1" lang="en"/>
              <a:t>-</a:t>
            </a:r>
            <a:r>
              <a:rPr b="1" lang="en">
                <a:solidFill>
                  <a:srgbClr val="FF00FF"/>
                </a:solidFill>
              </a:rPr>
              <a:t> [1,3][2,4]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 [1,4][2,3] </a:t>
            </a:r>
            <a:r>
              <a:rPr b="1" lang="en">
                <a:solidFill>
                  <a:schemeClr val="dk1"/>
                </a:solidFill>
              </a:rPr>
              <a:t>- </a:t>
            </a:r>
            <a:r>
              <a:rPr b="1" lang="en">
                <a:solidFill>
                  <a:srgbClr val="FF00FF"/>
                </a:solidFill>
              </a:rPr>
              <a:t>[1][2,3,4] 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[1,2,4][3] </a:t>
            </a:r>
            <a:r>
              <a:rPr b="1" lang="en">
                <a:solidFill>
                  <a:schemeClr val="dk1"/>
                </a:solidFill>
              </a:rPr>
              <a:t>- </a:t>
            </a:r>
            <a:r>
              <a:rPr b="1" lang="en">
                <a:solidFill>
                  <a:srgbClr val="FF00FF"/>
                </a:solidFill>
              </a:rPr>
              <a:t>[1,2][3,4]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[1,2,3][4]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174950" y="2047350"/>
            <a:ext cx="40947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 = [1,2,3] ;; K =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[1,3][2] </a:t>
            </a:r>
            <a:r>
              <a:rPr b="1" lang="en"/>
              <a:t>-</a:t>
            </a:r>
            <a:r>
              <a:rPr b="1" lang="en">
                <a:solidFill>
                  <a:srgbClr val="FF00FF"/>
                </a:solidFill>
              </a:rPr>
              <a:t> [1][2,3]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[1,2][3]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4812100" y="2047350"/>
            <a:ext cx="40947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[1,2,3] ;; K =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[1,2,3]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100050" y="3646125"/>
            <a:ext cx="22221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 = [1,2] ;; K =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[1][2]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2559350" y="3646125"/>
            <a:ext cx="2352000" cy="1048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[1,2] ;; K =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[1, 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8"/>
          <p:cNvCxnSpPr>
            <a:stCxn id="204" idx="4"/>
            <a:endCxn id="205" idx="0"/>
          </p:cNvCxnSpPr>
          <p:nvPr/>
        </p:nvCxnSpPr>
        <p:spPr>
          <a:xfrm flipH="1">
            <a:off x="2222225" y="1785850"/>
            <a:ext cx="23520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8"/>
          <p:cNvCxnSpPr>
            <a:stCxn id="204" idx="4"/>
            <a:endCxn id="206" idx="0"/>
          </p:cNvCxnSpPr>
          <p:nvPr/>
        </p:nvCxnSpPr>
        <p:spPr>
          <a:xfrm>
            <a:off x="4574225" y="1785850"/>
            <a:ext cx="22851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8"/>
          <p:cNvCxnSpPr>
            <a:stCxn id="205" idx="4"/>
            <a:endCxn id="207" idx="0"/>
          </p:cNvCxnSpPr>
          <p:nvPr/>
        </p:nvCxnSpPr>
        <p:spPr>
          <a:xfrm flipH="1">
            <a:off x="1211000" y="3096150"/>
            <a:ext cx="10113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8"/>
          <p:cNvCxnSpPr>
            <a:stCxn id="205" idx="4"/>
            <a:endCxn id="208" idx="0"/>
          </p:cNvCxnSpPr>
          <p:nvPr/>
        </p:nvCxnSpPr>
        <p:spPr>
          <a:xfrm>
            <a:off x="2222300" y="3096150"/>
            <a:ext cx="15132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8"/>
          <p:cNvCxnSpPr>
            <a:stCxn id="207" idx="0"/>
            <a:endCxn id="205" idx="2"/>
          </p:cNvCxnSpPr>
          <p:nvPr/>
        </p:nvCxnSpPr>
        <p:spPr>
          <a:xfrm flipH="1" rot="5400000">
            <a:off x="155850" y="2590875"/>
            <a:ext cx="1074300" cy="1036200"/>
          </a:xfrm>
          <a:prstGeom prst="curvedConnector4">
            <a:avLst>
              <a:gd fmla="val 16271" name="adj1"/>
              <a:gd fmla="val 107224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4" name="Google Shape;214;p28"/>
          <p:cNvCxnSpPr>
            <a:stCxn id="208" idx="0"/>
            <a:endCxn id="205" idx="6"/>
          </p:cNvCxnSpPr>
          <p:nvPr/>
        </p:nvCxnSpPr>
        <p:spPr>
          <a:xfrm rot="-5400000">
            <a:off x="3465350" y="2841825"/>
            <a:ext cx="1074300" cy="534300"/>
          </a:xfrm>
          <a:prstGeom prst="curvedConnector4">
            <a:avLst>
              <a:gd fmla="val 18594" name="adj1"/>
              <a:gd fmla="val 144568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" name="Google Shape;215;p28"/>
          <p:cNvCxnSpPr>
            <a:stCxn id="205" idx="0"/>
            <a:endCxn id="204" idx="2"/>
          </p:cNvCxnSpPr>
          <p:nvPr/>
        </p:nvCxnSpPr>
        <p:spPr>
          <a:xfrm flipH="1" rot="5400000">
            <a:off x="1413350" y="1238400"/>
            <a:ext cx="1010100" cy="607800"/>
          </a:xfrm>
          <a:prstGeom prst="curvedConnector4">
            <a:avLst>
              <a:gd fmla="val 12944" name="adj1"/>
              <a:gd fmla="val 139166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6" name="Google Shape;216;p28"/>
          <p:cNvCxnSpPr>
            <a:stCxn id="206" idx="0"/>
            <a:endCxn id="204" idx="6"/>
          </p:cNvCxnSpPr>
          <p:nvPr/>
        </p:nvCxnSpPr>
        <p:spPr>
          <a:xfrm rot="-5400000">
            <a:off x="6691600" y="1205100"/>
            <a:ext cx="1010100" cy="674400"/>
          </a:xfrm>
          <a:prstGeom prst="curvedConnector4">
            <a:avLst>
              <a:gd fmla="val 12944" name="adj1"/>
              <a:gd fmla="val 135313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7" name="Google Shape;217;p28"/>
          <p:cNvSpPr txBox="1"/>
          <p:nvPr/>
        </p:nvSpPr>
        <p:spPr>
          <a:xfrm>
            <a:off x="5648400" y="4493700"/>
            <a:ext cx="349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S(N, K) = k * S(N - 1, K) + S(N - 1, K - 1)</a:t>
            </a:r>
            <a:endParaRPr b="1" i="1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786150" y="13809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Subset finder (Dynamic Programing)</a:t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188950" y="-62075"/>
            <a:ext cx="21138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30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{622ED3BD-194D-43D1-B864-72218D2D4DA9}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                     K➡️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⬇️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30"/>
          <p:cNvSpPr txBox="1"/>
          <p:nvPr/>
        </p:nvSpPr>
        <p:spPr>
          <a:xfrm>
            <a:off x="5648400" y="4493700"/>
            <a:ext cx="349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S(N, K) = k * S(N - 1, K) + S(N - 1, K - 1)</a:t>
            </a:r>
            <a:endParaRPr b="1" i="1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3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{622ED3BD-194D-43D1-B864-72218D2D4DA9}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                     K</a:t>
                      </a:r>
                      <a:r>
                        <a:rPr b="1" lang="en"/>
                        <a:t>➡️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⬇️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[1][2]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[1,2,3]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[1,2,3,4]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31"/>
          <p:cNvSpPr txBox="1"/>
          <p:nvPr/>
        </p:nvSpPr>
        <p:spPr>
          <a:xfrm>
            <a:off x="658050" y="274675"/>
            <a:ext cx="78279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BaseCases</a:t>
            </a:r>
            <a:endParaRPr sz="15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5648400" y="4493700"/>
            <a:ext cx="349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S(N, K) = k * S(N - 1, K) + S(N - 1, K - 1)</a:t>
            </a:r>
            <a:endParaRPr b="1" i="1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3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{622ED3BD-194D-43D1-B864-72218D2D4DA9}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                     K➡️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⬇️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[1][2]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[1,2,3]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[1,3][2]  [1][2,3]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[1,2][3]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[1,2,3,4]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32"/>
          <p:cNvSpPr txBox="1"/>
          <p:nvPr/>
        </p:nvSpPr>
        <p:spPr>
          <a:xfrm>
            <a:off x="658050" y="274675"/>
            <a:ext cx="78279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5648400" y="4493700"/>
            <a:ext cx="349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S(N, K) = k * S(N - 1, K) + S(N - 1, K - 1)</a:t>
            </a:r>
            <a:endParaRPr b="1" i="1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33"/>
          <p:cNvGraphicFramePr/>
          <p:nvPr/>
        </p:nvGraphicFramePr>
        <p:xfrm>
          <a:off x="952500" y="86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{622ED3BD-194D-43D1-B864-72218D2D4DA9}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                     K➡️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⬇️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[1][2]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[1,2,3]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[1,3][2]  [1][2,3]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[1,2][3]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[1,2,3,4]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[1,3,4][2]  [1,3][2,4]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[1,4][2,3]  [1][2,3,4]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[1,2,4][3]  [1,2][3,4]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[1,2,3][4]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33"/>
          <p:cNvSpPr txBox="1"/>
          <p:nvPr/>
        </p:nvSpPr>
        <p:spPr>
          <a:xfrm>
            <a:off x="658050" y="274675"/>
            <a:ext cx="78279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5648400" y="4493700"/>
            <a:ext cx="349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S(N, K) = k * S(N - 1, K) + S(N - 1, K - 1)</a:t>
            </a:r>
            <a:endParaRPr b="1" i="1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3000"/>
              <a:t>Problem Statement</a:t>
            </a:r>
            <a:endParaRPr b="1" sz="3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Capacitated vehicle routing problem(CVRP) is a combinatorial optimization problem which states as follows: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4572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i="1" lang="en" sz="3000"/>
              <a:t>“ </a:t>
            </a:r>
            <a:r>
              <a:rPr i="1" lang="en" sz="2000"/>
              <a:t>Find the optimal delivery routes for a set of vehicles to supply the set of customers with given demands minimizing the total cost of all the routes.</a:t>
            </a:r>
            <a:r>
              <a:rPr i="1" lang="en" sz="3000"/>
              <a:t>” </a:t>
            </a:r>
            <a:endParaRPr i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786150" y="71495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3000"/>
              <a:t>Pruned Brute Force</a:t>
            </a:r>
            <a:endParaRPr/>
          </a:p>
        </p:txBody>
      </p:sp>
      <p:graphicFrame>
        <p:nvGraphicFramePr>
          <p:cNvPr id="256" name="Google Shape;256;p34"/>
          <p:cNvGraphicFramePr/>
          <p:nvPr/>
        </p:nvGraphicFramePr>
        <p:xfrm>
          <a:off x="427075" y="163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{622ED3BD-194D-43D1-B864-72218D2D4DA9}</a:tableStyleId>
              </a:tblPr>
              <a:tblGrid>
                <a:gridCol w="1406400"/>
                <a:gridCol w="1406400"/>
                <a:gridCol w="1406400"/>
                <a:gridCol w="4070625"/>
              </a:tblGrid>
              <a:tr h="3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                     K➡️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⬇️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7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7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7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[1][2]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[1,2,3]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[1,3][2]  [1][2,3]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[1,2][3]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[1,2,3,4]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[1,3,4][2]  [1,3][2,4]  [1,4][2,3]  [1][2,3,4]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[1,2,4][3]  [1,2][3,4][1,2,3][4]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7" name="Google Shape;257;p34"/>
          <p:cNvSpPr txBox="1"/>
          <p:nvPr/>
        </p:nvSpPr>
        <p:spPr>
          <a:xfrm>
            <a:off x="738525" y="774100"/>
            <a:ext cx="8289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Truck capacity =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30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Demand = {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 : 12, 2 : 8, 3 : 20, 4 :9}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786150" y="71495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Pruned Brute Force</a:t>
            </a:r>
            <a:endParaRPr/>
          </a:p>
        </p:txBody>
      </p:sp>
      <p:graphicFrame>
        <p:nvGraphicFramePr>
          <p:cNvPr id="263" name="Google Shape;263;p35"/>
          <p:cNvGraphicFramePr/>
          <p:nvPr/>
        </p:nvGraphicFramePr>
        <p:xfrm>
          <a:off x="427075" y="1694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{622ED3BD-194D-43D1-B864-72218D2D4DA9}</a:tableStyleId>
              </a:tblPr>
              <a:tblGrid>
                <a:gridCol w="1406400"/>
                <a:gridCol w="1406400"/>
                <a:gridCol w="1406400"/>
                <a:gridCol w="4070625"/>
              </a:tblGrid>
              <a:tr h="3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                     K➡️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⬇️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7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7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7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[1][2]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[1,2,3]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[1,3][2]</a:t>
                      </a:r>
                      <a:r>
                        <a:rPr lang="en"/>
                        <a:t>  [1][2,3]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[1,2][3]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[1,2,3,4]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[1,3,4][2]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" strike="sngStrike"/>
                        <a:t>[1,3][2,4]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en"/>
                        <a:t>[1,4][2,3]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" strike="sngStrike"/>
                        <a:t>[1][2,3,4] </a:t>
                      </a:r>
                      <a:endParaRPr strike="sngStrike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[1,2,4][3]</a:t>
                      </a:r>
                      <a:r>
                        <a:rPr lang="en"/>
                        <a:t>      </a:t>
                      </a:r>
                      <a:r>
                        <a:rPr lang="en" strike="sngStrike"/>
                        <a:t>[1,2][3,4]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" strike="sngStrike"/>
                        <a:t>[1,2,3][4]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35"/>
          <p:cNvSpPr txBox="1"/>
          <p:nvPr/>
        </p:nvSpPr>
        <p:spPr>
          <a:xfrm>
            <a:off x="738525" y="774100"/>
            <a:ext cx="8289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Truck capacity =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30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Demand = {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 : 12, 2 : 8, 3 : 20, 4 :11}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36"/>
          <p:cNvGraphicFramePr/>
          <p:nvPr/>
        </p:nvGraphicFramePr>
        <p:xfrm>
          <a:off x="2072875" y="76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{622ED3BD-194D-43D1-B864-72218D2D4DA9}</a:tableStyleId>
              </a:tblPr>
              <a:tblGrid>
                <a:gridCol w="1063950"/>
                <a:gridCol w="1063950"/>
                <a:gridCol w="1064325"/>
                <a:gridCol w="1626350"/>
              </a:tblGrid>
              <a:tr h="81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Dynamic Approach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Prued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Dynamic Approach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Percentage Drop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38.4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56.5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1701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78.8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7770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1357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34105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1958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94.2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145750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3674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97.4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611501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5173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36"/>
          <p:cNvSpPr txBox="1"/>
          <p:nvPr>
            <p:ph type="title"/>
          </p:nvPr>
        </p:nvSpPr>
        <p:spPr>
          <a:xfrm>
            <a:off x="786150" y="584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Performance </a:t>
            </a:r>
            <a:r>
              <a:rPr lang="en" sz="3000"/>
              <a:t>Comparison</a:t>
            </a:r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672650" y="1035000"/>
            <a:ext cx="10461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For, 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K = 4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3000"/>
              <a:t>Traveling salesman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/>
              <a:t>Since I have all the ways that the customers can be served given a set of vehicle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/>
              <a:t>We need to find which solution is the best 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/>
              <a:t>And also what order the customers should be visited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Traveling salesman</a:t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5223400" y="1176300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4441525" y="1890475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5869550" y="1890475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86" name="Google Shape;286;p38"/>
          <p:cNvCxnSpPr>
            <a:stCxn id="283" idx="4"/>
            <a:endCxn id="284" idx="0"/>
          </p:cNvCxnSpPr>
          <p:nvPr/>
        </p:nvCxnSpPr>
        <p:spPr>
          <a:xfrm flipH="1">
            <a:off x="4678750" y="1588200"/>
            <a:ext cx="7818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8"/>
          <p:cNvCxnSpPr>
            <a:stCxn id="283" idx="4"/>
            <a:endCxn id="285" idx="0"/>
          </p:cNvCxnSpPr>
          <p:nvPr/>
        </p:nvCxnSpPr>
        <p:spPr>
          <a:xfrm>
            <a:off x="5460550" y="1588200"/>
            <a:ext cx="6462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8"/>
          <p:cNvSpPr/>
          <p:nvPr/>
        </p:nvSpPr>
        <p:spPr>
          <a:xfrm>
            <a:off x="4441525" y="2790125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5869550" y="2790125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4441525" y="3689775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91" name="Google Shape;291;p38"/>
          <p:cNvCxnSpPr>
            <a:stCxn id="284" idx="4"/>
            <a:endCxn id="288" idx="0"/>
          </p:cNvCxnSpPr>
          <p:nvPr/>
        </p:nvCxnSpPr>
        <p:spPr>
          <a:xfrm>
            <a:off x="4678675" y="2302375"/>
            <a:ext cx="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8"/>
          <p:cNvCxnSpPr>
            <a:stCxn id="285" idx="4"/>
            <a:endCxn id="289" idx="0"/>
          </p:cNvCxnSpPr>
          <p:nvPr/>
        </p:nvCxnSpPr>
        <p:spPr>
          <a:xfrm>
            <a:off x="6106700" y="2302375"/>
            <a:ext cx="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8"/>
          <p:cNvCxnSpPr>
            <a:stCxn id="288" idx="4"/>
            <a:endCxn id="290" idx="0"/>
          </p:cNvCxnSpPr>
          <p:nvPr/>
        </p:nvCxnSpPr>
        <p:spPr>
          <a:xfrm>
            <a:off x="4678675" y="3202025"/>
            <a:ext cx="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8"/>
          <p:cNvSpPr/>
          <p:nvPr/>
        </p:nvSpPr>
        <p:spPr>
          <a:xfrm>
            <a:off x="5869550" y="3689750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95" name="Google Shape;295;p38"/>
          <p:cNvCxnSpPr>
            <a:endCxn id="294" idx="0"/>
          </p:cNvCxnSpPr>
          <p:nvPr/>
        </p:nvCxnSpPr>
        <p:spPr>
          <a:xfrm>
            <a:off x="6106700" y="3201950"/>
            <a:ext cx="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96" name="Google Shape;296;p38"/>
          <p:cNvGraphicFramePr/>
          <p:nvPr/>
        </p:nvGraphicFramePr>
        <p:xfrm>
          <a:off x="67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{622ED3BD-194D-43D1-B864-72218D2D4DA9}</a:tableStyleId>
              </a:tblPr>
              <a:tblGrid>
                <a:gridCol w="429700"/>
                <a:gridCol w="429700"/>
                <a:gridCol w="429700"/>
                <a:gridCol w="429700"/>
                <a:gridCol w="429700"/>
                <a:gridCol w="42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7" name="Google Shape;297;p38"/>
          <p:cNvSpPr/>
          <p:nvPr/>
        </p:nvSpPr>
        <p:spPr>
          <a:xfrm>
            <a:off x="7816775" y="1176300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7034900" y="1890475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8462925" y="1890475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00" name="Google Shape;300;p38"/>
          <p:cNvCxnSpPr>
            <a:stCxn id="297" idx="4"/>
            <a:endCxn id="298" idx="0"/>
          </p:cNvCxnSpPr>
          <p:nvPr/>
        </p:nvCxnSpPr>
        <p:spPr>
          <a:xfrm flipH="1">
            <a:off x="7272125" y="1588200"/>
            <a:ext cx="7818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8"/>
          <p:cNvCxnSpPr>
            <a:stCxn id="297" idx="4"/>
            <a:endCxn id="299" idx="0"/>
          </p:cNvCxnSpPr>
          <p:nvPr/>
        </p:nvCxnSpPr>
        <p:spPr>
          <a:xfrm>
            <a:off x="8053925" y="1588200"/>
            <a:ext cx="6462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8"/>
          <p:cNvSpPr/>
          <p:nvPr/>
        </p:nvSpPr>
        <p:spPr>
          <a:xfrm>
            <a:off x="7034900" y="2790125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8462925" y="2790125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7034900" y="3689775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05" name="Google Shape;305;p38"/>
          <p:cNvCxnSpPr>
            <a:stCxn id="298" idx="4"/>
            <a:endCxn id="302" idx="0"/>
          </p:cNvCxnSpPr>
          <p:nvPr/>
        </p:nvCxnSpPr>
        <p:spPr>
          <a:xfrm>
            <a:off x="7272050" y="2302375"/>
            <a:ext cx="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8"/>
          <p:cNvCxnSpPr>
            <a:stCxn id="299" idx="4"/>
            <a:endCxn id="303" idx="0"/>
          </p:cNvCxnSpPr>
          <p:nvPr/>
        </p:nvCxnSpPr>
        <p:spPr>
          <a:xfrm>
            <a:off x="8700075" y="2302375"/>
            <a:ext cx="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8"/>
          <p:cNvCxnSpPr>
            <a:stCxn id="302" idx="4"/>
            <a:endCxn id="304" idx="0"/>
          </p:cNvCxnSpPr>
          <p:nvPr/>
        </p:nvCxnSpPr>
        <p:spPr>
          <a:xfrm>
            <a:off x="7272050" y="3202025"/>
            <a:ext cx="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8"/>
          <p:cNvSpPr/>
          <p:nvPr/>
        </p:nvSpPr>
        <p:spPr>
          <a:xfrm>
            <a:off x="8462925" y="3689750"/>
            <a:ext cx="474300" cy="4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09" name="Google Shape;309;p38"/>
          <p:cNvCxnSpPr>
            <a:endCxn id="308" idx="0"/>
          </p:cNvCxnSpPr>
          <p:nvPr/>
        </p:nvCxnSpPr>
        <p:spPr>
          <a:xfrm>
            <a:off x="8700075" y="3201950"/>
            <a:ext cx="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8"/>
          <p:cNvSpPr txBox="1"/>
          <p:nvPr/>
        </p:nvSpPr>
        <p:spPr>
          <a:xfrm>
            <a:off x="4794950" y="1584650"/>
            <a:ext cx="1992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4732700" y="1442550"/>
            <a:ext cx="3237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5799500" y="1442550"/>
            <a:ext cx="5445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6104300" y="2356950"/>
            <a:ext cx="3237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6104300" y="3271350"/>
            <a:ext cx="3237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277300" y="3271350"/>
            <a:ext cx="4743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4440354" y="2356950"/>
            <a:ext cx="3237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6868100" y="2356950"/>
            <a:ext cx="4743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7249100" y="1442550"/>
            <a:ext cx="4743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8314100" y="1442550"/>
            <a:ext cx="386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8695100" y="2280750"/>
            <a:ext cx="3237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8695100" y="3195150"/>
            <a:ext cx="3237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7018700" y="3271350"/>
            <a:ext cx="3237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`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4168075" y="4101675"/>
            <a:ext cx="1021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 = 20</a:t>
            </a:r>
            <a:endParaRPr>
              <a:solidFill>
                <a:srgbClr val="38761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5596088" y="4101525"/>
            <a:ext cx="1021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Sum = 22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6829313" y="4101825"/>
            <a:ext cx="1021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Sum = 44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8257325" y="4101675"/>
            <a:ext cx="1021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 = 11</a:t>
            </a:r>
            <a:endParaRPr>
              <a:solidFill>
                <a:srgbClr val="38761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809650" y="1074025"/>
            <a:ext cx="229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Distance Matrix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</a:t>
            </a:r>
            <a:endParaRPr/>
          </a:p>
        </p:txBody>
      </p:sp>
      <p:sp>
        <p:nvSpPr>
          <p:cNvPr id="333" name="Google Shape;333;p3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Truck1 : 0 ⇾ 1 ⇾ 4 ⇾ 0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Truck2 : 0 ⇾ 3⇾ 2 ⇾ 0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Cost = 31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40"/>
          <p:cNvGraphicFramePr/>
          <p:nvPr/>
        </p:nvGraphicFramePr>
        <p:xfrm>
          <a:off x="3535400" y="61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{622ED3BD-194D-43D1-B864-72218D2D4DA9}</a:tableStyleId>
              </a:tblPr>
              <a:tblGrid>
                <a:gridCol w="1225900"/>
                <a:gridCol w="12957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taken(ms)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12.0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29.0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51.0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146.0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209.0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238.0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273.0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5026.0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8447.0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40"/>
          <p:cNvSpPr txBox="1"/>
          <p:nvPr>
            <p:ph type="title"/>
          </p:nvPr>
        </p:nvSpPr>
        <p:spPr>
          <a:xfrm>
            <a:off x="2750500" y="0"/>
            <a:ext cx="46134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Result comparison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</a:t>
            </a:r>
            <a:endParaRPr/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412" y="1336725"/>
            <a:ext cx="4345174" cy="32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</a:t>
            </a:r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813" y="1597400"/>
            <a:ext cx="4331275" cy="32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2"/>
          <p:cNvSpPr txBox="1"/>
          <p:nvPr/>
        </p:nvSpPr>
        <p:spPr>
          <a:xfrm>
            <a:off x="650950" y="1010725"/>
            <a:ext cx="77070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50 Nodes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4.30915618e+09 ms = 49874.49282407 days =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136.64244609334247 years</a:t>
            </a:r>
            <a:endParaRPr b="1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3" name="Google Shape;3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100" y="1597400"/>
            <a:ext cx="1687850" cy="151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Milestones</a:t>
            </a:r>
            <a:endParaRPr/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1 ✔️								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Finding dataset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Implementation of an exact algorithm 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2 </a:t>
            </a:r>
            <a:r>
              <a:rPr lang="en"/>
              <a:t>✔️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 an approximate algorithm(Artificial bee colony algorithm)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Improve the performance of artificial bee colony algorithm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3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Parallelize the artificial bee colony algorithm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Compare and contrast the run-time of all the implementations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Example</a:t>
            </a:r>
            <a:endParaRPr b="1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Number of vehicles: 4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Vehicle Capacity: 45</a:t>
            </a:r>
            <a:endParaRPr sz="2000"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998" y="1842025"/>
            <a:ext cx="4501999" cy="33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ctrTitle"/>
          </p:nvPr>
        </p:nvSpPr>
        <p:spPr>
          <a:xfrm>
            <a:off x="1660950" y="1985550"/>
            <a:ext cx="5822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Computation complexity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25" y="1914005"/>
            <a:ext cx="7436750" cy="2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Dataset	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/>
              <a:t> The dataset I selected is from branchandcut.org</a:t>
            </a:r>
            <a:endParaRPr/>
          </a:p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/>
              <a:t>It has datasets for Traveling salesman CVRP etc.</a:t>
            </a:r>
            <a:endParaRPr/>
          </a:p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/>
              <a:t>It has ∼ 107 files for CVRP problem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863" y="2722275"/>
            <a:ext cx="3318275" cy="24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Algorithm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SzPts val="2300"/>
              <a:buAutoNum type="arabicPeriod"/>
            </a:pPr>
            <a:r>
              <a:rPr lang="en"/>
              <a:t>Given a set of customers find all the ways in which the customers can be served given a set of vehicles. (Subset finder)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/>
              <a:t>Out of all the the ways found what is the best way (Traveling salesman)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711250" y="40367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Recurrence</a:t>
            </a:r>
            <a:r>
              <a:rPr lang="en" sz="3000"/>
              <a:t> relation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188950" y="-62075"/>
            <a:ext cx="21138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511750" y="2252250"/>
            <a:ext cx="7970700" cy="639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S(N, K) = k * S(N - 1, K) + S(N - 1, K - 1)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There are 4 customers numbered from 1 to 4 and let depot be 0.</a:t>
            </a:r>
            <a:endParaRPr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1237425" y="27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{622ED3BD-194D-43D1-B864-72218D2D4DA9}</a:tableStyleId>
              </a:tblPr>
              <a:tblGrid>
                <a:gridCol w="429700"/>
                <a:gridCol w="429700"/>
                <a:gridCol w="429700"/>
                <a:gridCol w="429700"/>
                <a:gridCol w="429700"/>
                <a:gridCol w="42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2"/>
          <p:cNvSpPr txBox="1"/>
          <p:nvPr/>
        </p:nvSpPr>
        <p:spPr>
          <a:xfrm>
            <a:off x="1374575" y="2228675"/>
            <a:ext cx="229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Distance Matrix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5611875" y="2365800"/>
            <a:ext cx="229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Demand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6329525" y="29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{622ED3BD-194D-43D1-B864-72218D2D4DA9}</a:tableStyleId>
              </a:tblPr>
              <a:tblGrid>
                <a:gridCol w="429700"/>
                <a:gridCol w="42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1614575" y="288550"/>
            <a:ext cx="5919300" cy="1297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 = </a:t>
            </a:r>
            <a:r>
              <a:rPr b="1" lang="en">
                <a:solidFill>
                  <a:schemeClr val="dk1"/>
                </a:solidFill>
              </a:rPr>
              <a:t>[1,2,3,4] </a:t>
            </a:r>
            <a:r>
              <a:rPr b="1" lang="en">
                <a:solidFill>
                  <a:schemeClr val="dk1"/>
                </a:solidFill>
              </a:rPr>
              <a:t> ;; K = 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648400" y="4493700"/>
            <a:ext cx="349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S(N, K) = k * S(N - 1, K) + S(N - 1, K - 1)</a:t>
            </a:r>
            <a:endParaRPr b="1" i="1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