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12DEF98-400B-4490-8709-79A823C5E1AC}">
  <a:tblStyle styleId="{412DEF98-400B-4490-8709-79A823C5E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34" Type="http://schemas.openxmlformats.org/officeDocument/2006/relationships/font" Target="fonts/RobotoSlab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698d5f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698d5f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8446f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8446f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698d5f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698d5f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698d5f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698d5f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698d5f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698d5f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698d5f9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698d5f9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698d5f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698d5f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698d5f9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5698d5f9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698d5f9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698d5f9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698d5f9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5698d5f9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698d5f9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698d5f9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698d5f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698d5f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698d5f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5698d5f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7cffd6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7cffd6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d72d6d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d72d6d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7cffd6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7cffd6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8446f3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658446f3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d56970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d56970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d72d6d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d72d6d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8446f3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58446f3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Char char="◎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0005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3238"/>
              </a:buClr>
              <a:buSzPts val="2700"/>
              <a:buChar char="◎"/>
              <a:defRPr i="1" sz="2700"/>
            </a:lvl1pPr>
            <a:lvl2pPr indent="-4000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2pPr>
            <a:lvl3pPr indent="-4000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◉"/>
              <a:defRPr i="1" sz="2700"/>
            </a:lvl3pPr>
            <a:lvl4pPr indent="-4000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4pPr>
            <a:lvl5pPr indent="-4000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5pPr>
            <a:lvl6pPr indent="-4000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6pPr>
            <a:lvl7pPr indent="-4000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7pPr>
            <a:lvl8pPr indent="-4000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8pPr>
            <a:lvl9pPr indent="-4000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1" i="0" lang="en" sz="45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45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Google Shape;44;p6"/>
          <p:cNvCxnSpPr>
            <a:endCxn id="42" idx="1"/>
          </p:cNvCxnSpPr>
          <p:nvPr/>
        </p:nvCxnSpPr>
        <p:spPr>
          <a:xfrm>
            <a:off x="3742095" y="653986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FD8DC"/>
              </a:buClr>
              <a:buSzPts val="2300"/>
              <a:buFont typeface="Source Sans Pro"/>
              <a:buChar char="◎"/>
              <a:defRPr b="0" i="0" sz="23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289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Optimization of vehicle routing problem using</a:t>
            </a:r>
            <a:endParaRPr b="1"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/>
              <a:t>artificial bee colony algorithm</a:t>
            </a:r>
            <a:endParaRPr b="1" sz="4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Advisor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Zack Butler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529325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Author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Nikhil Keswaney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Artificial Bee Colony algorithm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Artificial bee colony algorithm is based on the foraging behaviour of honey bees.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Swarm intelligence algorithm.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It’s a self organizing network.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There are 4 customers numbered from 1 to 4 and let depot be Node 0.						</a:t>
            </a:r>
            <a:r>
              <a:rPr lang="en" sz="1800"/>
              <a:t>	</a:t>
            </a:r>
            <a:endParaRPr sz="1800"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1237425" y="27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{412DEF98-400B-4490-8709-79A823C5E1AC}</a:tableStyleId>
              </a:tblPr>
              <a:tblGrid>
                <a:gridCol w="429700"/>
                <a:gridCol w="429700"/>
                <a:gridCol w="429700"/>
                <a:gridCol w="429700"/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25"/>
          <p:cNvSpPr txBox="1"/>
          <p:nvPr/>
        </p:nvSpPr>
        <p:spPr>
          <a:xfrm>
            <a:off x="1374575" y="222867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Distance Matrix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6534050" y="222867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Demand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7251700" y="28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{412DEF98-400B-4490-8709-79A823C5E1AC}</a:tableStyleId>
              </a:tblPr>
              <a:tblGrid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5"/>
          <p:cNvSpPr txBox="1"/>
          <p:nvPr/>
        </p:nvSpPr>
        <p:spPr>
          <a:xfrm>
            <a:off x="4479463" y="3170100"/>
            <a:ext cx="2108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Truck Capacity:</a:t>
            </a: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28</a:t>
            </a:r>
            <a:endParaRPr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No. of trucks:</a:t>
            </a: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Search Space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Any combination of the nodes would be a potential food source. 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Possible food sources(states) in the above example with 2 trucks would be </a:t>
            </a:r>
            <a:endParaRPr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Truck1: 0 -&gt; 1-&gt; 2 -&gt; 0;         </a:t>
            </a:r>
            <a:r>
              <a:rPr lang="en"/>
              <a:t>Truck2: 0 -&gt; 3 -&gt; 4 -&gt; 0</a:t>
            </a:r>
            <a:endParaRPr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Truck1: 0 -&gt; 1 -&gt; 0;                 Truck2: 0 -&gt; 2 -&gt; 3 -&gt; 4 -&gt; 0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Phases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It is divided into 3 phases (3 types of bees):</a:t>
            </a:r>
            <a:endParaRPr/>
          </a:p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/>
              <a:t>Scout bees.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/>
              <a:t>Employed Bees.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/>
              <a:t>Onlooker Bees.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Scout Bee Phase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S</a:t>
            </a:r>
            <a:r>
              <a:rPr lang="en"/>
              <a:t>cout bees are utilized to find the initial solutions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Scout bees go out and find FEASIBLE food sources.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So according to the example:</a:t>
            </a:r>
            <a:endParaRPr/>
          </a:p>
          <a:p>
            <a:pPr indent="-374650" lvl="0" marL="9144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rabicPeriod"/>
            </a:pPr>
            <a:r>
              <a:rPr lang="en"/>
              <a:t>Truck1: 0 -&gt; 3-&gt; 4 -&gt; 0; Truck2: 0 -&gt; 1 -&gt; 2 -&gt; 0 </a:t>
            </a:r>
            <a:r>
              <a:rPr lang="en">
                <a:solidFill>
                  <a:srgbClr val="FF0000"/>
                </a:solidFill>
              </a:rPr>
              <a:t>❌</a:t>
            </a:r>
            <a:endParaRPr>
              <a:solidFill>
                <a:srgbClr val="FF0000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rabicPeriod"/>
            </a:pPr>
            <a:r>
              <a:rPr lang="en"/>
              <a:t>Truck1: 0 -&gt; 1-&gt; 4 -&gt; 0; Truck2: 0 -&gt; 2 -&gt; 3 -&gt; 0 </a:t>
            </a:r>
            <a:r>
              <a:rPr lang="en">
                <a:solidFill>
                  <a:srgbClr val="7DE451"/>
                </a:solidFill>
              </a:rPr>
              <a:t>✔️</a:t>
            </a:r>
            <a:endParaRPr>
              <a:solidFill>
                <a:srgbClr val="7DE45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3.</a:t>
            </a:r>
            <a:r>
              <a:rPr lang="en">
                <a:solidFill>
                  <a:srgbClr val="000000"/>
                </a:solidFill>
              </a:rPr>
              <a:t>	The scout bee will find all solutions and save it in a    queue.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There are 4 customers numbered from 1 to 4 and let depot be Node 0.						</a:t>
            </a:r>
            <a:r>
              <a:rPr lang="en" sz="1800"/>
              <a:t>	</a:t>
            </a:r>
            <a:endParaRPr sz="1800"/>
          </a:p>
        </p:txBody>
      </p:sp>
      <p:graphicFrame>
        <p:nvGraphicFramePr>
          <p:cNvPr id="179" name="Google Shape;179;p29"/>
          <p:cNvGraphicFramePr/>
          <p:nvPr/>
        </p:nvGraphicFramePr>
        <p:xfrm>
          <a:off x="1237425" y="27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{412DEF98-400B-4490-8709-79A823C5E1AC}</a:tableStyleId>
              </a:tblPr>
              <a:tblGrid>
                <a:gridCol w="429700"/>
                <a:gridCol w="429700"/>
                <a:gridCol w="429700"/>
                <a:gridCol w="429700"/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9"/>
          <p:cNvSpPr txBox="1"/>
          <p:nvPr/>
        </p:nvSpPr>
        <p:spPr>
          <a:xfrm>
            <a:off x="1374575" y="222867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Distance Matrix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6534050" y="222867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Demand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7251700" y="28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{412DEF98-400B-4490-8709-79A823C5E1AC}</a:tableStyleId>
              </a:tblPr>
              <a:tblGrid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9"/>
          <p:cNvSpPr txBox="1"/>
          <p:nvPr/>
        </p:nvSpPr>
        <p:spPr>
          <a:xfrm>
            <a:off x="4479463" y="3170100"/>
            <a:ext cx="2108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Truck Capacity:</a:t>
            </a: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28</a:t>
            </a:r>
            <a:endParaRPr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No. of trucks:</a:t>
            </a: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Employed</a:t>
            </a:r>
            <a:r>
              <a:rPr b="1" lang="en" sz="3000"/>
              <a:t> Bee Phase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86150" y="1261700"/>
            <a:ext cx="7571700" cy="3575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In this phase the employed bees go out and explore the food source’s neighbourhood found by the scout bee.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Take candidate set found by scout bee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Explore the neighbourhood of that set for better solutions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Two ways to do that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lphaLcPeriod"/>
            </a:pPr>
            <a:r>
              <a:rPr lang="en"/>
              <a:t>Swap operator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lphaLcPeriod"/>
            </a:pPr>
            <a:r>
              <a:rPr lang="en"/>
              <a:t>BMX operator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Swap Operator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75" y="2255174"/>
            <a:ext cx="6531050" cy="15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BMX</a:t>
            </a:r>
            <a:r>
              <a:rPr b="1" lang="en" sz="3000"/>
              <a:t> Operator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88" y="1544279"/>
            <a:ext cx="6232825" cy="20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Employed Bee Phase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86150" y="1261700"/>
            <a:ext cx="7571700" cy="3575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How do we know that the new solution found is better than the previous one ?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We use a fitness function that </a:t>
            </a:r>
            <a:r>
              <a:rPr lang="en"/>
              <a:t>determines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Capacitated vehicle routing problem(CVRP) is a combinatorial optimization problem which states as follows: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i="1" lang="en" sz="3000"/>
              <a:t>“ </a:t>
            </a:r>
            <a:r>
              <a:rPr i="1" lang="en" sz="2000"/>
              <a:t>Find the optimal delivery routes for a set of vehicles to supply the set of customers with given demands minimizing the total cost of all the routes.</a:t>
            </a:r>
            <a:r>
              <a:rPr i="1" lang="en" sz="3000"/>
              <a:t>” </a:t>
            </a:r>
            <a:endParaRPr i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Fitness Function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99" y="1180336"/>
            <a:ext cx="4619350" cy="9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125" y="2315975"/>
            <a:ext cx="2714700" cy="8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3125" y="3136250"/>
            <a:ext cx="5231753" cy="8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Onlooker</a:t>
            </a:r>
            <a:r>
              <a:rPr b="1" lang="en" sz="3000"/>
              <a:t> Bee Phase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 onlooker bees monitor the work that is performed by the employed bees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After the employed bee phase all the employed bees come back 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And dance in front of the onlooker bees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826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01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51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226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701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51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176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0" y="1986000"/>
            <a:ext cx="55149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Algorithm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96" y="0"/>
            <a:ext cx="17875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Time taken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3745"/>
            <a:ext cx="8839202" cy="181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1 ✔️								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Finding dataset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Implementation of an exact algorithm 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2 </a:t>
            </a:r>
            <a:r>
              <a:rPr lang="en"/>
              <a:t>✔️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 an approximate algorithm(Artificial bee colony algorithm)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Improve the performance of artificial bee colony algorithm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3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Parallelize the artificial bee colony algorithm using GPU and CUDA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Compare and contrast the run-time of all the implementations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ctrTitle"/>
          </p:nvPr>
        </p:nvSpPr>
        <p:spPr>
          <a:xfrm>
            <a:off x="1660950" y="1985550"/>
            <a:ext cx="5822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Example</a:t>
            </a:r>
            <a:endParaRPr b="1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Number of vehicles: 4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Vehicle Capacity: 45</a:t>
            </a:r>
            <a:endParaRPr sz="2000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973" y="1793650"/>
            <a:ext cx="4502000" cy="33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Computation complexity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25" y="1914005"/>
            <a:ext cx="7436750" cy="2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Software &amp; Hardware</a:t>
            </a:r>
            <a:endParaRPr b="1" sz="30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SzPts val="2300"/>
              <a:buChar char="●"/>
            </a:pPr>
            <a:r>
              <a:rPr b="1" lang="en"/>
              <a:t>Software:</a:t>
            </a:r>
            <a:endParaRPr b="1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2300"/>
              <a:t>Java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/>
              <a:t>Hardware</a:t>
            </a:r>
            <a:r>
              <a:rPr b="1" lang="en"/>
              <a:t>:</a:t>
            </a:r>
            <a:endParaRPr b="1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2300"/>
              <a:t>Processor: Intel® Core™ i7-7500U CPU @ 2.70GHz × 4 </a:t>
            </a:r>
            <a:endParaRPr sz="23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2300"/>
              <a:t>RAM: 8 GB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 1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Finding dataset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Implementation of an exact algorithm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1"/>
          <p:cNvGraphicFramePr/>
          <p:nvPr/>
        </p:nvGraphicFramePr>
        <p:xfrm>
          <a:off x="6379925" y="61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{412DEF98-400B-4490-8709-79A823C5E1AC}</a:tableStyleId>
              </a:tblPr>
              <a:tblGrid>
                <a:gridCol w="1225900"/>
                <a:gridCol w="12957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taken(s)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12.0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29.0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51.0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146.0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209.0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238.0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273.0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5026.0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8447.0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1"/>
          <p:cNvSpPr txBox="1"/>
          <p:nvPr>
            <p:ph type="title"/>
          </p:nvPr>
        </p:nvSpPr>
        <p:spPr>
          <a:xfrm>
            <a:off x="686525" y="443450"/>
            <a:ext cx="56934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Milestone 1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(Optimized Exact algorithm)</a:t>
            </a:r>
            <a:endParaRPr sz="30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6038"/>
            <a:ext cx="3114400" cy="23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397" y="2694350"/>
            <a:ext cx="3265539" cy="2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Milestone 1 - </a:t>
            </a:r>
            <a:r>
              <a:rPr b="1" lang="en" sz="3000"/>
              <a:t>Result</a:t>
            </a:r>
            <a:endParaRPr b="1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7295"/>
            <a:ext cx="85344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 2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Implement an approximate algorithm (Artificial bee colony algorithm)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Improve the performance of artificial bee colony 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