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8" r:id="rId5"/>
    <p:sldId id="310" r:id="rId6"/>
    <p:sldId id="259" r:id="rId7"/>
    <p:sldId id="291" r:id="rId8"/>
    <p:sldId id="292" r:id="rId9"/>
    <p:sldId id="293" r:id="rId10"/>
    <p:sldId id="294" r:id="rId11"/>
    <p:sldId id="295" r:id="rId12"/>
    <p:sldId id="277" r:id="rId13"/>
    <p:sldId id="261" r:id="rId14"/>
    <p:sldId id="290" r:id="rId15"/>
    <p:sldId id="274" r:id="rId16"/>
    <p:sldId id="296" r:id="rId17"/>
    <p:sldId id="297" r:id="rId18"/>
    <p:sldId id="298" r:id="rId19"/>
    <p:sldId id="299" r:id="rId20"/>
    <p:sldId id="300" r:id="rId21"/>
    <p:sldId id="264" r:id="rId22"/>
    <p:sldId id="272"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3" autoAdjust="0"/>
    <p:restoredTop sz="94058" autoAdjust="0"/>
  </p:normalViewPr>
  <p:slideViewPr>
    <p:cSldViewPr>
      <p:cViewPr>
        <p:scale>
          <a:sx n="100" d="100"/>
          <a:sy n="100" d="100"/>
        </p:scale>
        <p:origin x="-7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C3CDB933-0DE9-40B0-98FD-4439FF00562A}"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BE5B42BB-82BB-4395-97F1-AB434A7A30F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fld>
            <a:endParaRPr lang="en-US"/>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fld>
            <a:endParaRPr lang="en-US"/>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C3CDB933-0DE9-40B0-98FD-4439FF00562A}"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E5B42BB-82BB-4395-97F1-AB434A7A30F3}"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C3CDB933-0DE9-40B0-98FD-4439FF00562A}"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BE5B42BB-82BB-4395-97F1-AB434A7A30F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1595" y="2421255"/>
            <a:ext cx="6908800" cy="19380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AU" sz="2400" b="1" dirty="0">
                <a:solidFill>
                  <a:schemeClr val="accent4"/>
                </a:solidFill>
                <a:effectLst/>
                <a:latin typeface="Times New Roman Regular" panose="02020603050405020304" charset="0"/>
                <a:cs typeface="Times New Roman Regular" panose="02020603050405020304" charset="0"/>
              </a:rPr>
              <a:t>GENETIC BASED DISEASE IDENTIFICATION WITH </a:t>
            </a:r>
            <a:endParaRPr lang="en-AU" sz="2400" b="1" dirty="0" smtClean="0">
              <a:solidFill>
                <a:schemeClr val="accent4"/>
              </a:solidFill>
              <a:effectLst/>
              <a:latin typeface="Times New Roman Regular" panose="02020603050405020304" charset="0"/>
              <a:cs typeface="Times New Roman Regular" panose="02020603050405020304" charset="0"/>
            </a:endParaRPr>
          </a:p>
          <a:p>
            <a:pPr algn="ctr"/>
            <a:r>
              <a:rPr lang="en-AU" sz="2400" b="1" dirty="0" smtClean="0">
                <a:solidFill>
                  <a:schemeClr val="accent4"/>
                </a:solidFill>
                <a:effectLst/>
                <a:latin typeface="Times New Roman Regular" panose="02020603050405020304" charset="0"/>
                <a:cs typeface="Times New Roman Regular" panose="02020603050405020304" charset="0"/>
              </a:rPr>
              <a:t>DEEP LEARNING </a:t>
            </a:r>
            <a:r>
              <a:rPr lang="en-AU" sz="2400" b="1" dirty="0">
                <a:solidFill>
                  <a:schemeClr val="accent4"/>
                </a:solidFill>
                <a:effectLst/>
                <a:latin typeface="Times New Roman Regular" panose="02020603050405020304" charset="0"/>
                <a:cs typeface="Times New Roman Regular" panose="02020603050405020304" charset="0"/>
              </a:rPr>
              <a:t>ON NEURAL NETWORKS</a:t>
            </a:r>
            <a:endParaRPr lang="en-AU" sz="2400" b="1" dirty="0">
              <a:solidFill>
                <a:schemeClr val="accent4"/>
              </a:solidFill>
              <a:effectLst/>
              <a:latin typeface="Times New Roman Regular" panose="02020603050405020304" charset="0"/>
              <a:cs typeface="Times New Roman Regular" panose="02020603050405020304" charset="0"/>
            </a:endParaRPr>
          </a:p>
          <a:p>
            <a:pPr algn="ctr"/>
            <a:endParaRPr lang="en-US" sz="2400" b="1" cap="all" spc="0" dirty="0">
              <a:solidFill>
                <a:schemeClr val="accent4"/>
              </a:solidFill>
              <a:effectLst/>
              <a:latin typeface="Times New Roman Regular" panose="02020603050405020304" charset="0"/>
              <a:cs typeface="Times New Roman Regular" panose="02020603050405020304" charset="0"/>
            </a:endParaRPr>
          </a:p>
          <a:p>
            <a:pPr algn="ctr"/>
            <a:endParaRPr lang="en-US" sz="2400" b="1" cap="all" spc="0" dirty="0">
              <a:solidFill>
                <a:schemeClr val="accent4"/>
              </a:solidFill>
              <a:effectLst/>
              <a:latin typeface="Times New Roman Regular" panose="02020603050405020304" charset="0"/>
              <a:cs typeface="Times New Roman Regular" panose="02020603050405020304" charset="0"/>
            </a:endParaRPr>
          </a:p>
        </p:txBody>
      </p:sp>
      <p:sp>
        <p:nvSpPr>
          <p:cNvPr id="4" name="Subtitle 2"/>
          <p:cNvSpPr txBox="1"/>
          <p:nvPr/>
        </p:nvSpPr>
        <p:spPr>
          <a:xfrm>
            <a:off x="539722" y="3716657"/>
            <a:ext cx="4233168" cy="1765339"/>
          </a:xfrm>
          <a:prstGeom prst="rect">
            <a:avLst/>
          </a:prstGeom>
        </p:spPr>
        <p:txBody>
          <a:bodyPr vert="horz" lIns="91440" tIns="45720" rIns="91440" bIns="45720" rtlCol="0">
            <a:normAutofit/>
          </a:bodyPr>
          <a:lstStyle>
            <a:lvl1pPr marL="0" indent="0" algn="ctr" defTabSz="914400" rtl="0" eaLnBrk="1" latinLnBrk="0" hangingPunct="1">
              <a:spcBef>
                <a:spcPct val="20000"/>
              </a:spcBef>
              <a:spcAft>
                <a:spcPts val="0"/>
              </a:spcAft>
              <a:buClr>
                <a:schemeClr val="accent1"/>
              </a:buClr>
              <a:buSzPct val="68000"/>
              <a:buFont typeface="Arial" panose="020B0604020202020204" pitchFamily="34" charset="0"/>
              <a:buNone/>
              <a:defRPr kumimoji="0"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1"/>
              </a:buClr>
              <a:buFont typeface="Arial" panose="020B0604020202020204" pitchFamily="34" charset="0"/>
              <a:buNone/>
              <a:defRPr kumimoji="0"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100000"/>
              <a:buFont typeface="Arial" panose="020B0604020202020204" pitchFamily="34" charset="0"/>
              <a:buNone/>
              <a:defRPr kumimoji="0"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kumimoji="0" sz="2000" kern="1200" baseline="0">
                <a:solidFill>
                  <a:schemeClr val="tx1">
                    <a:tint val="75000"/>
                  </a:schemeClr>
                </a:solidFill>
                <a:latin typeface="+mn-lt"/>
                <a:ea typeface="+mn-ea"/>
                <a:cs typeface="+mn-cs"/>
              </a:defRPr>
            </a:lvl9pPr>
          </a:lstStyle>
          <a:p>
            <a:pPr algn="just">
              <a:spcBef>
                <a:spcPts val="0"/>
              </a:spcBef>
            </a:pPr>
            <a:r>
              <a:rPr lang="en-US" sz="16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Calibri" pitchFamily="34" charset="0"/>
                <a:cs typeface="Calibri" pitchFamily="34" charset="0"/>
              </a:rPr>
              <a:t>			 </a:t>
            </a:r>
            <a:endParaRPr lang="en-US" sz="1800" dirty="0">
              <a:solidFill>
                <a:schemeClr val="tx1"/>
              </a:solidFill>
              <a:latin typeface="Calibri" pitchFamily="34" charset="0"/>
              <a:cs typeface="Calibri" pitchFamily="34" charset="0"/>
            </a:endParaRPr>
          </a:p>
          <a:p>
            <a:pPr algn="l"/>
            <a:endParaRPr lang="en-US" sz="2000" dirty="0">
              <a:solidFill>
                <a:schemeClr val="tx1"/>
              </a:solidFill>
              <a:latin typeface="Calibri" pitchFamily="34" charset="0"/>
              <a:cs typeface="Calibri" pitchFamily="34" charset="0"/>
            </a:endParaRPr>
          </a:p>
        </p:txBody>
      </p:sp>
      <p:sp>
        <p:nvSpPr>
          <p:cNvPr id="2" name="Text Box 1"/>
          <p:cNvSpPr txBox="1"/>
          <p:nvPr/>
        </p:nvSpPr>
        <p:spPr>
          <a:xfrm>
            <a:off x="9283700" y="3494405"/>
            <a:ext cx="309880" cy="368300"/>
          </a:xfrm>
          <a:prstGeom prst="rect">
            <a:avLst/>
          </a:prstGeom>
          <a:noFill/>
        </p:spPr>
        <p:txBody>
          <a:bodyPr wrap="none" rtlCol="0">
            <a:spAutoFit/>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150000"/>
              </a:lnSpc>
              <a:buClrTx/>
              <a:buSzPct val="75000"/>
              <a:buFont typeface="Wingdings" panose="05000000000000000000" charset="0"/>
              <a:buChar char=""/>
              <a:tabLst>
                <a:tab pos="5551170" algn="l"/>
              </a:tabLst>
            </a:pPr>
            <a:r>
              <a:rPr lang="en-US" sz="1800" dirty="0" smtClean="0">
                <a:latin typeface="Times New Roman" panose="02020603050405020304" pitchFamily="18" charset="0"/>
                <a:cs typeface="Times New Roman" panose="02020603050405020304" pitchFamily="18" charset="0"/>
              </a:rPr>
              <a:t>Less Performance </a:t>
            </a:r>
            <a:endParaRPr lang="en-US" sz="1800" dirty="0" smtClean="0">
              <a:latin typeface="Times New Roman" panose="02020603050405020304" pitchFamily="18" charset="0"/>
              <a:cs typeface="Times New Roman" panose="02020603050405020304" pitchFamily="18" charset="0"/>
            </a:endParaRPr>
          </a:p>
          <a:p>
            <a:pPr algn="just" defTabSz="914400" fontAlgn="base">
              <a:lnSpc>
                <a:spcPct val="150000"/>
              </a:lnSpc>
              <a:buClrTx/>
              <a:buSzPct val="75000"/>
              <a:buFont typeface="Wingdings" panose="05000000000000000000" charset="0"/>
              <a:buChar char=""/>
              <a:tabLst>
                <a:tab pos="5551170" algn="l"/>
              </a:tabLst>
            </a:pPr>
            <a:r>
              <a:rPr lang="en-US" sz="1800" dirty="0" smtClean="0">
                <a:latin typeface="Times New Roman" panose="02020603050405020304" pitchFamily="18" charset="0"/>
                <a:cs typeface="Times New Roman" panose="02020603050405020304" pitchFamily="18" charset="0"/>
              </a:rPr>
              <a:t>Accuracy is very less.</a:t>
            </a:r>
            <a:endParaRPr lang="en-US" sz="1800" dirty="0" smtClean="0">
              <a:latin typeface="Times New Roman" panose="02020603050405020304" pitchFamily="18" charset="0"/>
              <a:cs typeface="Times New Roman" panose="02020603050405020304" pitchFamily="18" charset="0"/>
            </a:endParaRPr>
          </a:p>
          <a:p>
            <a:endParaRPr lang="en-US" sz="1400" dirty="0">
              <a:latin typeface="Calibri" pitchFamily="34" charset="0"/>
              <a:cs typeface="Calibri" pitchFamily="34" charset="0"/>
            </a:endParaRPr>
          </a:p>
        </p:txBody>
      </p:sp>
      <p:sp>
        <p:nvSpPr>
          <p:cNvPr id="4" name="Rectangle 3"/>
          <p:cNvSpPr/>
          <p:nvPr/>
        </p:nvSpPr>
        <p:spPr>
          <a:xfrm>
            <a:off x="1979915" y="981054"/>
            <a:ext cx="5508879"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rPr>
              <a:t>LIMITATION </a:t>
            </a:r>
            <a:r>
              <a:rPr 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EXISTING SYSTEM</a:t>
            </a:r>
            <a:endParaRPr lang="en-IN" sz="2400" b="1" cap="all" spc="0"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95" y="548640"/>
            <a:ext cx="5626100" cy="4603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all" spc="0" dirty="0">
                <a:solidFill>
                  <a:schemeClr val="accent4"/>
                </a:solidFill>
                <a:effectLst/>
                <a:latin typeface="Times New Roman" panose="02020603050405020304" pitchFamily="18" charset="0"/>
                <a:cs typeface="Times New Roman" panose="02020603050405020304" pitchFamily="18" charset="0"/>
              </a:rPr>
              <a:t>       proposed </a:t>
            </a:r>
            <a:r>
              <a:rPr lang="en-US" altLang="en-IN" sz="2400" b="1" cap="all" spc="0" dirty="0">
                <a:solidFill>
                  <a:schemeClr val="accent4"/>
                </a:solidFill>
                <a:effectLst/>
                <a:latin typeface="Times New Roman" panose="02020603050405020304" pitchFamily="18" charset="0"/>
                <a:cs typeface="Times New Roman" panose="02020603050405020304" pitchFamily="18" charset="0"/>
              </a:rPr>
              <a:t>SOLUTION</a:t>
            </a:r>
            <a:endParaRPr lang="en-US" altLang="en-IN" sz="2400" b="1" cap="all" spc="0" dirty="0" smtClean="0">
              <a:solidFill>
                <a:schemeClr val="accent4"/>
              </a:solidFill>
              <a:effectLst/>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539552" y="1221364"/>
            <a:ext cx="7992888" cy="5643602"/>
          </a:xfrm>
          <a:prstGeom prst="rect">
            <a:avLst/>
          </a:prstGeom>
        </p:spPr>
        <p:txBody>
          <a:bodyPr>
            <a:noAutofit/>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proposed methods aim to find the genetic disease with higher standard</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accuracy levels of the identification of the genetic disease will be improved with the proposed system</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deep learning on neural network will provide the better solution to solve the problem of identification of the genetic disease in the real world hospital data.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Convolutional Neural Network algorithm will check the data in more compact with training and testing the data</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will provide more accuracy as compared with the other type of techniques.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genetic patient dataset will be taken as the input to the application and the dataset will be passed into the Convolutional Neural Network algorithm and the data will be analysed with the different visual graphs</a:t>
            </a:r>
            <a:r>
              <a:rPr lang="en-US" altLang="en-IN" dirty="0">
                <a:latin typeface="Times New Roman" panose="02020603050405020304" pitchFamily="18" charset="0"/>
                <a:cs typeface="Times New Roman" panose="02020603050405020304" pitchFamily="18" charset="0"/>
              </a:rPr>
              <a:t>.</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150000"/>
              </a:lnSpc>
              <a:buClrTx/>
              <a:buSzPct val="75000"/>
              <a:buFont typeface="Wingdings" panose="05000000000000000000" charset="0"/>
              <a:buChar char=""/>
              <a:tabLst>
                <a:tab pos="5551170" algn="l"/>
              </a:tabLst>
            </a:pPr>
            <a:r>
              <a:rPr lang="en-US" sz="1800" dirty="0" smtClean="0">
                <a:latin typeface="Times New Roman" panose="02020603050405020304" pitchFamily="18" charset="0"/>
                <a:cs typeface="Times New Roman" panose="02020603050405020304" pitchFamily="18" charset="0"/>
              </a:rPr>
              <a:t>High Performance </a:t>
            </a:r>
            <a:endParaRPr lang="en-US" sz="1800" dirty="0" smtClean="0">
              <a:latin typeface="Times New Roman" panose="02020603050405020304" pitchFamily="18" charset="0"/>
              <a:cs typeface="Times New Roman" panose="02020603050405020304" pitchFamily="18" charset="0"/>
            </a:endParaRPr>
          </a:p>
          <a:p>
            <a:pPr algn="just" defTabSz="914400" fontAlgn="base">
              <a:lnSpc>
                <a:spcPct val="150000"/>
              </a:lnSpc>
              <a:buClrTx/>
              <a:buSzPct val="75000"/>
              <a:buFont typeface="Wingdings" panose="05000000000000000000" charset="0"/>
              <a:buChar char=""/>
              <a:tabLst>
                <a:tab pos="5551170" algn="l"/>
              </a:tabLst>
            </a:pPr>
            <a:r>
              <a:rPr lang="en-US" sz="1800" dirty="0" smtClean="0">
                <a:latin typeface="Times New Roman" panose="02020603050405020304" pitchFamily="18" charset="0"/>
                <a:cs typeface="Times New Roman" panose="02020603050405020304" pitchFamily="18" charset="0"/>
              </a:rPr>
              <a:t>Can </a:t>
            </a:r>
            <a:r>
              <a:rPr lang="en-US" sz="1800" dirty="0" smtClean="0">
                <a:latin typeface="Times New Roman" panose="02020603050405020304" pitchFamily="18" charset="0"/>
                <a:cs typeface="Times New Roman" panose="02020603050405020304" pitchFamily="18" charset="0"/>
              </a:rPr>
              <a:t>predict the </a:t>
            </a:r>
            <a:r>
              <a:rPr lang="en-US" sz="1800" dirty="0" smtClean="0">
                <a:latin typeface="Times New Roman" panose="02020603050405020304" pitchFamily="18" charset="0"/>
                <a:cs typeface="Times New Roman" panose="02020603050405020304" pitchFamily="18" charset="0"/>
              </a:rPr>
              <a:t>Genetic disease </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with more accuracy</a:t>
            </a:r>
            <a:endParaRPr lang="en-US" sz="1400" dirty="0">
              <a:latin typeface="Calibri" pitchFamily="34" charset="0"/>
              <a:cs typeface="Calibri" pitchFamily="34" charset="0"/>
            </a:endParaRPr>
          </a:p>
        </p:txBody>
      </p:sp>
      <p:sp>
        <p:nvSpPr>
          <p:cNvPr id="4" name="Rectangle 3"/>
          <p:cNvSpPr/>
          <p:nvPr/>
        </p:nvSpPr>
        <p:spPr>
          <a:xfrm>
            <a:off x="2064502" y="428604"/>
            <a:ext cx="6237605"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a:t>
            </a:r>
            <a:r>
              <a:rPr lang="en-IN" sz="2400" b="1" cap="all" dirty="0" smtClean="0">
                <a:solidFill>
                  <a:schemeClr val="accent4"/>
                </a:solidFill>
                <a:effectLst/>
                <a:latin typeface="Times New Roman" panose="02020603050405020304" pitchFamily="18" charset="0"/>
                <a:cs typeface="Times New Roman" panose="02020603050405020304" pitchFamily="18" charset="0"/>
              </a:rPr>
              <a:t>PROPOSED </a:t>
            </a:r>
            <a:r>
              <a:rPr lang="en-US" alt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SOLUTION</a:t>
            </a:r>
            <a:endParaRPr lang="en-US" altLang="en-IN" sz="2400" b="1" cap="all" spc="0"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4403" y="765164"/>
            <a:ext cx="5400600" cy="4603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en-IN" sz="2400" b="1" cap="all" spc="0" dirty="0" smtClean="0">
                <a:solidFill>
                  <a:schemeClr val="accent4"/>
                </a:solidFill>
                <a:effectLst/>
                <a:latin typeface="Times New Roman" panose="02020603050405020304" pitchFamily="18" charset="0"/>
                <a:cs typeface="Times New Roman" panose="02020603050405020304" pitchFamily="18" charset="0"/>
              </a:rPr>
              <a:t>WORKFLOW</a:t>
            </a:r>
            <a:endParaRPr lang="en-US" altLang="en-IN" sz="2400" b="1" cap="all" spc="0" dirty="0" smtClean="0">
              <a:solidFill>
                <a:schemeClr val="accent4"/>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a:t>
            </a:r>
            <a:r>
              <a:rPr lang="en-IN" sz="1800" dirty="0" smtClean="0">
                <a:latin typeface="Times New Roman" panose="02020603050405020304" pitchFamily="18" charset="0"/>
                <a:cs typeface="Times New Roman" panose="02020603050405020304" pitchFamily="18" charset="0"/>
              </a:rPr>
              <a:t>work flow of the execution process.</a:t>
            </a:r>
            <a:endParaRPr lang="en-IN" sz="1800" dirty="0" smtClean="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itchFamily="34" charset="0"/>
              <a:cs typeface="Calibri" pitchFamily="34" charset="0"/>
            </a:endParaRPr>
          </a:p>
        </p:txBody>
      </p:sp>
      <p:pic>
        <p:nvPicPr>
          <p:cNvPr id="1026"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1981" y="2276872"/>
            <a:ext cx="282416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9340" y="730885"/>
            <a:ext cx="6814820" cy="460375"/>
          </a:xfrm>
          <a:prstGeom prst="rect">
            <a:avLst/>
          </a:prstGeom>
          <a:noFill/>
        </p:spPr>
        <p:txBody>
          <a:bodyPr wrap="square" lIns="91440" tIns="45720" rIns="91440" bIns="45720">
            <a:spAutoFit/>
          </a:bodyPr>
          <a:lstStyle/>
          <a:p>
            <a:pPr algn="ctr"/>
            <a:r>
              <a:rPr lang="en-US" alt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Implementation and Results</a:t>
            </a:r>
            <a:endParaRPr lang="en-US" altLang="en-IN" sz="2400" b="1" cap="all" spc="0" dirty="0" smtClean="0">
              <a:ln w="9000" cmpd="sng">
                <a:solidFill>
                  <a:schemeClr val="accent4">
                    <a:shade val="50000"/>
                    <a:satMod val="120000"/>
                  </a:schemeClr>
                </a:solidFill>
                <a:prstDash val="solid"/>
              </a:ln>
              <a:solidFill>
                <a:schemeClr val="accent4"/>
              </a:solidFill>
              <a:effectLst/>
              <a:latin typeface="Times New Roman" panose="02020603050405020304" pitchFamily="18" charset="0"/>
              <a:cs typeface="Times New Roman" panose="02020603050405020304" pitchFamily="18" charset="0"/>
              <a:sym typeface="+mn-ea"/>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5139"/>
            <a:ext cx="8229600" cy="1371607"/>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Load the dataset from the 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drive and mount into the application. .</a:t>
            </a:r>
            <a:endParaRPr lang="en-IN" sz="1800" dirty="0" smtClean="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itchFamily="34" charset="0"/>
              <a:cs typeface="Calibri" pitchFamily="34" charset="0"/>
            </a:endParaRPr>
          </a:p>
        </p:txBody>
      </p:sp>
      <p:pic>
        <p:nvPicPr>
          <p:cNvPr id="2050"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2549" y="2564903"/>
            <a:ext cx="6157111" cy="184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2080" y="730885"/>
            <a:ext cx="6482080" cy="460375"/>
          </a:xfrm>
          <a:prstGeom prst="rect">
            <a:avLst/>
          </a:prstGeom>
          <a:noFill/>
        </p:spPr>
        <p:txBody>
          <a:bodyPr wrap="square" lIns="91440" tIns="45720" rIns="91440" bIns="45720">
            <a:spAutoFit/>
          </a:bodyPr>
          <a:lstStyle/>
          <a:p>
            <a:pPr algn="ctr"/>
            <a:r>
              <a:rPr lang="en-US" alt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Implementation and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1371607"/>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image is re-shaped with the following the protocol of making the size of the image to 255 pixel range in any format types. .</a:t>
            </a: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itchFamily="34" charset="0"/>
              <a:cs typeface="Calibri" pitchFamily="34" charset="0"/>
            </a:endParaRPr>
          </a:p>
        </p:txBody>
      </p:sp>
      <p:pic>
        <p:nvPicPr>
          <p:cNvPr id="3074"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2636912"/>
            <a:ext cx="4806403" cy="40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730874"/>
            <a:ext cx="5400600" cy="460375"/>
          </a:xfrm>
          <a:prstGeom prst="rect">
            <a:avLst/>
          </a:prstGeom>
          <a:noFill/>
        </p:spPr>
        <p:txBody>
          <a:bodyPr wrap="square" lIns="91440" tIns="45720" rIns="91440" bIns="45720">
            <a:spAutoFit/>
          </a:bodyPr>
          <a:lstStyle/>
          <a:p>
            <a:pPr algn="ctr"/>
            <a:r>
              <a:rPr lang="en-US" alt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Implementation and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1371607"/>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409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720" y="2924944"/>
            <a:ext cx="427990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730874"/>
            <a:ext cx="5400600" cy="460375"/>
          </a:xfrm>
          <a:prstGeom prst="rect">
            <a:avLst/>
          </a:prstGeom>
          <a:noFill/>
        </p:spPr>
        <p:txBody>
          <a:bodyPr wrap="square" lIns="91440" tIns="45720" rIns="91440" bIns="45720">
            <a:spAutoFit/>
          </a:bodyPr>
          <a:lstStyle/>
          <a:p>
            <a:pPr algn="ctr"/>
            <a:r>
              <a:rPr lang="en-US" altLang="en-IN" sz="2400" b="1" cap="all" dirty="0" smtClean="0">
                <a:solidFill>
                  <a:schemeClr val="accent4"/>
                </a:solidFill>
                <a:effectLst/>
                <a:latin typeface="Times New Roman" panose="02020603050405020304" pitchFamily="18" charset="0"/>
                <a:cs typeface="Times New Roman" panose="02020603050405020304" pitchFamily="18" charset="0"/>
                <a:sym typeface="+mn-ea"/>
              </a:rPr>
              <a:t>Implementation and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685803"/>
          </a:xfrm>
          <a:prstGeom prst="rect">
            <a:avLst/>
          </a:prstGeom>
        </p:spPr>
        <p:txBody>
          <a:bodyPr>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200000"/>
              </a:lnSpc>
              <a:buClrTx/>
              <a:buSzPct val="75000"/>
              <a:buFont typeface="Wingdings" panose="05000000000000000000" pitchFamily="2" charset="2"/>
              <a:buChar char="§"/>
              <a:tabLst>
                <a:tab pos="5551170" algn="l"/>
              </a:tabLst>
            </a:pPr>
            <a:r>
              <a:rPr lang="en-IN" sz="1800" dirty="0">
                <a:latin typeface="Times New Roman" panose="02020603050405020304" pitchFamily="18" charset="0"/>
                <a:cs typeface="Times New Roman" panose="02020603050405020304" pitchFamily="18" charset="0"/>
              </a:rPr>
              <a:t>The final results based on the similarity and top utility items based on the profit are displayed.</a:t>
            </a: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marL="109855"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3189" y="2348880"/>
            <a:ext cx="3189288"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5860" y="730885"/>
            <a:ext cx="6718300" cy="4603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smtClean="0">
                <a:solidFill>
                  <a:schemeClr val="accent4"/>
                </a:solidFill>
                <a:effectLst/>
                <a:latin typeface="Times New Roman" panose="02020603050405020304" pitchFamily="18" charset="0"/>
                <a:cs typeface="Times New Roman" panose="02020603050405020304" pitchFamily="18" charset="0"/>
              </a:rPr>
              <a:t>CONCLUSION</a:t>
            </a:r>
            <a:endParaRPr lang="en-IN" sz="2400" b="1" cap="all" spc="0" dirty="0" smtClean="0">
              <a:solidFill>
                <a:schemeClr val="accent4"/>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p:nvPr/>
        </p:nvSpPr>
        <p:spPr>
          <a:xfrm>
            <a:off x="457200" y="1481329"/>
            <a:ext cx="8229600" cy="685803"/>
          </a:xfrm>
          <a:prstGeom prst="rect">
            <a:avLst/>
          </a:prstGeom>
        </p:spPr>
        <p:txBody>
          <a:bodyPr>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gn="just" fontAlgn="base">
              <a:lnSpc>
                <a:spcPct val="150000"/>
              </a:lnSpc>
              <a:buClrTx/>
              <a:buSzPct val="75000"/>
              <a:buFont typeface="Wingdings" panose="05000000000000000000" pitchFamily="2" charset="2"/>
              <a:buChar char="Ø"/>
              <a:tabLst>
                <a:tab pos="5551170" algn="l"/>
              </a:tabLst>
            </a:pPr>
            <a:r>
              <a:rPr lang="en-IN" sz="1800" dirty="0">
                <a:latin typeface="Times New Roman" panose="02020603050405020304" pitchFamily="18" charset="0"/>
                <a:cs typeface="Times New Roman" panose="02020603050405020304" pitchFamily="18" charset="0"/>
              </a:rPr>
              <a:t>A cutting-edge framework for detecting genetic diseases has been developed using deep neural networks and diverse medical data. </a:t>
            </a:r>
            <a:endParaRPr lang="en-IN" sz="1800" dirty="0" smtClean="0">
              <a:latin typeface="Times New Roman" panose="02020603050405020304" pitchFamily="18" charset="0"/>
              <a:cs typeface="Times New Roman" panose="02020603050405020304" pitchFamily="18" charset="0"/>
            </a:endParaRPr>
          </a:p>
          <a:p>
            <a:pPr algn="just" fontAlgn="base">
              <a:lnSpc>
                <a:spcPct val="150000"/>
              </a:lnSpc>
              <a:buClrTx/>
              <a:buSzPct val="75000"/>
              <a:buFont typeface="Wingdings" panose="05000000000000000000" pitchFamily="2" charset="2"/>
              <a:buChar char="Ø"/>
              <a:tabLst>
                <a:tab pos="5551170" algn="l"/>
              </a:tabLst>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framework employs all X-ray images with genetic information for model training and data classification</a:t>
            </a:r>
            <a:r>
              <a:rPr lang="en-IN" sz="18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algn="just" fontAlgn="base">
              <a:lnSpc>
                <a:spcPct val="150000"/>
              </a:lnSpc>
              <a:buClrTx/>
              <a:buSzPct val="75000"/>
              <a:buFont typeface="Wingdings" panose="05000000000000000000" pitchFamily="2" charset="2"/>
              <a:buChar char="Ø"/>
              <a:tabLst>
                <a:tab pos="5551170" algn="l"/>
              </a:tabLst>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By constructing functional intellectual networks based on signal correlation, the neural network formation is optimized using correlation coefficient information. </a:t>
            </a:r>
            <a:endParaRPr lang="en-IN" sz="1800" dirty="0" smtClean="0">
              <a:latin typeface="Times New Roman" panose="02020603050405020304" pitchFamily="18" charset="0"/>
              <a:cs typeface="Times New Roman" panose="02020603050405020304" pitchFamily="18" charset="0"/>
            </a:endParaRPr>
          </a:p>
          <a:p>
            <a:pPr algn="just" fontAlgn="base">
              <a:lnSpc>
                <a:spcPct val="150000"/>
              </a:lnSpc>
              <a:buClrTx/>
              <a:buSzPct val="75000"/>
              <a:buFont typeface="Wingdings" panose="05000000000000000000" pitchFamily="2" charset="2"/>
              <a:buChar char="Ø"/>
              <a:tabLst>
                <a:tab pos="5551170" algn="l"/>
              </a:tabLst>
            </a:pPr>
            <a:r>
              <a:rPr lang="en-IN" sz="1800" dirty="0" smtClean="0">
                <a:latin typeface="Times New Roman" panose="02020603050405020304" pitchFamily="18" charset="0"/>
                <a:cs typeface="Times New Roman" panose="02020603050405020304" pitchFamily="18" charset="0"/>
              </a:rPr>
              <a:t>This </a:t>
            </a:r>
            <a:r>
              <a:rPr lang="en-IN" sz="1800" dirty="0">
                <a:latin typeface="Times New Roman" panose="02020603050405020304" pitchFamily="18" charset="0"/>
                <a:cs typeface="Times New Roman" panose="02020603050405020304" pitchFamily="18" charset="0"/>
              </a:rPr>
              <a:t>methodology greatly enhances diagnostic accuracy compared to traditional approaches, demonstrating that integrating advanced deep learning with medical expertise is an effective way to diagnose neurological </a:t>
            </a:r>
            <a:r>
              <a:rPr lang="en-IN" sz="1800" dirty="0" smtClean="0">
                <a:latin typeface="Times New Roman" panose="02020603050405020304" pitchFamily="18" charset="0"/>
                <a:cs typeface="Times New Roman" panose="02020603050405020304" pitchFamily="18" charset="0"/>
              </a:rPr>
              <a:t>disorders.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9089" y="500042"/>
            <a:ext cx="2232660"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a:solidFill>
                  <a:schemeClr val="accent4"/>
                </a:solidFill>
                <a:effectLst/>
                <a:latin typeface="Times New Roman" panose="02020603050405020304" pitchFamily="18" charset="0"/>
                <a:cs typeface="Times New Roman" panose="02020603050405020304" pitchFamily="18" charset="0"/>
              </a:rPr>
              <a:t>REFERENCE</a:t>
            </a:r>
            <a:r>
              <a:rPr lang="en-US" altLang="en-IN" sz="2400" b="1" cap="all" spc="0" dirty="0">
                <a:solidFill>
                  <a:schemeClr val="accent4"/>
                </a:solidFill>
                <a:effectLst/>
                <a:latin typeface="Times New Roman" panose="02020603050405020304" pitchFamily="18" charset="0"/>
                <a:cs typeface="Times New Roman" panose="02020603050405020304" pitchFamily="18" charset="0"/>
              </a:rPr>
              <a:t>S</a:t>
            </a:r>
            <a:endParaRPr lang="en-US" altLang="en-IN" sz="2400" b="1" cap="all" spc="0" dirty="0">
              <a:solidFill>
                <a:schemeClr val="accent4"/>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467162" y="1052860"/>
            <a:ext cx="7992888" cy="5077460"/>
          </a:xfrm>
          <a:prstGeom prst="rect">
            <a:avLst/>
          </a:prstGeom>
        </p:spPr>
        <p:txBody>
          <a:bodyPr wrap="square">
            <a:spAutoFit/>
          </a:bodyPr>
          <a:lstStyle/>
          <a:p>
            <a:pPr lvl="0"/>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Nour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eldeen</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khalifa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mohamed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hamed</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taha</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dalia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ezzat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slowik</a:t>
            </a:r>
            <a:r>
              <a:rPr lang="en-US" dirty="0">
                <a:latin typeface="Times New Roman" panose="02020603050405020304" pitchFamily="18" charset="0"/>
                <a:cs typeface="Times New Roman" panose="02020603050405020304" pitchFamily="18" charset="0"/>
              </a:rPr>
              <a:t> 2, (senior member, </a:t>
            </a:r>
            <a:r>
              <a:rPr lang="en-US" dirty="0" err="1">
                <a:latin typeface="Times New Roman" panose="02020603050405020304" pitchFamily="18" charset="0"/>
                <a:cs typeface="Times New Roman" panose="02020603050405020304" pitchFamily="18" charset="0"/>
              </a:rPr>
              <a:t>ieee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aboul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hassanien</a:t>
            </a:r>
            <a:r>
              <a:rPr lang="en-US" dirty="0">
                <a:latin typeface="Times New Roman" panose="02020603050405020304" pitchFamily="18" charset="0"/>
                <a:cs typeface="Times New Roman" panose="02020603050405020304" pitchFamily="18" charset="0"/>
              </a:rPr>
              <a:t> “Artificial Intelligence Technique for Gene Expression by Tumor RNA-</a:t>
            </a:r>
            <a:r>
              <a:rPr lang="en-US" dirty="0" err="1">
                <a:latin typeface="Times New Roman" panose="02020603050405020304" pitchFamily="18" charset="0"/>
                <a:cs typeface="Times New Roman" panose="02020603050405020304" pitchFamily="18" charset="0"/>
              </a:rPr>
              <a:t>Seq</a:t>
            </a:r>
            <a:r>
              <a:rPr lang="en-US" dirty="0">
                <a:latin typeface="Times New Roman" panose="02020603050405020304" pitchFamily="18" charset="0"/>
                <a:cs typeface="Times New Roman" panose="02020603050405020304" pitchFamily="18" charset="0"/>
              </a:rPr>
              <a:t> Data: A Novel Optimized Deep Learning Approach”. February 6, 2020.Digital Object Identifier 10.1109/IEEE ACCESS.2020.2970210</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Xiangxiang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Zeng</a:t>
            </a:r>
            <a:r>
              <a:rPr lang="en-US" dirty="0">
                <a:latin typeface="Times New Roman" panose="02020603050405020304" pitchFamily="18" charset="0"/>
                <a:cs typeface="Times New Roman" panose="02020603050405020304" pitchFamily="18" charset="0"/>
              </a:rPr>
              <a:t>, Senior Member, IEEE, </a:t>
            </a:r>
            <a:r>
              <a:rPr lang="en-US" dirty="0" err="1">
                <a:latin typeface="Times New Roman" panose="02020603050405020304" pitchFamily="18" charset="0"/>
                <a:cs typeface="Times New Roman" panose="02020603050405020304" pitchFamily="18" charset="0"/>
              </a:rPr>
              <a:t>Yinglai</a:t>
            </a:r>
            <a:r>
              <a:rPr lang="en-US" dirty="0">
                <a:latin typeface="Times New Roman" panose="02020603050405020304" pitchFamily="18" charset="0"/>
                <a:cs typeface="Times New Roman" panose="02020603050405020304" pitchFamily="18" charset="0"/>
              </a:rPr>
              <a:t> Lin, </a:t>
            </a:r>
            <a:r>
              <a:rPr lang="en-US" dirty="0" err="1">
                <a:latin typeface="Times New Roman" panose="02020603050405020304" pitchFamily="18" charset="0"/>
                <a:cs typeface="Times New Roman" panose="02020603050405020304" pitchFamily="18" charset="0"/>
              </a:rPr>
              <a:t>Yuying</a:t>
            </a:r>
            <a:r>
              <a:rPr lang="en-US" dirty="0">
                <a:latin typeface="Times New Roman" panose="02020603050405020304" pitchFamily="18" charset="0"/>
                <a:cs typeface="Times New Roman" panose="02020603050405020304" pitchFamily="18" charset="0"/>
              </a:rPr>
              <a:t> He, </a:t>
            </a:r>
            <a:r>
              <a:rPr lang="en-US" dirty="0" err="1">
                <a:latin typeface="Times New Roman" panose="02020603050405020304" pitchFamily="18" charset="0"/>
                <a:cs typeface="Times New Roman" panose="02020603050405020304" pitchFamily="18" charset="0"/>
              </a:rPr>
              <a:t>Linyuan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a:t>
            </a:r>
            <a:r>
              <a:rPr lang="en-US" dirty="0">
                <a:latin typeface="Times New Roman" panose="02020603050405020304" pitchFamily="18" charset="0"/>
                <a:cs typeface="Times New Roman" panose="02020603050405020304" pitchFamily="18" charset="0"/>
              </a:rPr>
              <a:t>, Xiaoping Min∗, and Alfonso </a:t>
            </a:r>
            <a:r>
              <a:rPr lang="en-US" dirty="0" err="1">
                <a:latin typeface="Times New Roman" panose="02020603050405020304" pitchFamily="18" charset="0"/>
                <a:cs typeface="Times New Roman" panose="02020603050405020304" pitchFamily="18" charset="0"/>
              </a:rPr>
              <a:t>Rodr´ıguez-Pat´on</a:t>
            </a:r>
            <a:r>
              <a:rPr lang="en-US" dirty="0">
                <a:latin typeface="Times New Roman" panose="02020603050405020304" pitchFamily="18" charset="0"/>
                <a:cs typeface="Times New Roman" panose="02020603050405020304" pitchFamily="18" charset="0"/>
              </a:rPr>
              <a:t>” Deep collaborative ﬁltering for prediction of disease genes”. DOI 10.1109/TCBB.2019.2907536, IEEE/ACM Transactions on Computational Biology and Bioinformatics.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[3]	W. R. J. Taylor and N. J. White, “Antimalarial drug toxicity: a review,” Drug </a:t>
            </a:r>
            <a:r>
              <a:rPr lang="en-US" dirty="0" err="1">
                <a:latin typeface="Times New Roman" panose="02020603050405020304" pitchFamily="18" charset="0"/>
                <a:cs typeface="Times New Roman" panose="02020603050405020304" pitchFamily="18" charset="0"/>
              </a:rPr>
              <a:t>Saf</a:t>
            </a:r>
            <a:r>
              <a:rPr lang="en-US" dirty="0">
                <a:latin typeface="Times New Roman" panose="02020603050405020304" pitchFamily="18" charset="0"/>
                <a:cs typeface="Times New Roman" panose="02020603050405020304" pitchFamily="18" charset="0"/>
              </a:rPr>
              <a:t>., vol. 27, no. 1, pp. 25–61, 2004,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10.2165/00002018200427010-00003.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[4]	E. A. Ashley et al., “Spread of </a:t>
            </a:r>
            <a:r>
              <a:rPr lang="en-US" dirty="0" err="1">
                <a:latin typeface="Times New Roman" panose="02020603050405020304" pitchFamily="18" charset="0"/>
                <a:cs typeface="Times New Roman" panose="02020603050405020304" pitchFamily="18" charset="0"/>
              </a:rPr>
              <a:t>artemisinin</a:t>
            </a:r>
            <a:r>
              <a:rPr lang="en-US" dirty="0">
                <a:latin typeface="Times New Roman" panose="02020603050405020304" pitchFamily="18" charset="0"/>
                <a:cs typeface="Times New Roman" panose="02020603050405020304" pitchFamily="18" charset="0"/>
              </a:rPr>
              <a:t> resistance in Plasmodium falciparum malaria,” N. Engl. J. Med., vol. 371, no. 5, pp. 411–423, Jul. 2014,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10.1056/NEJMoa1314981.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[5]	E. </a:t>
            </a:r>
            <a:r>
              <a:rPr lang="en-US" dirty="0" err="1">
                <a:latin typeface="Times New Roman" panose="02020603050405020304" pitchFamily="18" charset="0"/>
                <a:cs typeface="Times New Roman" panose="02020603050405020304" pitchFamily="18" charset="0"/>
              </a:rPr>
              <a:t>Tjitra</a:t>
            </a:r>
            <a:r>
              <a:rPr lang="en-US" dirty="0">
                <a:latin typeface="Times New Roman" panose="02020603050405020304" pitchFamily="18" charset="0"/>
                <a:cs typeface="Times New Roman" panose="02020603050405020304" pitchFamily="18" charset="0"/>
              </a:rPr>
              <a:t> et al., “Multidrug-resistant Plasmodium </a:t>
            </a:r>
            <a:r>
              <a:rPr lang="en-US" dirty="0" err="1">
                <a:latin typeface="Times New Roman" panose="02020603050405020304" pitchFamily="18" charset="0"/>
                <a:cs typeface="Times New Roman" panose="02020603050405020304" pitchFamily="18" charset="0"/>
              </a:rPr>
              <a:t>vivax</a:t>
            </a:r>
            <a:r>
              <a:rPr lang="en-US" dirty="0">
                <a:latin typeface="Times New Roman" panose="02020603050405020304" pitchFamily="18" charset="0"/>
                <a:cs typeface="Times New Roman" panose="02020603050405020304" pitchFamily="18" charset="0"/>
              </a:rPr>
              <a:t> associated with severe and fatal malaria: a prospective study in Papua, Indonesia,”. </a:t>
            </a:r>
            <a:r>
              <a:rPr lang="en-US" dirty="0" err="1">
                <a:latin typeface="Times New Roman" panose="02020603050405020304" pitchFamily="18" charset="0"/>
                <a:cs typeface="Times New Roman" panose="02020603050405020304" pitchFamily="18" charset="0"/>
              </a:rPr>
              <a:t>PLoS</a:t>
            </a:r>
            <a:r>
              <a:rPr lang="en-US" dirty="0">
                <a:latin typeface="Times New Roman" panose="02020603050405020304" pitchFamily="18" charset="0"/>
                <a:cs typeface="Times New Roman" panose="02020603050405020304" pitchFamily="18" charset="0"/>
              </a:rPr>
              <a:t> Med., vol. 5, no. 6, p. e128, Jun. 2008,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10.1371/journal.pmed.0050128.</a:t>
            </a:r>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55875" y="1341120"/>
            <a:ext cx="5110480" cy="46037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l"/>
            <a:r>
              <a:rPr lang="en-US" sz="2400" b="1">
                <a:solidFill>
                  <a:schemeClr val="accent4"/>
                </a:solidFill>
                <a:effectLst/>
                <a:latin typeface="Times New Roman Bold" panose="02020603050405020304" charset="0"/>
                <a:cs typeface="Times New Roman Bold" panose="02020603050405020304" charset="0"/>
              </a:rPr>
              <a:t>GROUP MEMBER </a:t>
            </a:r>
            <a:r>
              <a:rPr lang="en-US" sz="2400" b="1">
                <a:solidFill>
                  <a:schemeClr val="accent4"/>
                </a:solidFill>
                <a:latin typeface="Times New Roman Bold" panose="02020603050405020304" charset="0"/>
                <a:cs typeface="Times New Roman Bold" panose="02020603050405020304" charset="0"/>
              </a:rPr>
              <a:t>INFORMATION</a:t>
            </a:r>
            <a:endParaRPr lang="en-US" sz="2400" b="1">
              <a:solidFill>
                <a:schemeClr val="accent4"/>
              </a:solidFill>
              <a:latin typeface="Times New Roman Bold" panose="02020603050405020304" charset="0"/>
              <a:cs typeface="Times New Roman Bold" panose="02020603050405020304" charset="0"/>
            </a:endParaRPr>
          </a:p>
        </p:txBody>
      </p:sp>
      <p:sp>
        <p:nvSpPr>
          <p:cNvPr id="4" name="Text Box 3"/>
          <p:cNvSpPr txBox="1"/>
          <p:nvPr/>
        </p:nvSpPr>
        <p:spPr>
          <a:xfrm>
            <a:off x="1259840" y="2061210"/>
            <a:ext cx="2792730" cy="3415030"/>
          </a:xfrm>
          <a:prstGeom prst="rect">
            <a:avLst/>
          </a:prstGeom>
          <a:noFill/>
        </p:spPr>
        <p:txBody>
          <a:bodyPr wrap="none" rtlCol="0">
            <a:spAutoFit/>
          </a:bodyPr>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Akhilandeswari Vegi</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700758173</a:t>
            </a:r>
            <a:endParaRPr lang="en-US" sz="1400">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Madhulika Dayal</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700743206</a:t>
            </a: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Nikhil Reddy Kethireddy</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700739505</a:t>
            </a: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a:latin typeface="Times New Roman Regular" panose="02020603050405020304" charset="0"/>
                <a:cs typeface="Times New Roman Regular" panose="02020603050405020304" charset="0"/>
              </a:rPr>
              <a:t>Srusti Katla</a:t>
            </a:r>
            <a:endParaRPr lang="en-US">
              <a:latin typeface="Times New Roman Regular" panose="02020603050405020304" charset="0"/>
              <a:cs typeface="Times New Roman Regular" panose="02020603050405020304" charset="0"/>
            </a:endParaRPr>
          </a:p>
          <a:p>
            <a:pPr indent="0">
              <a:buFont typeface="Wingdings" panose="05000000000000000000" charset="0"/>
              <a:buNone/>
            </a:pPr>
            <a:r>
              <a:rPr lang="en-US">
                <a:latin typeface="Times New Roman Regular" panose="02020603050405020304" charset="0"/>
                <a:cs typeface="Times New Roman Regular" panose="02020603050405020304" charset="0"/>
              </a:rPr>
              <a:t>	</a:t>
            </a:r>
            <a:r>
              <a:rPr lang="en-US" sz="1400">
                <a:latin typeface="Times New Roman Regular" panose="02020603050405020304" charset="0"/>
                <a:cs typeface="Times New Roman Regular" panose="02020603050405020304" charset="0"/>
              </a:rPr>
              <a:t>700717867</a:t>
            </a:r>
            <a:endParaRPr lang="en-US">
              <a:latin typeface="Times New Roman Regular" panose="02020603050405020304" charset="0"/>
              <a:cs typeface="Times New Roman Regular" panose="02020603050405020304" charset="0"/>
            </a:endParaRPr>
          </a:p>
          <a:p>
            <a:pPr marL="285750" indent="-285750"/>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9089" y="500042"/>
            <a:ext cx="2232660"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spc="0" dirty="0">
                <a:solidFill>
                  <a:schemeClr val="accent4"/>
                </a:solidFill>
                <a:effectLst/>
                <a:latin typeface="Times New Roman" panose="02020603050405020304" pitchFamily="18" charset="0"/>
                <a:cs typeface="Times New Roman" panose="02020603050405020304" pitchFamily="18" charset="0"/>
              </a:rPr>
              <a:t>REFERENCE</a:t>
            </a:r>
            <a:r>
              <a:rPr lang="en-US" altLang="en-IN" sz="2400" b="1" cap="all" spc="0" dirty="0">
                <a:solidFill>
                  <a:schemeClr val="accent4"/>
                </a:solidFill>
                <a:effectLst/>
                <a:latin typeface="Times New Roman" panose="02020603050405020304" pitchFamily="18" charset="0"/>
                <a:cs typeface="Times New Roman" panose="02020603050405020304" pitchFamily="18" charset="0"/>
              </a:rPr>
              <a:t>S</a:t>
            </a:r>
            <a:endParaRPr lang="en-US" altLang="en-IN" sz="2400" b="1" cap="all" spc="0" dirty="0">
              <a:solidFill>
                <a:schemeClr val="accent4"/>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5078313"/>
          </a:xfrm>
          <a:prstGeom prst="rect">
            <a:avLst/>
          </a:prstGeom>
        </p:spPr>
        <p:txBody>
          <a:bodyPr wrap="square">
            <a:spAutoFit/>
          </a:bodyPr>
          <a:lstStyle/>
          <a:p>
            <a:pPr lvl="0"/>
            <a:r>
              <a:rPr lang="en-US" dirty="0">
                <a:latin typeface="Times New Roman" panose="02020603050405020304" pitchFamily="18" charset="0"/>
                <a:cs typeface="Times New Roman" panose="02020603050405020304" pitchFamily="18" charset="0"/>
              </a:rPr>
              <a:t> [6]	A. M. </a:t>
            </a:r>
            <a:r>
              <a:rPr lang="en-US" dirty="0" err="1">
                <a:latin typeface="Times New Roman" panose="02020603050405020304" pitchFamily="18" charset="0"/>
                <a:cs typeface="Times New Roman" panose="02020603050405020304" pitchFamily="18" charset="0"/>
              </a:rPr>
              <a:t>Dondorp</a:t>
            </a:r>
            <a:r>
              <a:rPr lang="en-US" dirty="0">
                <a:latin typeface="Times New Roman" panose="02020603050405020304" pitchFamily="18" charset="0"/>
                <a:cs typeface="Times New Roman" panose="02020603050405020304" pitchFamily="18" charset="0"/>
              </a:rPr>
              <a:t> et al., “</a:t>
            </a:r>
            <a:r>
              <a:rPr lang="en-US" dirty="0" err="1">
                <a:latin typeface="Times New Roman" panose="02020603050405020304" pitchFamily="18" charset="0"/>
                <a:cs typeface="Times New Roman" panose="02020603050405020304" pitchFamily="18" charset="0"/>
              </a:rPr>
              <a:t>Artemisinin</a:t>
            </a:r>
            <a:r>
              <a:rPr lang="en-US" dirty="0">
                <a:latin typeface="Times New Roman" panose="02020603050405020304" pitchFamily="18" charset="0"/>
                <a:cs typeface="Times New Roman" panose="02020603050405020304" pitchFamily="18" charset="0"/>
              </a:rPr>
              <a:t> Resistance in Plasmodium falciparum Malaria,” N. Engl. J. Med., vol. 361, no. 5, pp. 455–467, Jul. 2009,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10.1056/NEJMoa0808859.</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[7]	 W. O. </a:t>
            </a:r>
            <a:r>
              <a:rPr lang="en-US" dirty="0" err="1">
                <a:latin typeface="Times New Roman" panose="02020603050405020304" pitchFamily="18" charset="0"/>
                <a:cs typeface="Times New Roman" panose="02020603050405020304" pitchFamily="18" charset="0"/>
              </a:rPr>
              <a:t>Godtfredsen</a:t>
            </a:r>
            <a:r>
              <a:rPr lang="en-US" dirty="0">
                <a:latin typeface="Times New Roman" panose="02020603050405020304" pitchFamily="18" charset="0"/>
                <a:cs typeface="Times New Roman" panose="02020603050405020304" pitchFamily="18" charset="0"/>
              </a:rPr>
              <a:t>, W. von </a:t>
            </a:r>
            <a:r>
              <a:rPr lang="en-US" dirty="0" err="1">
                <a:latin typeface="Times New Roman" panose="02020603050405020304" pitchFamily="18" charset="0"/>
                <a:cs typeface="Times New Roman" panose="02020603050405020304" pitchFamily="18" charset="0"/>
              </a:rPr>
              <a:t>Daehne</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Tybring</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Vangedal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Fusidic</a:t>
            </a:r>
            <a:r>
              <a:rPr lang="en-US" dirty="0">
                <a:latin typeface="Times New Roman" panose="02020603050405020304" pitchFamily="18" charset="0"/>
                <a:cs typeface="Times New Roman" panose="02020603050405020304" pitchFamily="18" charset="0"/>
              </a:rPr>
              <a:t> Acid Derivatives. I. Relationship between Structure and Antibacterial Activity,” J. Med. Chem., vol. 9, no. 1, pp. 15–22, Jan. 1966,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10.1021/jm00319a004.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[8]	G. </a:t>
            </a:r>
            <a:r>
              <a:rPr lang="en-US" dirty="0" err="1">
                <a:latin typeface="Times New Roman" panose="02020603050405020304" pitchFamily="18" charset="0"/>
                <a:cs typeface="Times New Roman" panose="02020603050405020304" pitchFamily="18" charset="0"/>
              </a:rPr>
              <a:t>Kaur</a:t>
            </a:r>
            <a:r>
              <a:rPr lang="en-US" dirty="0">
                <a:latin typeface="Times New Roman" panose="02020603050405020304" pitchFamily="18" charset="0"/>
                <a:cs typeface="Times New Roman" panose="02020603050405020304" pitchFamily="18" charset="0"/>
              </a:rPr>
              <a:t> et al., “Synthesis of </a:t>
            </a:r>
            <a:r>
              <a:rPr lang="en-US" dirty="0" err="1">
                <a:latin typeface="Times New Roman" panose="02020603050405020304" pitchFamily="18" charset="0"/>
                <a:cs typeface="Times New Roman" panose="02020603050405020304" pitchFamily="18" charset="0"/>
              </a:rPr>
              <a:t>fusidic</a:t>
            </a:r>
            <a:r>
              <a:rPr lang="en-US" dirty="0">
                <a:latin typeface="Times New Roman" panose="02020603050405020304" pitchFamily="18" charset="0"/>
                <a:cs typeface="Times New Roman" panose="02020603050405020304" pitchFamily="18" charset="0"/>
              </a:rPr>
              <a:t> acid </a:t>
            </a:r>
            <a:r>
              <a:rPr lang="en-US" dirty="0" err="1">
                <a:latin typeface="Times New Roman" panose="02020603050405020304" pitchFamily="18" charset="0"/>
                <a:cs typeface="Times New Roman" panose="02020603050405020304" pitchFamily="18" charset="0"/>
              </a:rPr>
              <a:t>bioisosteres</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antiplasmodial</a:t>
            </a:r>
            <a:r>
              <a:rPr lang="en-US" dirty="0">
                <a:latin typeface="Times New Roman" panose="02020603050405020304" pitchFamily="18" charset="0"/>
                <a:cs typeface="Times New Roman" panose="02020603050405020304" pitchFamily="18" charset="0"/>
              </a:rPr>
              <a:t> agents and molecular docking studies in the binding site of elongation factor-G,” </a:t>
            </a:r>
            <a:r>
              <a:rPr lang="en-US" dirty="0" err="1">
                <a:latin typeface="Times New Roman" panose="02020603050405020304" pitchFamily="18" charset="0"/>
                <a:cs typeface="Times New Roman" panose="02020603050405020304" pitchFamily="18" charset="0"/>
              </a:rPr>
              <a:t>MedChemComm</a:t>
            </a:r>
            <a:r>
              <a:rPr lang="en-US" dirty="0">
                <a:latin typeface="Times New Roman" panose="02020603050405020304" pitchFamily="18" charset="0"/>
                <a:cs typeface="Times New Roman" panose="02020603050405020304" pitchFamily="18" charset="0"/>
              </a:rPr>
              <a:t>, vol. 6, no. 11, pp. 2023–2028, 2015,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10.1039/C5MD00343A.</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[9]	S. </a:t>
            </a:r>
            <a:r>
              <a:rPr lang="en-US" dirty="0" err="1">
                <a:latin typeface="Times New Roman" panose="02020603050405020304" pitchFamily="18" charset="0"/>
                <a:cs typeface="Times New Roman" panose="02020603050405020304" pitchFamily="18" charset="0"/>
              </a:rPr>
              <a:t>Tonmunphean</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Parasuk</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Kokpol</a:t>
            </a:r>
            <a:r>
              <a:rPr lang="en-US" dirty="0">
                <a:latin typeface="Times New Roman" panose="02020603050405020304" pitchFamily="18" charset="0"/>
                <a:cs typeface="Times New Roman" panose="02020603050405020304" pitchFamily="18" charset="0"/>
              </a:rPr>
              <a:t>, “QSAR Study of Antimalarial Activities and </a:t>
            </a:r>
            <a:r>
              <a:rPr lang="en-US" dirty="0" err="1">
                <a:latin typeface="Times New Roman" panose="02020603050405020304" pitchFamily="18" charset="0"/>
                <a:cs typeface="Times New Roman" panose="02020603050405020304" pitchFamily="18" charset="0"/>
              </a:rPr>
              <a:t>Artemisinin-Heme</a:t>
            </a:r>
            <a:r>
              <a:rPr lang="en-US" dirty="0">
                <a:latin typeface="Times New Roman" panose="02020603050405020304" pitchFamily="18" charset="0"/>
                <a:cs typeface="Times New Roman" panose="02020603050405020304" pitchFamily="18" charset="0"/>
              </a:rPr>
              <a:t> Binding Properties Obtained from Docking Calculations,” Quant.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.-Act. </a:t>
            </a:r>
            <a:r>
              <a:rPr lang="en-US" dirty="0" err="1">
                <a:latin typeface="Times New Roman" panose="02020603050405020304" pitchFamily="18" charset="0"/>
                <a:cs typeface="Times New Roman" panose="02020603050405020304" pitchFamily="18" charset="0"/>
              </a:rPr>
              <a:t>Relatsh</a:t>
            </a:r>
            <a:r>
              <a:rPr lang="en-US" dirty="0">
                <a:latin typeface="Times New Roman" panose="02020603050405020304" pitchFamily="18" charset="0"/>
                <a:cs typeface="Times New Roman" panose="02020603050405020304" pitchFamily="18" charset="0"/>
              </a:rPr>
              <a:t>., vol. 19, no. 5, pp. 475–483, 2000,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10.1002/15213838(200012)19:5&lt;475::AID-QSAR475&gt;3.0.CO;2-3.</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[10]	 A. </a:t>
            </a:r>
            <a:r>
              <a:rPr lang="en-US" dirty="0" err="1">
                <a:latin typeface="Times New Roman" panose="02020603050405020304" pitchFamily="18" charset="0"/>
                <a:cs typeface="Times New Roman" panose="02020603050405020304" pitchFamily="18" charset="0"/>
              </a:rPr>
              <a:t>Worachartcheewan</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Nantasenamat</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Isarankura</a:t>
            </a:r>
            <a:r>
              <a:rPr lang="en-US" dirty="0">
                <a:latin typeface="Times New Roman" panose="02020603050405020304" pitchFamily="18" charset="0"/>
                <a:cs typeface="Times New Roman" panose="02020603050405020304" pitchFamily="18" charset="0"/>
              </a:rPr>
              <a:t>-Na-</a:t>
            </a:r>
            <a:r>
              <a:rPr lang="en-US" dirty="0" err="1">
                <a:latin typeface="Times New Roman" panose="02020603050405020304" pitchFamily="18" charset="0"/>
                <a:cs typeface="Times New Roman" panose="02020603050405020304" pitchFamily="18" charset="0"/>
              </a:rPr>
              <a:t>Ayudhya</a:t>
            </a:r>
            <a:r>
              <a:rPr lang="en-US" dirty="0">
                <a:latin typeface="Times New Roman" panose="02020603050405020304" pitchFamily="18" charset="0"/>
                <a:cs typeface="Times New Roman" panose="02020603050405020304" pitchFamily="18" charset="0"/>
              </a:rPr>
              <a:t>, and V. </a:t>
            </a:r>
            <a:r>
              <a:rPr lang="en-US" dirty="0" err="1">
                <a:latin typeface="Times New Roman" panose="02020603050405020304" pitchFamily="18" charset="0"/>
                <a:cs typeface="Times New Roman" panose="02020603050405020304" pitchFamily="18" charset="0"/>
              </a:rPr>
              <a:t>Prachayasittikul</a:t>
            </a:r>
            <a:r>
              <a:rPr lang="en-US" dirty="0">
                <a:latin typeface="Times New Roman" panose="02020603050405020304" pitchFamily="18" charset="0"/>
                <a:cs typeface="Times New Roman" panose="02020603050405020304" pitchFamily="18" charset="0"/>
              </a:rPr>
              <a:t>, “QSAR study of </a:t>
            </a:r>
            <a:r>
              <a:rPr lang="en-US" dirty="0" err="1">
                <a:latin typeface="Times New Roman" panose="02020603050405020304" pitchFamily="18" charset="0"/>
                <a:cs typeface="Times New Roman" panose="02020603050405020304" pitchFamily="18" charset="0"/>
              </a:rPr>
              <a:t>amidino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bis-benzimidazole</a:t>
            </a:r>
            <a:r>
              <a:rPr lang="en-US" dirty="0">
                <a:latin typeface="Times New Roman" panose="02020603050405020304" pitchFamily="18" charset="0"/>
                <a:cs typeface="Times New Roman" panose="02020603050405020304" pitchFamily="18" charset="0"/>
              </a:rPr>
              <a:t> derivatives as potent anti-malarial agents against Plasmodium falciparum,” Chem. Pap., vol. 67, no. 11, pp. 1462–1473, Nov. 2013,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10.2478/s11696-013-0398-5.</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430" y="2714620"/>
            <a:ext cx="2069926"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000" b="1" cap="all" spc="0" dirty="0" err="1"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THANk</a:t>
            </a:r>
            <a:r>
              <a:rPr lang="en-IN" sz="2000" b="1" cap="all" spc="0"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 </a:t>
            </a:r>
            <a:r>
              <a:rPr lang="en-IN" sz="2000" b="1" cap="all" spc="0" dirty="0" smtClean="0">
                <a:solidFill>
                  <a:schemeClr val="accent4"/>
                </a:solidFill>
                <a:effectLst/>
                <a:latin typeface="Times New Roman" panose="02020603050405020304" pitchFamily="18" charset="0"/>
                <a:cs typeface="Times New Roman" panose="02020603050405020304" pitchFamily="18" charset="0"/>
              </a:rPr>
              <a:t>YOU </a:t>
            </a:r>
            <a:r>
              <a:rPr lang="en-IN" sz="2000" b="1" cap="all" spc="0" dirty="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t>
            </a:r>
            <a:endParaRPr lang="en-IN" sz="2000" b="1" cap="all" spc="0" dirty="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19885" y="1052830"/>
            <a:ext cx="6028690" cy="829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US" sz="2400" b="1">
                <a:solidFill>
                  <a:schemeClr val="accent4"/>
                </a:solidFill>
                <a:effectLst/>
                <a:latin typeface="Times New Roman Bold" panose="02020603050405020304" charset="0"/>
                <a:cs typeface="Times New Roman Bold" panose="02020603050405020304" charset="0"/>
              </a:rPr>
              <a:t>ROLES </a:t>
            </a:r>
            <a:r>
              <a:rPr lang="en-US" sz="2400" b="1">
                <a:solidFill>
                  <a:schemeClr val="accent4"/>
                </a:solidFill>
                <a:latin typeface="Times New Roman Bold" panose="02020603050405020304" charset="0"/>
                <a:cs typeface="Times New Roman Bold" panose="02020603050405020304" charset="0"/>
              </a:rPr>
              <a:t>AND CONTRIBUTION IN PROJECT</a:t>
            </a:r>
            <a:endParaRPr lang="en-US" sz="2400" b="1">
              <a:solidFill>
                <a:schemeClr val="accent4"/>
              </a:solidFill>
              <a:latin typeface="Times New Roman Bold" panose="02020603050405020304" charset="0"/>
              <a:cs typeface="Times New Roman Bold" panose="02020603050405020304" charset="0"/>
            </a:endParaRPr>
          </a:p>
        </p:txBody>
      </p:sp>
      <p:sp>
        <p:nvSpPr>
          <p:cNvPr id="4" name="Text Box 3"/>
          <p:cNvSpPr txBox="1"/>
          <p:nvPr/>
        </p:nvSpPr>
        <p:spPr>
          <a:xfrm>
            <a:off x="611505" y="2061210"/>
            <a:ext cx="8075930" cy="3415030"/>
          </a:xfrm>
          <a:prstGeom prst="rect">
            <a:avLst/>
          </a:prstGeom>
          <a:noFill/>
        </p:spPr>
        <p:txBody>
          <a:bodyPr wrap="none" rtlCol="0">
            <a:spAutoFit/>
          </a:bodyPr>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Akhilandeswari Vegi</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Project requirements analysis &amp; </a:t>
            </a:r>
            <a:r>
              <a:rPr lang="en-US">
                <a:latin typeface="Times New Roman Regular" panose="02020603050405020304" charset="0"/>
                <a:cs typeface="Times New Roman Regular" panose="02020603050405020304" charset="0"/>
                <a:sym typeface="+mn-ea"/>
              </a:rPr>
              <a:t>Neural Network Algorithm Implementation</a:t>
            </a:r>
            <a:endParaRPr lang="en-US">
              <a:latin typeface="Times New Roman Regular" panose="02020603050405020304" charset="0"/>
              <a:cs typeface="Times New Roman Regular" panose="02020603050405020304" charset="0"/>
              <a:sym typeface="+mn-ea"/>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a:t>
            </a:r>
            <a:endParaRPr lang="en-US">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Madhulika Dayal</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a:t>
            </a:r>
            <a:r>
              <a:rPr lang="en-US">
                <a:latin typeface="Times New Roman Regular" panose="02020603050405020304" charset="0"/>
                <a:cs typeface="Times New Roman Regular" panose="02020603050405020304" charset="0"/>
                <a:sym typeface="+mn-ea"/>
              </a:rPr>
              <a:t>Project requirements analysis &amp; Project design</a:t>
            </a:r>
            <a:endParaRPr lang="en-US">
              <a:latin typeface="Times New Roman Regular" panose="02020603050405020304" charset="0"/>
              <a:cs typeface="Times New Roman Regular" panose="02020603050405020304" charset="0"/>
              <a:sym typeface="+mn-ea"/>
            </a:endParaRPr>
          </a:p>
          <a:p>
            <a:pPr marL="285750" indent="-285750" algn="l">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Nikhil Reddy Kethireddy</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Neural Network Algorithm Implementation &amp; </a:t>
            </a:r>
            <a:r>
              <a:rPr lang="en-US">
                <a:latin typeface="Times New Roman Regular" panose="02020603050405020304" charset="0"/>
                <a:cs typeface="Times New Roman Regular" panose="02020603050405020304" charset="0"/>
                <a:sym typeface="+mn-ea"/>
              </a:rPr>
              <a:t>Result Analysis</a:t>
            </a:r>
            <a:endParaRPr lang="en-US">
              <a:latin typeface="Times New Roman Regular" panose="02020603050405020304" charset="0"/>
              <a:cs typeface="Times New Roman Regular" panose="02020603050405020304" charset="0"/>
              <a:sym typeface="+mn-ea"/>
            </a:endParaRPr>
          </a:p>
          <a:p>
            <a:pPr marL="285750" indent="-285750" algn="l">
              <a:buFont typeface="Wingdings" panose="05000000000000000000" charset="0"/>
              <a:buChar char=""/>
            </a:pPr>
            <a:endParaRPr lang="en-US">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a:latin typeface="Times New Roman Regular" panose="02020603050405020304" charset="0"/>
                <a:cs typeface="Times New Roman Regular" panose="02020603050405020304" charset="0"/>
                <a:sym typeface="+mn-ea"/>
              </a:rPr>
              <a:t>Srusti Katla</a:t>
            </a:r>
            <a:endParaRPr lang="en-US">
              <a:latin typeface="Times New Roman Regular" panose="02020603050405020304" charset="0"/>
              <a:cs typeface="Times New Roman Regular" panose="02020603050405020304" charset="0"/>
            </a:endParaRPr>
          </a:p>
          <a:p>
            <a:pPr indent="0" algn="l">
              <a:buFont typeface="Wingdings" panose="05000000000000000000" charset="0"/>
              <a:buNone/>
            </a:pPr>
            <a:r>
              <a:rPr lang="en-US">
                <a:latin typeface="Times New Roman Regular" panose="02020603050405020304" charset="0"/>
                <a:cs typeface="Times New Roman Regular" panose="02020603050405020304" charset="0"/>
                <a:sym typeface="+mn-ea"/>
              </a:rPr>
              <a:t>	Data testing and Result Analysis</a:t>
            </a:r>
            <a:endParaRPr lang="en-US">
              <a:latin typeface="Times New Roman Regular" panose="02020603050405020304" charset="0"/>
              <a:cs typeface="Times New Roman Regular" panose="02020603050405020304"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532" y="571480"/>
            <a:ext cx="2209259"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rPr>
              <a:t>Motivation</a:t>
            </a:r>
            <a:endParaRPr lang="en-IN" sz="2400" b="1" cap="all" spc="0" dirty="0" smtClean="0">
              <a:solidFill>
                <a:schemeClr val="accent4"/>
              </a:solidFill>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39337" y="1412776"/>
            <a:ext cx="8014693" cy="5214974"/>
          </a:xfrm>
          <a:prstGeom prst="rect">
            <a:avLst/>
          </a:prstGeom>
        </p:spPr>
        <p:txBody>
          <a:bodyPr>
            <a:noAutofit/>
          </a:bodyPr>
          <a:lstStyle/>
          <a:p>
            <a:pPr marL="342900" indent="-342900" algn="just">
              <a:lnSpc>
                <a:spcPct val="150000"/>
              </a:lnSpc>
              <a:spcBef>
                <a:spcPct val="20000"/>
              </a:spcBef>
              <a:buFont typeface="Wingdings" panose="05000000000000000000" charset="0"/>
              <a:buChar char=""/>
            </a:pPr>
            <a:r>
              <a:rPr lang="en-US" dirty="0">
                <a:latin typeface="Times New Roman Regular" panose="02020603050405020304" charset="0"/>
                <a:cs typeface="Times New Roman Regular" panose="02020603050405020304" charset="0"/>
              </a:rPr>
              <a:t>Genetic disorders impact millions globally, necessitating accurate and timely diagnosis.</a:t>
            </a:r>
            <a:endParaRPr lang="en-US" dirty="0">
              <a:latin typeface="Times New Roman Regular" panose="02020603050405020304" charset="0"/>
              <a:cs typeface="Times New Roman Regular" panose="02020603050405020304" charset="0"/>
            </a:endParaRPr>
          </a:p>
          <a:p>
            <a:pPr marL="342900" indent="-342900" algn="just">
              <a:lnSpc>
                <a:spcPct val="150000"/>
              </a:lnSpc>
              <a:spcBef>
                <a:spcPct val="20000"/>
              </a:spcBef>
              <a:buFont typeface="Wingdings" panose="05000000000000000000" charset="0"/>
              <a:buChar char=""/>
            </a:pPr>
            <a:r>
              <a:rPr lang="en-US" dirty="0">
                <a:latin typeface="Times New Roman Regular" panose="02020603050405020304" charset="0"/>
                <a:cs typeface="Times New Roman Regular" panose="02020603050405020304" charset="0"/>
              </a:rPr>
              <a:t>Current methods often lack precision, leading to delayed interventions and suboptimal outcomes.</a:t>
            </a:r>
            <a:endParaRPr lang="en-US" dirty="0">
              <a:latin typeface="Times New Roman Regular" panose="02020603050405020304" charset="0"/>
              <a:cs typeface="Times New Roman Regular" panose="02020603050405020304" charset="0"/>
            </a:endParaRPr>
          </a:p>
          <a:p>
            <a:pPr marL="342900" indent="-342900" algn="just">
              <a:lnSpc>
                <a:spcPct val="150000"/>
              </a:lnSpc>
              <a:spcBef>
                <a:spcPct val="20000"/>
              </a:spcBef>
              <a:buFont typeface="Wingdings" panose="05000000000000000000" charset="0"/>
              <a:buChar char=""/>
            </a:pPr>
            <a:r>
              <a:rPr lang="en-US" dirty="0">
                <a:latin typeface="Times New Roman Regular" panose="02020603050405020304" charset="0"/>
                <a:cs typeface="Times New Roman Regular" panose="02020603050405020304" charset="0"/>
              </a:rPr>
              <a:t>Deep learning offers the potential to overcome diagnostic challenges by analyzing complex genetic data more effectively.</a:t>
            </a:r>
            <a:endParaRPr lang="en-US" dirty="0">
              <a:latin typeface="Times New Roman Regular" panose="02020603050405020304" charset="0"/>
              <a:cs typeface="Times New Roman Regular" panose="02020603050405020304" charset="0"/>
            </a:endParaRPr>
          </a:p>
          <a:p>
            <a:pPr marL="342900" indent="-342900" algn="just">
              <a:lnSpc>
                <a:spcPct val="150000"/>
              </a:lnSpc>
              <a:spcBef>
                <a:spcPct val="20000"/>
              </a:spcBef>
              <a:buFont typeface="Wingdings" panose="05000000000000000000" charset="0"/>
              <a:buChar char=""/>
            </a:pPr>
            <a:r>
              <a:rPr lang="en-US" dirty="0">
                <a:latin typeface="Times New Roman Regular" panose="02020603050405020304" charset="0"/>
                <a:cs typeface="Times New Roman Regular" panose="02020603050405020304" charset="0"/>
              </a:rPr>
              <a:t>By leveraging advanced computational techniques, we aim to enhance diagnostic accuracy, improve patient care, and democratize healthcare access.</a:t>
            </a:r>
            <a:endParaRPr lang="en-US" dirty="0">
              <a:latin typeface="Times New Roman Regular" panose="02020603050405020304" charset="0"/>
              <a:cs typeface="Times New Roman Regular"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4205" y="571480"/>
            <a:ext cx="2113915" cy="46037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rPr>
              <a:t>OBJECTIVE</a:t>
            </a:r>
            <a:r>
              <a:rPr lang="en-US" altLang="en-IN" sz="2400" b="1" cap="all" dirty="0" smtClean="0">
                <a:solidFill>
                  <a:schemeClr val="accent4"/>
                </a:solidFill>
                <a:effectLst/>
                <a:latin typeface="Times New Roman" panose="02020603050405020304" pitchFamily="18" charset="0"/>
                <a:cs typeface="Times New Roman" panose="02020603050405020304" pitchFamily="18" charset="0"/>
              </a:rPr>
              <a:t>s</a:t>
            </a:r>
            <a:endParaRPr lang="en-US" altLang="en-IN" sz="2400" b="1" cap="all" spc="0" dirty="0" smtClean="0">
              <a:solidFill>
                <a:schemeClr val="accent4"/>
              </a:solidFill>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lvl="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objective </a:t>
            </a:r>
            <a:r>
              <a:rPr lang="en-US" altLang="en-IN" dirty="0">
                <a:latin typeface="Times New Roman" panose="02020603050405020304" pitchFamily="18" charset="0"/>
                <a:cs typeface="Times New Roman" panose="02020603050405020304" pitchFamily="18" charset="0"/>
              </a:rPr>
              <a:t>is </a:t>
            </a:r>
            <a:r>
              <a:rPr lang="en-IN" dirty="0">
                <a:latin typeface="Times New Roman" panose="02020603050405020304" pitchFamily="18" charset="0"/>
                <a:cs typeface="Times New Roman" panose="02020603050405020304" pitchFamily="18" charset="0"/>
              </a:rPr>
              <a:t>to detect the Genetic disease in the early stage itself with the available attributes.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work, the dataset containing the hospital patient dataset will be taken into consideration.</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primary contribution is to apply the deep learning to detect the genetic disease.</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pre-processing will be applied into the dataset and the noisy</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null value data will be removed from the dataset. </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altLang="en-IN" dirty="0" smtClean="0">
                <a:latin typeface="Times New Roman" panose="02020603050405020304" pitchFamily="18" charset="0"/>
                <a:cs typeface="Times New Roman" panose="02020603050405020304" pitchFamily="18" charset="0"/>
              </a:rPr>
              <a:t>Later </a:t>
            </a:r>
            <a:r>
              <a:rPr lang="en-IN" dirty="0">
                <a:latin typeface="Times New Roman" panose="02020603050405020304" pitchFamily="18" charset="0"/>
                <a:cs typeface="Times New Roman" panose="02020603050405020304" pitchFamily="18" charset="0"/>
              </a:rPr>
              <a:t>the data will be analysed and visualized for further processing.  </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Deep Learning neural network algorithm will be chosen to make the good accuracy prediction</a:t>
            </a:r>
            <a:r>
              <a:rPr lang="en-US" alt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endParaRPr lang="en-IN" dirty="0" smtClean="0">
              <a:latin typeface="Times New Roman" panose="02020603050405020304" pitchFamily="18" charset="0"/>
              <a:cs typeface="Times New Roman" panose="02020603050405020304" pitchFamily="18" charset="0"/>
            </a:endParaRPr>
          </a:p>
          <a:p>
            <a:pPr marL="342900" lvl="0" indent="-342900" algn="just">
              <a:lnSpc>
                <a:spcPct val="150000"/>
              </a:lnSpc>
              <a:spcBef>
                <a:spcPct val="20000"/>
              </a:spcBef>
              <a:buFont typeface="Wingdings" panose="05000000000000000000"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rPr>
              <a:t>RELATED </a:t>
            </a:r>
            <a:r>
              <a:rPr 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WORK</a:t>
            </a:r>
            <a:endParaRPr lang="en-IN" sz="2400" b="1" cap="all" spc="0"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lnSpc>
                <a:spcPct val="150000"/>
              </a:lnSpc>
              <a:buFont typeface="Wingdings" panose="05000000000000000000" pitchFamily="2" charset="2"/>
              <a:buChar char="Ø"/>
            </a:pPr>
            <a:r>
              <a:rPr lang="en-IN" dirty="0">
                <a:latin typeface="Times New Roman Regular" panose="02020603050405020304" charset="0"/>
                <a:cs typeface="Times New Roman Regular" panose="02020603050405020304" charset="0"/>
              </a:rPr>
              <a:t>A highlight determination strategy was implemented to decrease the number of atomic descriptors in a fair and unbiased manner</a:t>
            </a:r>
            <a:r>
              <a:rPr lang="en-IN" dirty="0" smtClean="0">
                <a:latin typeface="Times New Roman Regular" panose="02020603050405020304" charset="0"/>
                <a:cs typeface="Times New Roman Regular" panose="02020603050405020304" charset="0"/>
              </a:rPr>
              <a:t>.</a:t>
            </a:r>
            <a:endParaRPr lang="en-IN" dirty="0" smtClean="0">
              <a:latin typeface="Times New Roman Regular" panose="02020603050405020304" charset="0"/>
              <a:cs typeface="Times New Roman Regular" panose="02020603050405020304" charset="0"/>
            </a:endParaRPr>
          </a:p>
          <a:p>
            <a:pPr marL="285750" indent="-285750">
              <a:lnSpc>
                <a:spcPct val="150000"/>
              </a:lnSpc>
              <a:buFont typeface="Wingdings" panose="05000000000000000000" pitchFamily="2" charset="2"/>
              <a:buChar char="Ø"/>
            </a:pPr>
            <a:r>
              <a:rPr lang="en-IN" dirty="0" smtClean="0">
                <a:latin typeface="Times New Roman Regular" panose="02020603050405020304" charset="0"/>
                <a:cs typeface="Times New Roman Regular" panose="02020603050405020304" charset="0"/>
              </a:rPr>
              <a:t> </a:t>
            </a:r>
            <a:r>
              <a:rPr lang="en-IN" dirty="0">
                <a:latin typeface="Times New Roman Regular" panose="02020603050405020304" charset="0"/>
                <a:cs typeface="Times New Roman Regular" panose="02020603050405020304" charset="0"/>
              </a:rPr>
              <a:t>The strategy involved two stages, namely statistical analysis and Genetic Algorithm</a:t>
            </a:r>
            <a:r>
              <a:rPr lang="en-IN" dirty="0" smtClean="0">
                <a:latin typeface="Times New Roman Regular" panose="02020603050405020304" charset="0"/>
                <a:cs typeface="Times New Roman Regular" panose="02020603050405020304" charset="0"/>
              </a:rPr>
              <a:t>.</a:t>
            </a:r>
            <a:endParaRPr lang="en-IN" dirty="0" smtClean="0">
              <a:latin typeface="Times New Roman Regular" panose="02020603050405020304" charset="0"/>
              <a:cs typeface="Times New Roman Regular" panose="02020603050405020304" charset="0"/>
            </a:endParaRPr>
          </a:p>
          <a:p>
            <a:pPr marL="285750" indent="-285750">
              <a:lnSpc>
                <a:spcPct val="150000"/>
              </a:lnSpc>
              <a:buFont typeface="Wingdings" panose="05000000000000000000" pitchFamily="2" charset="2"/>
              <a:buChar char="Ø"/>
            </a:pPr>
            <a:r>
              <a:rPr lang="en-IN" dirty="0" smtClean="0">
                <a:latin typeface="Times New Roman Regular" panose="02020603050405020304" charset="0"/>
                <a:cs typeface="Times New Roman Regular" panose="02020603050405020304" charset="0"/>
              </a:rPr>
              <a:t> </a:t>
            </a:r>
            <a:r>
              <a:rPr lang="en-IN" dirty="0">
                <a:latin typeface="Times New Roman Regular" panose="02020603050405020304" charset="0"/>
                <a:cs typeface="Times New Roman Regular" panose="02020603050405020304" charset="0"/>
              </a:rPr>
              <a:t>In the first stage, descriptors with low standard deviation or containing similar values over half were removed. </a:t>
            </a:r>
            <a:endParaRPr lang="en-IN" dirty="0" smtClean="0">
              <a:latin typeface="Times New Roman Regular" panose="02020603050405020304" charset="0"/>
              <a:cs typeface="Times New Roman Regular" panose="02020603050405020304" charset="0"/>
            </a:endParaRPr>
          </a:p>
          <a:p>
            <a:pPr marL="285750" indent="-285750">
              <a:lnSpc>
                <a:spcPct val="150000"/>
              </a:lnSpc>
              <a:buFont typeface="Wingdings" panose="05000000000000000000" pitchFamily="2" charset="2"/>
              <a:buChar char="Ø"/>
            </a:pPr>
            <a:r>
              <a:rPr lang="en-IN" dirty="0" smtClean="0">
                <a:latin typeface="Times New Roman Regular" panose="02020603050405020304" charset="0"/>
                <a:cs typeface="Times New Roman Regular" panose="02020603050405020304" charset="0"/>
              </a:rPr>
              <a:t>Subsequently</a:t>
            </a:r>
            <a:r>
              <a:rPr lang="en-IN" dirty="0">
                <a:latin typeface="Times New Roman Regular" panose="02020603050405020304" charset="0"/>
                <a:cs typeface="Times New Roman Regular" panose="02020603050405020304" charset="0"/>
              </a:rPr>
              <a:t>, a Pearson correlation analysis was carried out to determine the relationship among the descriptors and between the descriptor and the target. </a:t>
            </a:r>
            <a:endParaRPr lang="en-IN" dirty="0" smtClean="0">
              <a:latin typeface="Times New Roman Regular" panose="02020603050405020304" charset="0"/>
              <a:cs typeface="Times New Roman Regular" panose="02020603050405020304" charset="0"/>
            </a:endParaRPr>
          </a:p>
          <a:p>
            <a:pPr marL="285750" indent="-285750">
              <a:lnSpc>
                <a:spcPct val="150000"/>
              </a:lnSpc>
              <a:buFont typeface="Wingdings" panose="05000000000000000000" pitchFamily="2" charset="2"/>
              <a:buChar char="Ø"/>
            </a:pPr>
            <a:r>
              <a:rPr lang="en-IN" dirty="0">
                <a:latin typeface="Times New Roman Regular" panose="02020603050405020304" charset="0"/>
                <a:ea typeface="SimSun"/>
                <a:cs typeface="Times New Roman Regular" panose="02020603050405020304" charset="0"/>
              </a:rPr>
              <a:t>This step was performed to reduce bias and eliminate descriptors with redundant information</a:t>
            </a:r>
            <a:r>
              <a:rPr lang="en-AU" dirty="0" smtClean="0">
                <a:latin typeface="Times New Roman Regular" panose="02020603050405020304" charset="0"/>
                <a:ea typeface="SimSun"/>
                <a:cs typeface="Times New Roman Regular" panose="02020603050405020304" charset="0"/>
              </a:rPr>
              <a:t>[5].</a:t>
            </a:r>
            <a:endParaRPr lang="en-IN" dirty="0" smtClean="0">
              <a:latin typeface="Times New Roman Regular" panose="02020603050405020304" charset="0"/>
              <a:ea typeface="SimSun"/>
              <a:cs typeface="Times New Roman Regular" panose="02020603050405020304" charset="0"/>
            </a:endParaRPr>
          </a:p>
          <a:p>
            <a:pPr marL="285750" indent="-285750">
              <a:buFont typeface="Wingdings" panose="05000000000000000000" pitchFamily="2" charset="2"/>
              <a:buChar char="Ø"/>
            </a:pPr>
            <a:endParaRPr lang="en-US" sz="1600" dirty="0" smtClean="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IN" sz="2400" b="1" cap="all" spc="0"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39115" y="836930"/>
            <a:ext cx="8014970" cy="4571365"/>
          </a:xfrm>
          <a:prstGeom prst="rect">
            <a:avLst/>
          </a:prstGeom>
        </p:spPr>
        <p:txBody>
          <a:bodyPr>
            <a:noAutofit/>
          </a:bodyPr>
          <a:lstStyle/>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 the case of overlapping descriptors, the one with a weaker correlation with the target was eliminated.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second stage, a combination of descriptors was chosen using the Genetic Algorithm technique</a:t>
            </a:r>
            <a:r>
              <a:rPr lang="en-US" altLang="en-IN" dirty="0">
                <a:latin typeface="Times New Roman" panose="02020603050405020304" pitchFamily="18" charset="0"/>
                <a:cs typeface="Times New Roman" panose="02020603050405020304" pitchFamily="18" charset="0"/>
              </a:rPr>
              <a:t> which</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follows Darwin's principles of natural evolution and uses random methods to obtain optimal non-random </a:t>
            </a:r>
            <a:r>
              <a:rPr lang="en-IN" dirty="0" smtClean="0">
                <a:latin typeface="Times New Roman" panose="02020603050405020304" pitchFamily="18" charset="0"/>
                <a:cs typeface="Times New Roman" panose="02020603050405020304" pitchFamily="18" charset="0"/>
              </a:rPr>
              <a:t>solutions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descriptor selection by GA was performed by defining the solution as a collection of a whole number value in a chromosome</a:t>
            </a:r>
            <a:r>
              <a:rPr lang="en-US" altLang="en-IN" dirty="0">
                <a:latin typeface="Times New Roman" panose="02020603050405020304" pitchFamily="18" charset="0"/>
                <a:cs typeface="Times New Roman" panose="02020603050405020304" pitchFamily="18" charset="0"/>
              </a:rPr>
              <a:t> where </a:t>
            </a:r>
            <a:r>
              <a:rPr lang="en-IN" dirty="0">
                <a:latin typeface="Times New Roman" panose="02020603050405020304" pitchFamily="18" charset="0"/>
                <a:cs typeface="Times New Roman" panose="02020603050405020304" pitchFamily="18" charset="0"/>
              </a:rPr>
              <a:t>the number of the value is equal to the number of the selected descriptor, where the value represents the descriptor list</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cross-entropy loss was used as a performance metric during the feature </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selection[6]</a:t>
            </a:r>
            <a:r>
              <a:rPr lang="en-US" altLang="en-IN" dirty="0">
                <a:latin typeface="Times New Roman" panose="02020603050405020304" pitchFamily="18" charset="0"/>
                <a:cs typeface="Times New Roman" panose="02020603050405020304" pitchFamily="18" charset="0"/>
              </a:rPr>
              <a:t>.</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latin typeface="Times New Roman" panose="02020603050405020304" pitchFamily="18" charset="0"/>
                <a:cs typeface="Times New Roman" panose="02020603050405020304" pitchFamily="18" charset="0"/>
              </a:rPr>
              <a:t>RELATED </a:t>
            </a:r>
            <a:r>
              <a:rPr 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WORK</a:t>
            </a:r>
            <a:endParaRPr lang="en-IN" sz="2400" b="1" cap="all" spc="0"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prediction model uses the Genetic Algorithm technique, which resembles the structure and function of the natural neural system.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primary principle of the G</a:t>
            </a:r>
            <a:r>
              <a:rPr lang="en-US" altLang="en-IN"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is the implementation of artificial neurons, which are simple mathematical models</a:t>
            </a:r>
            <a:r>
              <a:rPr lang="en-US" altLang="en-IN" dirty="0">
                <a:latin typeface="Times New Roman" panose="02020603050405020304" pitchFamily="18" charset="0"/>
                <a:cs typeface="Times New Roman" panose="02020603050405020304" pitchFamily="18" charset="0"/>
              </a:rPr>
              <a:t> that</a:t>
            </a:r>
            <a:r>
              <a:rPr lang="en-IN" dirty="0">
                <a:latin typeface="Times New Roman" panose="02020603050405020304" pitchFamily="18" charset="0"/>
                <a:cs typeface="Times New Roman" panose="02020603050405020304" pitchFamily="18" charset="0"/>
              </a:rPr>
              <a:t> has three simple sets of rules, namely reproduction, mutation, and activation.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y-scrambling analysis ensures that the performance of the model did not correlate with an accidental relationship.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analysis was conducted by shuffling the class centre while preserving the descriptors multiple times.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tLang="en-IN" dirty="0" smtClean="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results of the y-scrambling demonstrate by providing the values for shuffled and </a:t>
            </a:r>
            <a:r>
              <a:rPr lang="en-IN" dirty="0" smtClean="0">
                <a:latin typeface="Times New Roman" panose="02020603050405020304" pitchFamily="18" charset="0"/>
                <a:cs typeface="Times New Roman" panose="02020603050405020304" pitchFamily="18" charset="0"/>
              </a:rPr>
              <a:t>un-shuffled </a:t>
            </a:r>
            <a:r>
              <a:rPr lang="en-IN" dirty="0">
                <a:latin typeface="Times New Roman" panose="02020603050405020304" pitchFamily="18" charset="0"/>
                <a:cs typeface="Times New Roman" panose="02020603050405020304" pitchFamily="18" charset="0"/>
              </a:rPr>
              <a:t>data [7][8].</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124" y="571480"/>
            <a:ext cx="3704091"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2400" b="1" cap="all" dirty="0" smtClean="0">
                <a:solidFill>
                  <a:schemeClr val="accent4"/>
                </a:soli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a:t>
            </a:r>
            <a:r>
              <a:rPr lang="en-IN" sz="2400" b="1" cap="all" dirty="0" smtClean="0">
                <a:solidFill>
                  <a:schemeClr val="accent4"/>
                </a:solidFill>
                <a:effectLst/>
                <a:latin typeface="Times New Roman" panose="02020603050405020304" pitchFamily="18" charset="0"/>
                <a:cs typeface="Times New Roman" panose="02020603050405020304" pitchFamily="18" charset="0"/>
              </a:rPr>
              <a:t>STATEMENT</a:t>
            </a:r>
            <a:endParaRPr lang="en-IN" sz="2400" b="1" cap="all" spc="0" dirty="0" smtClean="0">
              <a:solidFill>
                <a:schemeClr val="accent4"/>
              </a:solidFill>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17747" y="1093110"/>
            <a:ext cx="8014693" cy="5214974"/>
          </a:xfrm>
          <a:prstGeom prst="rect">
            <a:avLst/>
          </a:prstGeom>
        </p:spPr>
        <p:txBody>
          <a:bodyPr>
            <a:noAutofit/>
          </a:bodyPr>
          <a:lstStyle/>
          <a:p>
            <a:pPr marL="285750" indent="-285750">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identification of gene-disease links holds immense value in the diagnosis and treatment of human diseases.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However</a:t>
            </a:r>
            <a:r>
              <a:rPr lang="en-IN" dirty="0">
                <a:latin typeface="Times New Roman" panose="02020603050405020304" pitchFamily="18" charset="0"/>
                <a:cs typeface="Times New Roman" panose="02020603050405020304" pitchFamily="18" charset="0"/>
              </a:rPr>
              <a:t>, the process is often hindered by the limited number of crossovers in sampled families, resulting in linkage analyses that only identify chromosomal intervals containing numerous candidate genes.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experimental validation of countless candidate genes can prove to be both time-consuming and expensive</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Finding the accuracy of geneti</a:t>
            </a:r>
            <a:r>
              <a:rPr lang="en-IN" dirty="0" smtClean="0">
                <a:latin typeface="Times New Roman" panose="02020603050405020304" pitchFamily="18" charset="0"/>
                <a:cs typeface="Times New Roman" panose="02020603050405020304" pitchFamily="18" charset="0"/>
              </a:rPr>
              <a:t>c disorder detection is very difficult</a:t>
            </a: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8647</Words>
  <Application>WPS Presentation</Application>
  <PresentationFormat>On-screen Show (4:3)</PresentationFormat>
  <Paragraphs>165</Paragraphs>
  <Slides>21</Slides>
  <Notes>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21</vt:i4>
      </vt:variant>
    </vt:vector>
  </HeadingPairs>
  <TitlesOfParts>
    <vt:vector size="43" baseType="lpstr">
      <vt:lpstr>Arial</vt:lpstr>
      <vt:lpstr>SimSun</vt:lpstr>
      <vt:lpstr>Wingdings</vt:lpstr>
      <vt:lpstr>Wingdings 3</vt:lpstr>
      <vt:lpstr>Verdana</vt:lpstr>
      <vt:lpstr>Wingdings 2</vt:lpstr>
      <vt:lpstr>Times New Roman Regular</vt:lpstr>
      <vt:lpstr>Times New Roman</vt:lpstr>
      <vt:lpstr>Calibri</vt:lpstr>
      <vt:lpstr>Helvetica Neue</vt:lpstr>
      <vt:lpstr>Times New Roman Bold</vt:lpstr>
      <vt:lpstr>Wingdings</vt:lpstr>
      <vt:lpstr>Times New Roman</vt:lpstr>
      <vt:lpstr>SimSun</vt:lpstr>
      <vt:lpstr>宋体-简</vt:lpstr>
      <vt:lpstr>Lucida Sans Unicode</vt:lpstr>
      <vt:lpstr>苹方-简</vt:lpstr>
      <vt:lpstr>Microsoft YaHei</vt:lpstr>
      <vt:lpstr>汉仪旗黑</vt:lpstr>
      <vt:lpstr>Arial Unicode MS</vt:lpstr>
      <vt:lpstr>Tiro Bangla Regular</vt:lpstr>
      <vt:lpstr>Concourse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akhi</cp:lastModifiedBy>
  <cp:revision>246</cp:revision>
  <dcterms:created xsi:type="dcterms:W3CDTF">2024-04-18T23:13:25Z</dcterms:created>
  <dcterms:modified xsi:type="dcterms:W3CDTF">2024-04-18T23:13:25Z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