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layfair Display"/>
      <p:regular r:id="rId14"/>
      <p:bold r:id="rId15"/>
      <p:italic r:id="rId16"/>
      <p:boldItalic r:id="rId17"/>
    </p:embeddedFont>
    <p:embeddedFont>
      <p:font typeface="Montserrat"/>
      <p:regular r:id="rId18"/>
      <p:bold r:id="rId19"/>
      <p:italic r:id="rId20"/>
      <p:boldItalic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5" Type="http://schemas.openxmlformats.org/officeDocument/2006/relationships/notesMaster" Target="notesMasters/notesMaster1.xml"/><Relationship Id="rId19" Type="http://schemas.openxmlformats.org/officeDocument/2006/relationships/font" Target="fonts/Montserrat-bold.fntdata"/><Relationship Id="rId6" Type="http://schemas.openxmlformats.org/officeDocument/2006/relationships/slide" Target="slides/slide1.xml"/><Relationship Id="rId18"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1c7c3035d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1c7c3035d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c7c3035d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c7c3035d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c7c3035da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c7c3035da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1c7c3035da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1c7c3035da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c7c3035da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1c7c3035da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ba48b64a7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ba48b64a7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c7c3035d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c7c3035d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0"/>
              </a:spcBef>
              <a:spcAft>
                <a:spcPts val="0"/>
              </a:spcAft>
              <a:buSzPts val="1400"/>
              <a:buChar char="○"/>
              <a:defRPr>
                <a:highlight>
                  <a:schemeClr val="dk1"/>
                </a:highlight>
              </a:defRPr>
            </a:lvl2pPr>
            <a:lvl3pPr indent="-317500" lvl="2" marL="1371600" algn="ctr">
              <a:spcBef>
                <a:spcPts val="0"/>
              </a:spcBef>
              <a:spcAft>
                <a:spcPts val="0"/>
              </a:spcAft>
              <a:buSzPts val="1400"/>
              <a:buChar char="■"/>
              <a:defRPr>
                <a:highlight>
                  <a:schemeClr val="dk1"/>
                </a:highlight>
              </a:defRPr>
            </a:lvl3pPr>
            <a:lvl4pPr indent="-317500" lvl="3" marL="1828800" algn="ctr">
              <a:spcBef>
                <a:spcPts val="0"/>
              </a:spcBef>
              <a:spcAft>
                <a:spcPts val="0"/>
              </a:spcAft>
              <a:buSzPts val="1400"/>
              <a:buChar char="●"/>
              <a:defRPr>
                <a:highlight>
                  <a:schemeClr val="dk1"/>
                </a:highlight>
              </a:defRPr>
            </a:lvl4pPr>
            <a:lvl5pPr indent="-317500" lvl="4" marL="2286000" algn="ctr">
              <a:spcBef>
                <a:spcPts val="0"/>
              </a:spcBef>
              <a:spcAft>
                <a:spcPts val="0"/>
              </a:spcAft>
              <a:buSzPts val="1400"/>
              <a:buChar char="○"/>
              <a:defRPr>
                <a:highlight>
                  <a:schemeClr val="dk1"/>
                </a:highlight>
              </a:defRPr>
            </a:lvl5pPr>
            <a:lvl6pPr indent="-317500" lvl="5" marL="2743200" algn="ctr">
              <a:spcBef>
                <a:spcPts val="0"/>
              </a:spcBef>
              <a:spcAft>
                <a:spcPts val="0"/>
              </a:spcAft>
              <a:buSzPts val="1400"/>
              <a:buChar char="■"/>
              <a:defRPr>
                <a:highlight>
                  <a:schemeClr val="dk1"/>
                </a:highlight>
              </a:defRPr>
            </a:lvl6pPr>
            <a:lvl7pPr indent="-317500" lvl="6" marL="3200400" algn="ctr">
              <a:spcBef>
                <a:spcPts val="0"/>
              </a:spcBef>
              <a:spcAft>
                <a:spcPts val="0"/>
              </a:spcAft>
              <a:buSzPts val="1400"/>
              <a:buChar char="●"/>
              <a:defRPr>
                <a:highlight>
                  <a:schemeClr val="dk1"/>
                </a:highlight>
              </a:defRPr>
            </a:lvl7pPr>
            <a:lvl8pPr indent="-317500" lvl="7" marL="3657600" algn="ctr">
              <a:spcBef>
                <a:spcPts val="0"/>
              </a:spcBef>
              <a:spcAft>
                <a:spcPts val="0"/>
              </a:spcAft>
              <a:buSzPts val="1400"/>
              <a:buChar char="○"/>
              <a:defRPr>
                <a:highlight>
                  <a:schemeClr val="dk1"/>
                </a:highlight>
              </a:defRPr>
            </a:lvl8pPr>
            <a:lvl9pPr indent="-317500" lvl="8" marL="4114800" algn="ctr">
              <a:spcBef>
                <a:spcPts val="0"/>
              </a:spcBef>
              <a:spcAft>
                <a:spcPts val="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highlight>
                  <a:schemeClr val="lt1"/>
                </a:highlight>
              </a:defRPr>
            </a:lvl1pPr>
            <a:lvl2pPr indent="-317500" lvl="1" marL="914400">
              <a:spcBef>
                <a:spcPts val="0"/>
              </a:spcBef>
              <a:spcAft>
                <a:spcPts val="0"/>
              </a:spcAft>
              <a:buSzPts val="1400"/>
              <a:buChar char="○"/>
              <a:defRPr>
                <a:highlight>
                  <a:schemeClr val="lt1"/>
                </a:highlight>
              </a:defRPr>
            </a:lvl2pPr>
            <a:lvl3pPr indent="-317500" lvl="2" marL="1371600">
              <a:spcBef>
                <a:spcPts val="0"/>
              </a:spcBef>
              <a:spcAft>
                <a:spcPts val="0"/>
              </a:spcAft>
              <a:buSzPts val="1400"/>
              <a:buChar char="■"/>
              <a:defRPr>
                <a:highlight>
                  <a:schemeClr val="lt1"/>
                </a:highlight>
              </a:defRPr>
            </a:lvl3pPr>
            <a:lvl4pPr indent="-317500" lvl="3" marL="1828800">
              <a:spcBef>
                <a:spcPts val="0"/>
              </a:spcBef>
              <a:spcAft>
                <a:spcPts val="0"/>
              </a:spcAft>
              <a:buSzPts val="1400"/>
              <a:buChar char="●"/>
              <a:defRPr>
                <a:highlight>
                  <a:schemeClr val="lt1"/>
                </a:highlight>
              </a:defRPr>
            </a:lvl4pPr>
            <a:lvl5pPr indent="-317500" lvl="4" marL="2286000">
              <a:spcBef>
                <a:spcPts val="0"/>
              </a:spcBef>
              <a:spcAft>
                <a:spcPts val="0"/>
              </a:spcAft>
              <a:buSzPts val="1400"/>
              <a:buChar char="○"/>
              <a:defRPr>
                <a:highlight>
                  <a:schemeClr val="lt1"/>
                </a:highlight>
              </a:defRPr>
            </a:lvl5pPr>
            <a:lvl6pPr indent="-317500" lvl="5" marL="2743200">
              <a:spcBef>
                <a:spcPts val="0"/>
              </a:spcBef>
              <a:spcAft>
                <a:spcPts val="0"/>
              </a:spcAft>
              <a:buSzPts val="1400"/>
              <a:buChar char="■"/>
              <a:defRPr>
                <a:highlight>
                  <a:schemeClr val="lt1"/>
                </a:highlight>
              </a:defRPr>
            </a:lvl6pPr>
            <a:lvl7pPr indent="-317500" lvl="6" marL="3200400">
              <a:spcBef>
                <a:spcPts val="0"/>
              </a:spcBef>
              <a:spcAft>
                <a:spcPts val="0"/>
              </a:spcAft>
              <a:buSzPts val="1400"/>
              <a:buChar char="●"/>
              <a:defRPr>
                <a:highlight>
                  <a:schemeClr val="lt1"/>
                </a:highlight>
              </a:defRPr>
            </a:lvl7pPr>
            <a:lvl8pPr indent="-317500" lvl="7" marL="3657600">
              <a:spcBef>
                <a:spcPts val="0"/>
              </a:spcBef>
              <a:spcAft>
                <a:spcPts val="0"/>
              </a:spcAft>
              <a:buSzPts val="1400"/>
              <a:buChar char="○"/>
              <a:defRPr>
                <a:highlight>
                  <a:schemeClr val="lt1"/>
                </a:highlight>
              </a:defRPr>
            </a:lvl8pPr>
            <a:lvl9pPr indent="-317500" lvl="8" marL="4114800">
              <a:spcBef>
                <a:spcPts val="0"/>
              </a:spcBef>
              <a:spcAft>
                <a:spcPts val="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jpg"/><Relationship Id="rId5" Type="http://schemas.openxmlformats.org/officeDocument/2006/relationships/image" Target="../media/image2.png"/><Relationship Id="rId6" Type="http://schemas.openxmlformats.org/officeDocument/2006/relationships/image" Target="../media/image10.jpg"/><Relationship Id="rId7"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66300" y="732600"/>
            <a:ext cx="8433600" cy="2817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CMPE 258 PROJECT:</a:t>
            </a:r>
            <a:endParaRPr/>
          </a:p>
          <a:p>
            <a:pPr indent="0" lvl="0" marL="0" rtl="0" algn="ctr">
              <a:spcBef>
                <a:spcPts val="0"/>
              </a:spcBef>
              <a:spcAft>
                <a:spcPts val="0"/>
              </a:spcAft>
              <a:buNone/>
            </a:pPr>
            <a:r>
              <a:rPr lang="en"/>
              <a:t>BRAIN TUMOR PREDICTION</a:t>
            </a:r>
            <a:endParaRPr/>
          </a:p>
        </p:txBody>
      </p:sp>
      <p:sp>
        <p:nvSpPr>
          <p:cNvPr id="59" name="Google Shape;59;p13"/>
          <p:cNvSpPr txBox="1"/>
          <p:nvPr>
            <p:ph idx="1" type="subTitle"/>
          </p:nvPr>
        </p:nvSpPr>
        <p:spPr>
          <a:xfrm>
            <a:off x="439200" y="4120450"/>
            <a:ext cx="4910100" cy="577800"/>
          </a:xfrm>
          <a:prstGeom prst="rect">
            <a:avLst/>
          </a:prstGeom>
        </p:spPr>
        <p:txBody>
          <a:bodyPr anchorCtr="0" anchor="ctr" bIns="91425" lIns="91425" spcFirstLastPara="1" rIns="91425" wrap="square" tIns="91425">
            <a:normAutofit fontScale="62500" lnSpcReduction="20000"/>
          </a:bodyPr>
          <a:lstStyle/>
          <a:p>
            <a:pPr indent="0" lvl="0" marL="0" rtl="0" algn="l">
              <a:spcBef>
                <a:spcPts val="0"/>
              </a:spcBef>
              <a:spcAft>
                <a:spcPts val="0"/>
              </a:spcAft>
              <a:buNone/>
            </a:pPr>
            <a:r>
              <a:rPr lang="en"/>
              <a:t>By: Chint Patel, Dustin Nguyen, Nikhil </a:t>
            </a:r>
            <a:r>
              <a:rPr lang="en"/>
              <a:t>Khanchandani</a:t>
            </a:r>
            <a:r>
              <a:rPr lang="en"/>
              <a:t> , Vikranth Jakamukala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5" name="Google Shape;65;p14"/>
          <p:cNvSpPr txBox="1"/>
          <p:nvPr>
            <p:ph idx="1" type="body"/>
          </p:nvPr>
        </p:nvSpPr>
        <p:spPr>
          <a:xfrm>
            <a:off x="311700" y="1139825"/>
            <a:ext cx="8520600" cy="3334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
              <a:t>What is the constant variable in our lives that is always with us no matter where we go? Time. </a:t>
            </a:r>
            <a:r>
              <a:rPr b="1" lang="en"/>
              <a:t>Time means everything</a:t>
            </a:r>
            <a:r>
              <a:rPr lang="en"/>
              <a:t>. Whether you are running to your next meeting, trying to rush to the birth of a child, or hoping there is </a:t>
            </a:r>
            <a:r>
              <a:rPr lang="en"/>
              <a:t>enough time to finish this project. There seems to never be enough time to do everything and anything. With our product, we want to focus on saving time with early detection of brain tumors to properly improve the outcomes and have medical interventions before it is too late. We want to propose the development of an AI-driven detection bot that is capable of identifying the presence of brain tumors in uploaded images. By using advancements in computer vision and deep learning, the bot can analyze medical images such as MRI’s to provide an accurate and a rapid response to allow the patient to respond quickly to treatment. </a:t>
            </a:r>
            <a:endParaRPr/>
          </a:p>
        </p:txBody>
      </p:sp>
      <p:pic>
        <p:nvPicPr>
          <p:cNvPr id="66" name="Google Shape;66;p14"/>
          <p:cNvPicPr preferRelativeResize="0"/>
          <p:nvPr/>
        </p:nvPicPr>
        <p:blipFill>
          <a:blip r:embed="rId3">
            <a:alphaModFix/>
          </a:blip>
          <a:stretch>
            <a:fillRect/>
          </a:stretch>
        </p:blipFill>
        <p:spPr>
          <a:xfrm>
            <a:off x="7928500" y="116247"/>
            <a:ext cx="1131900" cy="1131900"/>
          </a:xfrm>
          <a:prstGeom prst="rect">
            <a:avLst/>
          </a:prstGeom>
          <a:noFill/>
          <a:ln>
            <a:noFill/>
          </a:ln>
        </p:spPr>
      </p:pic>
      <p:pic>
        <p:nvPicPr>
          <p:cNvPr id="67" name="Google Shape;67;p14"/>
          <p:cNvPicPr preferRelativeResize="0"/>
          <p:nvPr/>
        </p:nvPicPr>
        <p:blipFill>
          <a:blip r:embed="rId4">
            <a:alphaModFix/>
          </a:blip>
          <a:stretch>
            <a:fillRect/>
          </a:stretch>
        </p:blipFill>
        <p:spPr>
          <a:xfrm>
            <a:off x="6830925" y="3621150"/>
            <a:ext cx="2229475" cy="1522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
        <p:nvSpPr>
          <p:cNvPr id="73" name="Google Shape;73;p15"/>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project’s goal is to represent a step forward in the application of AI in healthcare, demonstrating the potential use in implementation to provide better clinical decision-making and enhance patient care.</a:t>
            </a:r>
            <a:endParaRPr/>
          </a:p>
        </p:txBody>
      </p:sp>
      <p:pic>
        <p:nvPicPr>
          <p:cNvPr id="74" name="Google Shape;74;p15"/>
          <p:cNvPicPr preferRelativeResize="0"/>
          <p:nvPr/>
        </p:nvPicPr>
        <p:blipFill>
          <a:blip r:embed="rId3">
            <a:alphaModFix/>
          </a:blip>
          <a:stretch>
            <a:fillRect/>
          </a:stretch>
        </p:blipFill>
        <p:spPr>
          <a:xfrm>
            <a:off x="4129328" y="2314050"/>
            <a:ext cx="3402751" cy="2243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80" name="Google Shape;80;p16"/>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Our </a:t>
            </a:r>
            <a:r>
              <a:rPr lang="en"/>
              <a:t>approach</a:t>
            </a:r>
            <a:r>
              <a:rPr lang="en"/>
              <a:t> is to integrate pre-trained convolutional neural networks (CNNs) to fine tune the strategies ensuring that the model is sensitive enough for the tumor </a:t>
            </a:r>
            <a:r>
              <a:rPr lang="en"/>
              <a:t>detection</a:t>
            </a:r>
            <a:r>
              <a:rPr lang="en"/>
              <a:t>. With the streamline diagnostic process, we want to support healthcare professionals, reduce diagnostic delays, human error, and provide a cheaper </a:t>
            </a:r>
            <a:r>
              <a:rPr lang="en"/>
              <a:t>solution</a:t>
            </a:r>
            <a:r>
              <a:rPr lang="en"/>
              <a:t> for everyone to be able to afford. </a:t>
            </a:r>
            <a:endParaRPr/>
          </a:p>
        </p:txBody>
      </p:sp>
      <p:pic>
        <p:nvPicPr>
          <p:cNvPr id="81" name="Google Shape;81;p16"/>
          <p:cNvPicPr preferRelativeResize="0"/>
          <p:nvPr/>
        </p:nvPicPr>
        <p:blipFill>
          <a:blip r:embed="rId3">
            <a:alphaModFix/>
          </a:blip>
          <a:stretch>
            <a:fillRect/>
          </a:stretch>
        </p:blipFill>
        <p:spPr>
          <a:xfrm>
            <a:off x="1297488" y="3000363"/>
            <a:ext cx="2143125" cy="2143125"/>
          </a:xfrm>
          <a:prstGeom prst="rect">
            <a:avLst/>
          </a:prstGeom>
          <a:noFill/>
          <a:ln>
            <a:noFill/>
          </a:ln>
        </p:spPr>
      </p:pic>
      <p:pic>
        <p:nvPicPr>
          <p:cNvPr id="82" name="Google Shape;82;p16"/>
          <p:cNvPicPr preferRelativeResize="0"/>
          <p:nvPr/>
        </p:nvPicPr>
        <p:blipFill>
          <a:blip r:embed="rId4">
            <a:alphaModFix/>
          </a:blip>
          <a:stretch>
            <a:fillRect/>
          </a:stretch>
        </p:blipFill>
        <p:spPr>
          <a:xfrm>
            <a:off x="6101625" y="2571750"/>
            <a:ext cx="2299301" cy="2507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 CHALLENGE</a:t>
            </a:r>
            <a:endParaRPr/>
          </a:p>
        </p:txBody>
      </p:sp>
      <p:sp>
        <p:nvSpPr>
          <p:cNvPr id="88" name="Google Shape;88;p17"/>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Given the vast complexity of medical imaging and </a:t>
            </a:r>
            <a:r>
              <a:rPr lang="en"/>
              <a:t>diagnostics</a:t>
            </a:r>
            <a:r>
              <a:rPr lang="en"/>
              <a:t> we are trying to reduce the time taken from imagining to results. Radiologists take up to 10 days and are often very expensive. We can alleviate this burden by leveraging Machine Learning to scan and understand MRIs to detect tumors. In our case specifically brain tumors. This would reduce the cost of screening by not only reducing manual labor but increasing throughput as computers would be much faster.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Used</a:t>
            </a:r>
            <a:endParaRPr/>
          </a:p>
        </p:txBody>
      </p:sp>
      <p:sp>
        <p:nvSpPr>
          <p:cNvPr id="94" name="Google Shape;94;p18"/>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Google Colab</a:t>
            </a:r>
            <a:endParaRPr/>
          </a:p>
          <a:p>
            <a:pPr indent="-317500" lvl="1" marL="914400" rtl="0" algn="l">
              <a:spcBef>
                <a:spcPts val="0"/>
              </a:spcBef>
              <a:spcAft>
                <a:spcPts val="0"/>
              </a:spcAft>
              <a:buSzPts val="1400"/>
              <a:buChar char="○"/>
            </a:pPr>
            <a:r>
              <a:rPr lang="en"/>
              <a:t>Used to collaborate with group to build accurate model</a:t>
            </a:r>
            <a:endParaRPr/>
          </a:p>
          <a:p>
            <a:pPr indent="-342900" lvl="0" marL="457200" rtl="0" algn="l">
              <a:spcBef>
                <a:spcPts val="0"/>
              </a:spcBef>
              <a:spcAft>
                <a:spcPts val="0"/>
              </a:spcAft>
              <a:buSzPts val="1800"/>
              <a:buChar char="●"/>
            </a:pPr>
            <a:r>
              <a:rPr lang="en"/>
              <a:t>Python</a:t>
            </a:r>
            <a:endParaRPr/>
          </a:p>
          <a:p>
            <a:pPr indent="-317500" lvl="1" marL="914400" rtl="0" algn="l">
              <a:spcBef>
                <a:spcPts val="0"/>
              </a:spcBef>
              <a:spcAft>
                <a:spcPts val="0"/>
              </a:spcAft>
              <a:buSzPts val="1400"/>
              <a:buChar char="○"/>
            </a:pPr>
            <a:r>
              <a:rPr lang="en"/>
              <a:t>Backend</a:t>
            </a:r>
            <a:endParaRPr/>
          </a:p>
          <a:p>
            <a:pPr indent="-342900" lvl="0" marL="457200" rtl="0" algn="l">
              <a:spcBef>
                <a:spcPts val="0"/>
              </a:spcBef>
              <a:spcAft>
                <a:spcPts val="0"/>
              </a:spcAft>
              <a:buSzPts val="1800"/>
              <a:buChar char="●"/>
            </a:pPr>
            <a:r>
              <a:rPr lang="en"/>
              <a:t>React</a:t>
            </a:r>
            <a:endParaRPr/>
          </a:p>
          <a:p>
            <a:pPr indent="-317500" lvl="1" marL="914400" rtl="0" algn="l">
              <a:spcBef>
                <a:spcPts val="0"/>
              </a:spcBef>
              <a:spcAft>
                <a:spcPts val="0"/>
              </a:spcAft>
              <a:buSzPts val="1400"/>
              <a:buChar char="○"/>
            </a:pPr>
            <a:r>
              <a:rPr lang="en"/>
              <a:t>Frontend</a:t>
            </a:r>
            <a:endParaRPr/>
          </a:p>
          <a:p>
            <a:pPr indent="-342900" lvl="0" marL="457200" rtl="0" algn="l">
              <a:spcBef>
                <a:spcPts val="0"/>
              </a:spcBef>
              <a:spcAft>
                <a:spcPts val="0"/>
              </a:spcAft>
              <a:buSzPts val="1800"/>
              <a:buChar char="●"/>
            </a:pPr>
            <a:r>
              <a:rPr lang="en"/>
              <a:t>Visual Studio</a:t>
            </a:r>
            <a:endParaRPr/>
          </a:p>
          <a:p>
            <a:pPr indent="-317500" lvl="1" marL="914400" rtl="0" algn="l">
              <a:spcBef>
                <a:spcPts val="0"/>
              </a:spcBef>
              <a:spcAft>
                <a:spcPts val="0"/>
              </a:spcAft>
              <a:buSzPts val="1400"/>
              <a:buChar char="○"/>
            </a:pPr>
            <a:r>
              <a:rPr lang="en"/>
              <a:t>Primary IDE</a:t>
            </a:r>
            <a:endParaRPr/>
          </a:p>
          <a:p>
            <a:pPr indent="-342900" lvl="0" marL="457200" rtl="0" algn="l">
              <a:spcBef>
                <a:spcPts val="0"/>
              </a:spcBef>
              <a:spcAft>
                <a:spcPts val="0"/>
              </a:spcAft>
              <a:buSzPts val="1800"/>
              <a:buChar char="●"/>
            </a:pPr>
            <a:r>
              <a:rPr lang="en"/>
              <a:t>Material UI</a:t>
            </a:r>
            <a:endParaRPr/>
          </a:p>
          <a:p>
            <a:pPr indent="-317500" lvl="1" marL="914400" rtl="0" algn="l">
              <a:spcBef>
                <a:spcPts val="0"/>
              </a:spcBef>
              <a:spcAft>
                <a:spcPts val="0"/>
              </a:spcAft>
              <a:buSzPts val="1400"/>
              <a:buChar char="○"/>
            </a:pPr>
            <a:r>
              <a:rPr lang="en"/>
              <a:t>Design </a:t>
            </a:r>
            <a:r>
              <a:rPr lang="en"/>
              <a:t>the</a:t>
            </a:r>
            <a:r>
              <a:rPr lang="en"/>
              <a:t> websit</a:t>
            </a:r>
            <a:r>
              <a:rPr lang="en"/>
              <a:t>e</a:t>
            </a:r>
            <a:endParaRPr/>
          </a:p>
          <a:p>
            <a:pPr indent="-342900" lvl="0" marL="457200" rtl="0" algn="l">
              <a:spcBef>
                <a:spcPts val="0"/>
              </a:spcBef>
              <a:spcAft>
                <a:spcPts val="0"/>
              </a:spcAft>
              <a:buSzPts val="1800"/>
              <a:buChar char="●"/>
            </a:pPr>
            <a:r>
              <a:rPr lang="en"/>
              <a:t>Gradio</a:t>
            </a:r>
            <a:endParaRPr/>
          </a:p>
        </p:txBody>
      </p:sp>
      <p:pic>
        <p:nvPicPr>
          <p:cNvPr id="95" name="Google Shape;95;p18"/>
          <p:cNvPicPr preferRelativeResize="0"/>
          <p:nvPr/>
        </p:nvPicPr>
        <p:blipFill>
          <a:blip r:embed="rId3">
            <a:alphaModFix/>
          </a:blip>
          <a:stretch>
            <a:fillRect/>
          </a:stretch>
        </p:blipFill>
        <p:spPr>
          <a:xfrm>
            <a:off x="6627625" y="2481650"/>
            <a:ext cx="707250" cy="707250"/>
          </a:xfrm>
          <a:prstGeom prst="rect">
            <a:avLst/>
          </a:prstGeom>
          <a:noFill/>
          <a:ln>
            <a:noFill/>
          </a:ln>
        </p:spPr>
      </p:pic>
      <p:pic>
        <p:nvPicPr>
          <p:cNvPr id="96" name="Google Shape;96;p18"/>
          <p:cNvPicPr preferRelativeResize="0"/>
          <p:nvPr/>
        </p:nvPicPr>
        <p:blipFill>
          <a:blip r:embed="rId4">
            <a:alphaModFix/>
          </a:blip>
          <a:stretch>
            <a:fillRect/>
          </a:stretch>
        </p:blipFill>
        <p:spPr>
          <a:xfrm>
            <a:off x="5830252" y="3188900"/>
            <a:ext cx="770750" cy="767329"/>
          </a:xfrm>
          <a:prstGeom prst="rect">
            <a:avLst/>
          </a:prstGeom>
          <a:noFill/>
          <a:ln>
            <a:noFill/>
          </a:ln>
        </p:spPr>
      </p:pic>
      <p:pic>
        <p:nvPicPr>
          <p:cNvPr id="97" name="Google Shape;97;p18"/>
          <p:cNvPicPr preferRelativeResize="0"/>
          <p:nvPr/>
        </p:nvPicPr>
        <p:blipFill>
          <a:blip r:embed="rId5">
            <a:alphaModFix/>
          </a:blip>
          <a:stretch>
            <a:fillRect/>
          </a:stretch>
        </p:blipFill>
        <p:spPr>
          <a:xfrm>
            <a:off x="6627632" y="3187187"/>
            <a:ext cx="1465843" cy="770775"/>
          </a:xfrm>
          <a:prstGeom prst="rect">
            <a:avLst/>
          </a:prstGeom>
          <a:noFill/>
          <a:ln>
            <a:noFill/>
          </a:ln>
        </p:spPr>
      </p:pic>
      <p:pic>
        <p:nvPicPr>
          <p:cNvPr id="98" name="Google Shape;98;p18"/>
          <p:cNvPicPr preferRelativeResize="0"/>
          <p:nvPr/>
        </p:nvPicPr>
        <p:blipFill>
          <a:blip r:embed="rId6">
            <a:alphaModFix/>
          </a:blip>
          <a:stretch>
            <a:fillRect/>
          </a:stretch>
        </p:blipFill>
        <p:spPr>
          <a:xfrm>
            <a:off x="5803625" y="2481653"/>
            <a:ext cx="823999" cy="707247"/>
          </a:xfrm>
          <a:prstGeom prst="rect">
            <a:avLst/>
          </a:prstGeom>
          <a:noFill/>
          <a:ln>
            <a:noFill/>
          </a:ln>
        </p:spPr>
      </p:pic>
      <p:pic>
        <p:nvPicPr>
          <p:cNvPr id="99" name="Google Shape;99;p18"/>
          <p:cNvPicPr preferRelativeResize="0"/>
          <p:nvPr/>
        </p:nvPicPr>
        <p:blipFill>
          <a:blip r:embed="rId7">
            <a:alphaModFix/>
          </a:blip>
          <a:stretch>
            <a:fillRect/>
          </a:stretch>
        </p:blipFill>
        <p:spPr>
          <a:xfrm>
            <a:off x="5803613" y="1655444"/>
            <a:ext cx="1465850" cy="82620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a:t>
            </a:r>
            <a:endParaRPr/>
          </a:p>
        </p:txBody>
      </p:sp>
      <p:sp>
        <p:nvSpPr>
          <p:cNvPr id="105" name="Google Shape;105;p19"/>
          <p:cNvSpPr txBox="1"/>
          <p:nvPr>
            <p:ph idx="1" type="body"/>
          </p:nvPr>
        </p:nvSpPr>
        <p:spPr>
          <a:xfrm>
            <a:off x="311700" y="1234075"/>
            <a:ext cx="8520600" cy="33348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ChatAgent</a:t>
            </a:r>
            <a:endParaRPr/>
          </a:p>
          <a:p>
            <a:pPr indent="-317500" lvl="1" marL="914400" rtl="0" algn="l">
              <a:lnSpc>
                <a:spcPct val="200000"/>
              </a:lnSpc>
              <a:spcBef>
                <a:spcPts val="0"/>
              </a:spcBef>
              <a:spcAft>
                <a:spcPts val="0"/>
              </a:spcAft>
              <a:buSzPts val="1400"/>
              <a:buChar char="○"/>
            </a:pPr>
            <a:r>
              <a:rPr lang="en"/>
              <a:t>We want to implement to make it more user friendly for anyone to use</a:t>
            </a:r>
            <a:endParaRPr/>
          </a:p>
          <a:p>
            <a:pPr indent="-342900" lvl="0" marL="457200" rtl="0" algn="l">
              <a:lnSpc>
                <a:spcPct val="200000"/>
              </a:lnSpc>
              <a:spcBef>
                <a:spcPts val="0"/>
              </a:spcBef>
              <a:spcAft>
                <a:spcPts val="0"/>
              </a:spcAft>
              <a:buSzPts val="1800"/>
              <a:buChar char="●"/>
            </a:pPr>
            <a:r>
              <a:rPr lang="en"/>
              <a:t>AI Agent to schedule appointment for cancer screening</a:t>
            </a:r>
            <a:endParaRPr/>
          </a:p>
          <a:p>
            <a:pPr indent="-342900" lvl="0" marL="457200" rtl="0" algn="l">
              <a:lnSpc>
                <a:spcPct val="200000"/>
              </a:lnSpc>
              <a:spcBef>
                <a:spcPts val="0"/>
              </a:spcBef>
              <a:spcAft>
                <a:spcPts val="0"/>
              </a:spcAft>
              <a:buSzPts val="1800"/>
              <a:buChar char="●"/>
            </a:pPr>
            <a:r>
              <a:rPr lang="en"/>
              <a:t>Be able to be ran locally for privacy and HIPA concerns</a:t>
            </a:r>
            <a:endParaRPr/>
          </a:p>
          <a:p>
            <a:pPr indent="-342900" lvl="0" marL="457200" rtl="0" algn="l">
              <a:lnSpc>
                <a:spcPct val="200000"/>
              </a:lnSpc>
              <a:spcBef>
                <a:spcPts val="0"/>
              </a:spcBef>
              <a:spcAft>
                <a:spcPts val="0"/>
              </a:spcAft>
              <a:buSzPts val="1800"/>
              <a:buChar char="●"/>
            </a:pPr>
            <a:r>
              <a:rPr lang="en"/>
              <a:t>Multi-modal Imaging Support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775950" y="540250"/>
            <a:ext cx="15921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200"/>
              <a:t>DEMO</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