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6" r:id="rId6"/>
    <p:sldId id="267" r:id="rId7"/>
    <p:sldId id="268" r:id="rId8"/>
    <p:sldId id="265" r:id="rId9"/>
    <p:sldId id="260"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7" autoAdjust="0"/>
    <p:restoredTop sz="94660"/>
  </p:normalViewPr>
  <p:slideViewPr>
    <p:cSldViewPr snapToGrid="0">
      <p:cViewPr varScale="1">
        <p:scale>
          <a:sx n="106" d="100"/>
          <a:sy n="106" d="100"/>
        </p:scale>
        <p:origin x="13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1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1D10-C7D9-8445-A38F-B5E7DFA608C3}"/>
              </a:ext>
            </a:extLst>
          </p:cNvPr>
          <p:cNvSpPr>
            <a:spLocks noGrp="1"/>
          </p:cNvSpPr>
          <p:nvPr>
            <p:ph type="title"/>
          </p:nvPr>
        </p:nvSpPr>
        <p:spPr>
          <a:xfrm>
            <a:off x="1050073" y="142102"/>
            <a:ext cx="10515600" cy="616182"/>
          </a:xfrm>
          <a:prstGeom prst="rect">
            <a:avLst/>
          </a:prstGeo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69420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AF2317">
                <a:lumMod val="100000"/>
              </a:srgbClr>
            </a:gs>
            <a:gs pos="15000">
              <a:schemeClr val="bg1"/>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629" y="6022730"/>
            <a:ext cx="3236536" cy="713980"/>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478098" y="6265311"/>
            <a:ext cx="1596273" cy="471399"/>
          </a:xfrm>
          <a:prstGeom prst="rect">
            <a:avLst/>
          </a:prstGeom>
        </p:spPr>
      </p:pic>
    </p:spTree>
    <p:extLst>
      <p:ext uri="{BB962C8B-B14F-4D97-AF65-F5344CB8AC3E}">
        <p14:creationId xmlns:p14="http://schemas.microsoft.com/office/powerpoint/2010/main" val="397267413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F7621-3112-2241-BABA-3C474989FC66}"/>
              </a:ext>
            </a:extLst>
          </p:cNvPr>
          <p:cNvSpPr/>
          <p:nvPr/>
        </p:nvSpPr>
        <p:spPr>
          <a:xfrm>
            <a:off x="4279094" y="1432450"/>
            <a:ext cx="363381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bg1"/>
                </a:solidFill>
                <a:effectLst>
                  <a:glow rad="101600">
                    <a:schemeClr val="accent1">
                      <a:satMod val="175000"/>
                      <a:alpha val="40000"/>
                    </a:schemeClr>
                  </a:glow>
                  <a:outerShdw blurRad="50800" dist="38100" dir="5400000" algn="t" rotWithShape="0">
                    <a:prstClr val="black">
                      <a:alpha val="40000"/>
                    </a:prstClr>
                  </a:outerShdw>
                </a:effectLst>
              </a:rPr>
              <a:t>Team: PIXEL</a:t>
            </a:r>
            <a:endParaRPr lang="en-US" sz="5400" b="1" cap="none" spc="0" dirty="0">
              <a:ln w="9525">
                <a:solidFill>
                  <a:schemeClr val="bg1"/>
                </a:solidFill>
                <a:prstDash val="solid"/>
              </a:ln>
              <a:solidFill>
                <a:schemeClr val="bg1"/>
              </a:solidFill>
              <a:effectLst>
                <a:glow rad="101600">
                  <a:schemeClr val="accent1">
                    <a:satMod val="175000"/>
                    <a:alpha val="40000"/>
                  </a:schemeClr>
                </a:glow>
                <a:outerShdw blurRad="50800" dist="38100" dir="5400000" algn="t" rotWithShape="0">
                  <a:prstClr val="black">
                    <a:alpha val="40000"/>
                  </a:prstClr>
                </a:outerShdw>
              </a:effectLst>
            </a:endParaRPr>
          </a:p>
        </p:txBody>
      </p:sp>
      <p:sp>
        <p:nvSpPr>
          <p:cNvPr id="6" name="TextBox 5">
            <a:extLst>
              <a:ext uri="{FF2B5EF4-FFF2-40B4-BE49-F238E27FC236}">
                <a16:creationId xmlns:a16="http://schemas.microsoft.com/office/drawing/2014/main" id="{68FBDFC0-852E-8345-8971-3F5BDC093578}"/>
              </a:ext>
            </a:extLst>
          </p:cNvPr>
          <p:cNvSpPr txBox="1"/>
          <p:nvPr/>
        </p:nvSpPr>
        <p:spPr>
          <a:xfrm>
            <a:off x="5059270" y="3358449"/>
            <a:ext cx="4027714" cy="1200329"/>
          </a:xfrm>
          <a:prstGeom prst="rect">
            <a:avLst/>
          </a:prstGeom>
          <a:noFill/>
        </p:spPr>
        <p:txBody>
          <a:bodyPr wrap="square" rtlCol="0">
            <a:spAutoFit/>
          </a:bodyPr>
          <a:lstStyle/>
          <a:p>
            <a:r>
              <a:rPr lang="en-US" dirty="0"/>
              <a:t>        </a:t>
            </a:r>
            <a:r>
              <a:rPr lang="en-US" b="1" dirty="0"/>
              <a:t>Team Members</a:t>
            </a:r>
          </a:p>
          <a:p>
            <a:pPr marL="742950" lvl="1" indent="-285750">
              <a:buFont typeface="Arial" panose="020B0604020202020204" pitchFamily="34" charset="0"/>
              <a:buChar char="•"/>
            </a:pPr>
            <a:r>
              <a:rPr lang="en-US" dirty="0"/>
              <a:t>Nikhil K Khaneja</a:t>
            </a:r>
          </a:p>
          <a:p>
            <a:pPr marL="742950" lvl="1" indent="-285750">
              <a:buFont typeface="Arial" panose="020B0604020202020204" pitchFamily="34" charset="0"/>
              <a:buChar char="•"/>
            </a:pPr>
            <a:r>
              <a:rPr lang="en-US" dirty="0"/>
              <a:t>Raunak Bhupal	</a:t>
            </a:r>
          </a:p>
          <a:p>
            <a:pPr marL="742950" lvl="1" indent="-285750">
              <a:buFont typeface="Arial" panose="020B0604020202020204" pitchFamily="34" charset="0"/>
              <a:buChar char="•"/>
            </a:pPr>
            <a:r>
              <a:rPr lang="en-US" dirty="0"/>
              <a:t>Kalidindi Lakshmi Sanjana</a:t>
            </a:r>
          </a:p>
        </p:txBody>
      </p:sp>
      <p:sp>
        <p:nvSpPr>
          <p:cNvPr id="7" name="TextBox 6">
            <a:extLst>
              <a:ext uri="{FF2B5EF4-FFF2-40B4-BE49-F238E27FC236}">
                <a16:creationId xmlns:a16="http://schemas.microsoft.com/office/drawing/2014/main" id="{A42A0A1F-A0A8-7044-9DA6-25F1422308D0}"/>
              </a:ext>
            </a:extLst>
          </p:cNvPr>
          <p:cNvSpPr txBox="1"/>
          <p:nvPr/>
        </p:nvSpPr>
        <p:spPr>
          <a:xfrm>
            <a:off x="8686801" y="2959308"/>
            <a:ext cx="3189248" cy="369332"/>
          </a:xfrm>
          <a:prstGeom prst="rect">
            <a:avLst/>
          </a:prstGeom>
          <a:noFill/>
        </p:spPr>
        <p:txBody>
          <a:bodyPr wrap="square" rtlCol="0">
            <a:spAutoFit/>
          </a:bodyPr>
          <a:lstStyle/>
          <a:p>
            <a:r>
              <a:rPr lang="en-US" b="1" dirty="0">
                <a:solidFill>
                  <a:schemeClr val="bg1"/>
                </a:solidFill>
              </a:rPr>
              <a:t>Reg No. 2019042</a:t>
            </a:r>
          </a:p>
        </p:txBody>
      </p:sp>
    </p:spTree>
    <p:extLst>
      <p:ext uri="{BB962C8B-B14F-4D97-AF65-F5344CB8AC3E}">
        <p14:creationId xmlns:p14="http://schemas.microsoft.com/office/powerpoint/2010/main" val="300424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5C3-B110-1D46-942A-E8AC72E5358B}"/>
              </a:ext>
            </a:extLst>
          </p:cNvPr>
          <p:cNvSpPr>
            <a:spLocks noGrp="1"/>
          </p:cNvSpPr>
          <p:nvPr>
            <p:ph type="title"/>
          </p:nvPr>
        </p:nvSpPr>
        <p:spPr/>
        <p:txBody>
          <a:bodyPr/>
          <a:lstStyle/>
          <a:p>
            <a:pPr algn="ctr"/>
            <a:r>
              <a:rPr lang="en-US" dirty="0">
                <a:solidFill>
                  <a:schemeClr val="bg1"/>
                </a:solidFill>
              </a:rPr>
              <a:t>Tech Stack / Architecture / API</a:t>
            </a:r>
          </a:p>
        </p:txBody>
      </p:sp>
      <p:sp>
        <p:nvSpPr>
          <p:cNvPr id="4" name="TextBox 3">
            <a:extLst>
              <a:ext uri="{FF2B5EF4-FFF2-40B4-BE49-F238E27FC236}">
                <a16:creationId xmlns:a16="http://schemas.microsoft.com/office/drawing/2014/main" id="{A47EAD88-8EBC-8E48-A57D-6D23B9538AE8}"/>
              </a:ext>
            </a:extLst>
          </p:cNvPr>
          <p:cNvSpPr txBox="1"/>
          <p:nvPr/>
        </p:nvSpPr>
        <p:spPr>
          <a:xfrm>
            <a:off x="1179443" y="1842052"/>
            <a:ext cx="2915479" cy="1569660"/>
          </a:xfrm>
          <a:prstGeom prst="rect">
            <a:avLst/>
          </a:prstGeom>
          <a:noFill/>
        </p:spPr>
        <p:txBody>
          <a:bodyPr wrap="square" rtlCol="0">
            <a:spAutoFit/>
          </a:bodyPr>
          <a:lstStyle/>
          <a:p>
            <a:pPr marL="285750" indent="-285750">
              <a:buFont typeface="Arial" panose="020B0604020202020204" pitchFamily="34" charset="0"/>
              <a:buChar char="•"/>
            </a:pPr>
            <a:r>
              <a:rPr lang="en-US" sz="3200"/>
              <a:t>Python Django</a:t>
            </a:r>
            <a:endParaRPr lang="en-US" sz="3200" dirty="0"/>
          </a:p>
          <a:p>
            <a:pPr marL="285750" indent="-285750">
              <a:buFont typeface="Arial" panose="020B0604020202020204" pitchFamily="34" charset="0"/>
              <a:buChar char="•"/>
            </a:pPr>
            <a:r>
              <a:rPr lang="en-US" sz="3200" dirty="0"/>
              <a:t>HTML,CSS</a:t>
            </a:r>
          </a:p>
          <a:p>
            <a:pPr marL="285750" indent="-285750">
              <a:buFont typeface="Arial" panose="020B0604020202020204" pitchFamily="34" charset="0"/>
              <a:buChar char="•"/>
            </a:pPr>
            <a:r>
              <a:rPr lang="en-US" sz="3200" dirty="0"/>
              <a:t>BOOTSTRAP</a:t>
            </a:r>
          </a:p>
        </p:txBody>
      </p:sp>
    </p:spTree>
    <p:extLst>
      <p:ext uri="{BB962C8B-B14F-4D97-AF65-F5344CB8AC3E}">
        <p14:creationId xmlns:p14="http://schemas.microsoft.com/office/powerpoint/2010/main" val="123214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436F58-3C18-BB4B-A2B3-A579A96A4ADD}"/>
              </a:ext>
            </a:extLst>
          </p:cNvPr>
          <p:cNvSpPr/>
          <p:nvPr/>
        </p:nvSpPr>
        <p:spPr>
          <a:xfrm>
            <a:off x="4094266" y="3957935"/>
            <a:ext cx="3480953" cy="1015663"/>
          </a:xfrm>
          <a:prstGeom prst="rect">
            <a:avLst/>
          </a:prstGeom>
          <a:noFill/>
        </p:spPr>
        <p:txBody>
          <a:bodyPr wrap="none" lIns="91440" tIns="45720" rIns="91440" bIns="45720">
            <a:spAutoFit/>
          </a:bodyPr>
          <a:lstStyle/>
          <a:p>
            <a:pPr algn="ctr"/>
            <a:r>
              <a:rPr lang="en-US" sz="6000" b="1" dirty="0">
                <a:ln w="10160">
                  <a:solidFill>
                    <a:schemeClr val="bg1"/>
                  </a:solidFill>
                  <a:prstDash val="solid"/>
                </a:ln>
                <a:solidFill>
                  <a:srgbClr val="AF2317"/>
                </a:solidFill>
                <a:effectLst>
                  <a:outerShdw blurRad="50800" dist="38100" dir="5400000" algn="t" rotWithShape="0">
                    <a:prstClr val="black">
                      <a:alpha val="40000"/>
                    </a:prstClr>
                  </a:outerShdw>
                </a:effectLst>
              </a:rPr>
              <a:t>Thank You</a:t>
            </a:r>
            <a:endParaRPr lang="en-US" sz="6000" b="1" cap="none" spc="0" dirty="0">
              <a:ln w="10160">
                <a:solidFill>
                  <a:schemeClr val="bg1"/>
                </a:solidFill>
                <a:prstDash val="solid"/>
              </a:ln>
              <a:solidFill>
                <a:srgbClr val="AF2317"/>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56170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A97D-C06A-CF4B-81A5-B969C772CED9}"/>
              </a:ext>
            </a:extLst>
          </p:cNvPr>
          <p:cNvSpPr>
            <a:spLocks noGrp="1"/>
          </p:cNvSpPr>
          <p:nvPr>
            <p:ph type="title"/>
          </p:nvPr>
        </p:nvSpPr>
        <p:spPr>
          <a:xfrm>
            <a:off x="838200" y="209008"/>
            <a:ext cx="10515600" cy="690789"/>
          </a:xfrm>
        </p:spPr>
        <p:txBody>
          <a:bodyPr/>
          <a:lstStyle/>
          <a:p>
            <a:pPr algn="ctr"/>
            <a:r>
              <a:rPr lang="en-US" dirty="0">
                <a:solidFill>
                  <a:schemeClr val="bg1"/>
                </a:solidFill>
              </a:rPr>
              <a:t>Idea Summary</a:t>
            </a:r>
          </a:p>
        </p:txBody>
      </p:sp>
      <p:sp>
        <p:nvSpPr>
          <p:cNvPr id="5" name="TextBox 4">
            <a:extLst>
              <a:ext uri="{FF2B5EF4-FFF2-40B4-BE49-F238E27FC236}">
                <a16:creationId xmlns:a16="http://schemas.microsoft.com/office/drawing/2014/main" id="{757A50C3-C2F6-B746-98E6-01E0B5CB3AFE}"/>
              </a:ext>
            </a:extLst>
          </p:cNvPr>
          <p:cNvSpPr txBox="1"/>
          <p:nvPr/>
        </p:nvSpPr>
        <p:spPr>
          <a:xfrm>
            <a:off x="838200" y="1432011"/>
            <a:ext cx="9523142" cy="4031873"/>
          </a:xfrm>
          <a:prstGeom prst="rect">
            <a:avLst/>
          </a:prstGeom>
          <a:noFill/>
        </p:spPr>
        <p:txBody>
          <a:bodyPr wrap="square" rtlCol="0">
            <a:spAutoFit/>
          </a:bodyPr>
          <a:lstStyle/>
          <a:p>
            <a:pPr marL="285750" indent="-285750">
              <a:buFont typeface="Wingdings" panose="05000000000000000000" pitchFamily="2" charset="2"/>
              <a:buChar char="v"/>
            </a:pPr>
            <a:r>
              <a:rPr lang="en-US" sz="3200" dirty="0">
                <a:sym typeface="Wingdings" pitchFamily="2" charset="2"/>
              </a:rPr>
              <a:t>Do you trust your card payments?</a:t>
            </a:r>
          </a:p>
          <a:p>
            <a:pPr marL="285750" indent="-285750">
              <a:buFont typeface="Wingdings" panose="05000000000000000000" pitchFamily="2" charset="2"/>
              <a:buChar char="v"/>
            </a:pPr>
            <a:r>
              <a:rPr lang="en-US" sz="3200" dirty="0">
                <a:sym typeface="Wingdings" pitchFamily="2" charset="2"/>
              </a:rPr>
              <a:t>Do you think the transactions are secure?</a:t>
            </a:r>
          </a:p>
          <a:p>
            <a:pPr marL="285750" indent="-285750">
              <a:buFont typeface="Wingdings" panose="05000000000000000000" pitchFamily="2" charset="2"/>
              <a:buChar char="v"/>
            </a:pPr>
            <a:r>
              <a:rPr lang="en-US" sz="3200" b="1" dirty="0">
                <a:sym typeface="Wingdings" pitchFamily="2" charset="2"/>
              </a:rPr>
              <a:t>NO, IT’S NOT!!!</a:t>
            </a:r>
          </a:p>
          <a:p>
            <a:pPr marL="285750" indent="-285750">
              <a:buFont typeface="Wingdings" panose="05000000000000000000" pitchFamily="2" charset="2"/>
              <a:buChar char="v"/>
            </a:pPr>
            <a:r>
              <a:rPr lang="en-US" sz="3200" dirty="0">
                <a:sym typeface="Wingdings" pitchFamily="2" charset="2"/>
              </a:rPr>
              <a:t>Here we present you a highly secure and </a:t>
            </a:r>
            <a:r>
              <a:rPr lang="en-US" sz="3200" dirty="0" err="1">
                <a:sym typeface="Wingdings" pitchFamily="2" charset="2"/>
              </a:rPr>
              <a:t>cardless</a:t>
            </a:r>
            <a:r>
              <a:rPr lang="en-US" sz="3200" dirty="0">
                <a:sym typeface="Wingdings" pitchFamily="2" charset="2"/>
              </a:rPr>
              <a:t> transaction system.</a:t>
            </a:r>
          </a:p>
          <a:p>
            <a:pPr marL="285750" indent="-285750">
              <a:buFont typeface="Wingdings" panose="05000000000000000000" pitchFamily="2" charset="2"/>
              <a:buChar char="v"/>
            </a:pPr>
            <a:r>
              <a:rPr lang="en-US" sz="3200" b="1" dirty="0">
                <a:sym typeface="Wingdings" pitchFamily="2" charset="2"/>
              </a:rPr>
              <a:t>It is a</a:t>
            </a:r>
            <a:r>
              <a:rPr lang="en-US" sz="3200" b="1" u="sng" dirty="0">
                <a:sym typeface="Wingdings" pitchFamily="2" charset="2"/>
              </a:rPr>
              <a:t> FVR (Finger Vein Recognition) Security System.</a:t>
            </a:r>
            <a:endParaRPr lang="en-US" sz="3200" dirty="0">
              <a:sym typeface="Wingdings" pitchFamily="2" charset="2"/>
            </a:endParaRPr>
          </a:p>
          <a:p>
            <a:pPr marL="285750" indent="-285750">
              <a:buFont typeface="Wingdings" panose="05000000000000000000" pitchFamily="2" charset="2"/>
              <a:buChar char="v"/>
            </a:pPr>
            <a:r>
              <a:rPr lang="en-US" sz="3200" b="1" i="1" u="sng" dirty="0">
                <a:sym typeface="Wingdings" pitchFamily="2" charset="2"/>
              </a:rPr>
              <a:t>NOW YOU CAN FORGET YOUR WALLETS AT HOME!!</a:t>
            </a:r>
          </a:p>
          <a:p>
            <a:pPr marL="285750" indent="-285750">
              <a:buFont typeface="Wingdings" panose="05000000000000000000" pitchFamily="2" charset="2"/>
              <a:buChar char="v"/>
            </a:pPr>
            <a:r>
              <a:rPr lang="en-US" sz="3200" b="1" dirty="0">
                <a:sym typeface="Wingdings" pitchFamily="2" charset="2"/>
              </a:rPr>
              <a:t>TRAVEL CASHLESS AND CARDLESS!</a:t>
            </a:r>
          </a:p>
        </p:txBody>
      </p:sp>
    </p:spTree>
    <p:extLst>
      <p:ext uri="{BB962C8B-B14F-4D97-AF65-F5344CB8AC3E}">
        <p14:creationId xmlns:p14="http://schemas.microsoft.com/office/powerpoint/2010/main" val="170613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A8AC-0679-453C-BB9A-F901873A840D}"/>
              </a:ext>
            </a:extLst>
          </p:cNvPr>
          <p:cNvSpPr>
            <a:spLocks noGrp="1"/>
          </p:cNvSpPr>
          <p:nvPr>
            <p:ph type="title"/>
          </p:nvPr>
        </p:nvSpPr>
        <p:spPr/>
        <p:txBody>
          <a:bodyPr/>
          <a:lstStyle/>
          <a:p>
            <a:r>
              <a:rPr lang="en-US" dirty="0"/>
              <a:t>This is how the image is captured</a:t>
            </a:r>
          </a:p>
        </p:txBody>
      </p:sp>
      <p:pic>
        <p:nvPicPr>
          <p:cNvPr id="6" name="Picture 5">
            <a:extLst>
              <a:ext uri="{FF2B5EF4-FFF2-40B4-BE49-F238E27FC236}">
                <a16:creationId xmlns:a16="http://schemas.microsoft.com/office/drawing/2014/main" id="{2FE5BFC2-CACE-4A65-8CC5-D9E3F7838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3" y="1674512"/>
            <a:ext cx="8375374" cy="4235958"/>
          </a:xfrm>
          <a:prstGeom prst="rect">
            <a:avLst/>
          </a:prstGeom>
        </p:spPr>
      </p:pic>
    </p:spTree>
    <p:extLst>
      <p:ext uri="{BB962C8B-B14F-4D97-AF65-F5344CB8AC3E}">
        <p14:creationId xmlns:p14="http://schemas.microsoft.com/office/powerpoint/2010/main" val="33352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BF2BA-AD60-4266-B836-4D4087525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991" y="1391477"/>
            <a:ext cx="10012017" cy="3591339"/>
          </a:xfrm>
          <a:prstGeom prst="rect">
            <a:avLst/>
          </a:prstGeom>
        </p:spPr>
      </p:pic>
    </p:spTree>
    <p:extLst>
      <p:ext uri="{BB962C8B-B14F-4D97-AF65-F5344CB8AC3E}">
        <p14:creationId xmlns:p14="http://schemas.microsoft.com/office/powerpoint/2010/main" val="427449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12FA-C2B7-46EF-9CE8-95B33F5A7764}"/>
              </a:ext>
            </a:extLst>
          </p:cNvPr>
          <p:cNvSpPr>
            <a:spLocks noGrp="1"/>
          </p:cNvSpPr>
          <p:nvPr>
            <p:ph type="title"/>
          </p:nvPr>
        </p:nvSpPr>
        <p:spPr>
          <a:xfrm>
            <a:off x="1335387" y="225172"/>
            <a:ext cx="4131527" cy="616182"/>
          </a:xfrm>
        </p:spPr>
        <p:txBody>
          <a:bodyPr/>
          <a:lstStyle/>
          <a:p>
            <a:pPr algn="ctr"/>
            <a:r>
              <a:rPr lang="en-US" dirty="0"/>
              <a:t>INPUT</a:t>
            </a:r>
          </a:p>
        </p:txBody>
      </p:sp>
      <p:pic>
        <p:nvPicPr>
          <p:cNvPr id="4" name="Picture 3">
            <a:extLst>
              <a:ext uri="{FF2B5EF4-FFF2-40B4-BE49-F238E27FC236}">
                <a16:creationId xmlns:a16="http://schemas.microsoft.com/office/drawing/2014/main" id="{A9A60B61-C490-4875-AC23-5454CFD2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5" y="1050996"/>
            <a:ext cx="4973503" cy="3753587"/>
          </a:xfrm>
          <a:prstGeom prst="rect">
            <a:avLst/>
          </a:prstGeom>
        </p:spPr>
      </p:pic>
      <p:sp>
        <p:nvSpPr>
          <p:cNvPr id="9" name="TextBox 8">
            <a:extLst>
              <a:ext uri="{FF2B5EF4-FFF2-40B4-BE49-F238E27FC236}">
                <a16:creationId xmlns:a16="http://schemas.microsoft.com/office/drawing/2014/main" id="{6B8985A0-E62B-470A-A32C-38C2C17AB0EF}"/>
              </a:ext>
            </a:extLst>
          </p:cNvPr>
          <p:cNvSpPr txBox="1"/>
          <p:nvPr/>
        </p:nvSpPr>
        <p:spPr>
          <a:xfrm>
            <a:off x="6806152" y="98302"/>
            <a:ext cx="4131527" cy="769441"/>
          </a:xfrm>
          <a:prstGeom prst="rect">
            <a:avLst/>
          </a:prstGeom>
          <a:noFill/>
        </p:spPr>
        <p:txBody>
          <a:bodyPr wrap="square" rtlCol="0">
            <a:spAutoFit/>
          </a:bodyPr>
          <a:lstStyle/>
          <a:p>
            <a:pPr algn="ctr"/>
            <a:r>
              <a:rPr lang="en-US" sz="4400" dirty="0">
                <a:solidFill>
                  <a:schemeClr val="bg1"/>
                </a:solidFill>
                <a:latin typeface="+mj-lt"/>
              </a:rPr>
              <a:t>OUTPUT</a:t>
            </a:r>
          </a:p>
        </p:txBody>
      </p:sp>
      <p:pic>
        <p:nvPicPr>
          <p:cNvPr id="5" name="Picture 4">
            <a:extLst>
              <a:ext uri="{FF2B5EF4-FFF2-40B4-BE49-F238E27FC236}">
                <a16:creationId xmlns:a16="http://schemas.microsoft.com/office/drawing/2014/main" id="{235F33CA-5AE2-488E-BF97-8A9E77115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725" y="2329466"/>
            <a:ext cx="4652290" cy="1830409"/>
          </a:xfrm>
          <a:prstGeom prst="rect">
            <a:avLst/>
          </a:prstGeom>
          <a:effectLst>
            <a:glow rad="165100">
              <a:schemeClr val="accent1">
                <a:alpha val="40000"/>
              </a:schemeClr>
            </a:glow>
          </a:effectLst>
        </p:spPr>
      </p:pic>
    </p:spTree>
    <p:extLst>
      <p:ext uri="{BB962C8B-B14F-4D97-AF65-F5344CB8AC3E}">
        <p14:creationId xmlns:p14="http://schemas.microsoft.com/office/powerpoint/2010/main" val="121165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2CC9-0F8C-45DE-A1DC-470417B787D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9B4DBD35-4F65-4F05-A81D-2E9447000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73068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22F45-8ABA-4835-AABE-8394EF7DE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604" y="0"/>
            <a:ext cx="4658792" cy="6858000"/>
          </a:xfrm>
          <a:prstGeom prst="rect">
            <a:avLst/>
          </a:prstGeom>
        </p:spPr>
      </p:pic>
    </p:spTree>
    <p:extLst>
      <p:ext uri="{BB962C8B-B14F-4D97-AF65-F5344CB8AC3E}">
        <p14:creationId xmlns:p14="http://schemas.microsoft.com/office/powerpoint/2010/main" val="358515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0F48-2456-4C0B-A5F7-9C28B2DBFB9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61422FE5-2AB7-4D73-86E5-F59489F51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8750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A97D-C06A-CF4B-81A5-B969C772CED9}"/>
              </a:ext>
            </a:extLst>
          </p:cNvPr>
          <p:cNvSpPr>
            <a:spLocks noGrp="1"/>
          </p:cNvSpPr>
          <p:nvPr>
            <p:ph type="title"/>
          </p:nvPr>
        </p:nvSpPr>
        <p:spPr>
          <a:xfrm>
            <a:off x="838200" y="186706"/>
            <a:ext cx="10515600" cy="690789"/>
          </a:xfrm>
        </p:spPr>
        <p:txBody>
          <a:bodyPr/>
          <a:lstStyle/>
          <a:p>
            <a:pPr algn="ctr"/>
            <a:r>
              <a:rPr lang="en-US" dirty="0">
                <a:solidFill>
                  <a:schemeClr val="bg1"/>
                </a:solidFill>
              </a:rPr>
              <a:t>Business Proposition</a:t>
            </a:r>
          </a:p>
        </p:txBody>
      </p:sp>
      <p:sp>
        <p:nvSpPr>
          <p:cNvPr id="3" name="TextBox 2">
            <a:extLst>
              <a:ext uri="{FF2B5EF4-FFF2-40B4-BE49-F238E27FC236}">
                <a16:creationId xmlns:a16="http://schemas.microsoft.com/office/drawing/2014/main" id="{B1942C5D-22B5-1C46-9254-802D6EB337C2}"/>
              </a:ext>
            </a:extLst>
          </p:cNvPr>
          <p:cNvSpPr txBox="1"/>
          <p:nvPr/>
        </p:nvSpPr>
        <p:spPr>
          <a:xfrm>
            <a:off x="1334429" y="1705859"/>
            <a:ext cx="9523142" cy="3908762"/>
          </a:xfrm>
          <a:prstGeom prst="rect">
            <a:avLst/>
          </a:prstGeom>
          <a:noFill/>
        </p:spPr>
        <p:txBody>
          <a:bodyPr wrap="square" rtlCol="0">
            <a:spAutoFit/>
          </a:bodyPr>
          <a:lstStyle/>
          <a:p>
            <a:r>
              <a:rPr lang="en-US" sz="2800" dirty="0"/>
              <a:t>“The newness effect of a new thing wears off in nine months to a year, but financial security can last a lifetime”</a:t>
            </a:r>
            <a:r>
              <a:rPr lang="en-US" sz="2800" dirty="0">
                <a:sym typeface="Wingdings" pitchFamily="2" charset="2"/>
              </a:rPr>
              <a:t>. This is why we came up with an idea of </a:t>
            </a:r>
            <a:r>
              <a:rPr lang="en-US" sz="2800" b="1" dirty="0">
                <a:sym typeface="Wingdings" pitchFamily="2" charset="2"/>
              </a:rPr>
              <a:t>Finger Vein Recognition and Authentication system</a:t>
            </a:r>
            <a:r>
              <a:rPr lang="en-US" sz="2800" dirty="0">
                <a:sym typeface="Wingdings" pitchFamily="2" charset="2"/>
              </a:rPr>
              <a:t>. Just a small machine which allows you to perform highly secured transactions which costs around 5500 rupees and which is portable and can be easily installed ranging from small scale shops to large scale bank locker security system.</a:t>
            </a:r>
          </a:p>
          <a:p>
            <a:endParaRPr lang="en-US" sz="2400" dirty="0">
              <a:sym typeface="Wingdings" pitchFamily="2" charset="2"/>
            </a:endParaRPr>
          </a:p>
        </p:txBody>
      </p:sp>
    </p:spTree>
    <p:extLst>
      <p:ext uri="{BB962C8B-B14F-4D97-AF65-F5344CB8AC3E}">
        <p14:creationId xmlns:p14="http://schemas.microsoft.com/office/powerpoint/2010/main" val="2912117281"/>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185</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Idea Summary</vt:lpstr>
      <vt:lpstr>This is how the image is captured</vt:lpstr>
      <vt:lpstr>PowerPoint Presentation</vt:lpstr>
      <vt:lpstr>INPUT</vt:lpstr>
      <vt:lpstr>PowerPoint Presentation</vt:lpstr>
      <vt:lpstr>PowerPoint Presentation</vt:lpstr>
      <vt:lpstr>PowerPoint Presentation</vt:lpstr>
      <vt:lpstr>Business Proposition</vt:lpstr>
      <vt:lpstr>Tech Stack / Architecture /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Poddar, Divya</dc:creator>
  <cp:lastModifiedBy>NIKHIL KHANEJA</cp:lastModifiedBy>
  <cp:revision>50</cp:revision>
  <dcterms:created xsi:type="dcterms:W3CDTF">2019-11-07T05:08:04Z</dcterms:created>
  <dcterms:modified xsi:type="dcterms:W3CDTF">2020-04-01T18:02:52Z</dcterms:modified>
</cp:coreProperties>
</file>