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8" r:id="rId5"/>
    <p:sldId id="261" r:id="rId6"/>
    <p:sldId id="259" r:id="rId7"/>
    <p:sldId id="260" r:id="rId8"/>
    <p:sldId id="262" r:id="rId9"/>
    <p:sldId id="263" r:id="rId10"/>
    <p:sldId id="264" r:id="rId11"/>
    <p:sldId id="265" r:id="rId12"/>
    <p:sldId id="266" r:id="rId13"/>
    <p:sldId id="283" r:id="rId14"/>
    <p:sldId id="281" r:id="rId15"/>
    <p:sldId id="267" r:id="rId16"/>
    <p:sldId id="282" r:id="rId17"/>
    <p:sldId id="268" r:id="rId18"/>
    <p:sldId id="270" r:id="rId19"/>
    <p:sldId id="272" r:id="rId20"/>
    <p:sldId id="273" r:id="rId21"/>
    <p:sldId id="274"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6F8963-38C9-41A6-95DB-01068E534DAE}"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6F8963-38C9-41A6-95DB-01068E534DAE}"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6F8963-38C9-41A6-95DB-01068E534DAE}"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6F8963-38C9-41A6-95DB-01068E534DAE}"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F8963-38C9-41A6-95DB-01068E534DAE}"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6F8963-38C9-41A6-95DB-01068E534DAE}"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6F8963-38C9-41A6-95DB-01068E534DAE}" type="datetimeFigureOut">
              <a:rPr lang="en-US" smtClean="0"/>
              <a:pPr/>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6F8963-38C9-41A6-95DB-01068E534DAE}" type="datetimeFigureOut">
              <a:rPr lang="en-US" smtClean="0"/>
              <a:pPr/>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F8963-38C9-41A6-95DB-01068E534DAE}" type="datetimeFigureOut">
              <a:rPr lang="en-US" smtClean="0"/>
              <a:pPr/>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F8963-38C9-41A6-95DB-01068E534DAE}"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F8963-38C9-41A6-95DB-01068E534DAE}"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928A7-E7CD-4468-89E7-495B153903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F8963-38C9-41A6-95DB-01068E534DAE}" type="datetimeFigureOut">
              <a:rPr lang="en-US" smtClean="0"/>
              <a:pPr/>
              <a:t>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928A7-E7CD-4468-89E7-495B153903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676399"/>
          </a:xfrm>
        </p:spPr>
        <p:txBody>
          <a:bodyPr>
            <a:normAutofit fontScale="90000"/>
          </a:bodyPr>
          <a:lstStyle/>
          <a:p>
            <a:r>
              <a:rPr lang="en-US" sz="3180" dirty="0" smtClean="0">
                <a:solidFill>
                  <a:srgbClr val="000000"/>
                </a:solidFill>
                <a:latin typeface="Times New Roman"/>
                <a:ea typeface="Times New Roman"/>
                <a:cs typeface="Times New Roman"/>
                <a:sym typeface="Times New Roman"/>
              </a:rPr>
              <a:t/>
            </a:r>
            <a:br>
              <a:rPr lang="en-US" sz="3180" dirty="0" smtClean="0">
                <a:solidFill>
                  <a:srgbClr val="000000"/>
                </a:solidFill>
                <a:latin typeface="Times New Roman"/>
                <a:ea typeface="Times New Roman"/>
                <a:cs typeface="Times New Roman"/>
                <a:sym typeface="Times New Roman"/>
              </a:rPr>
            </a:br>
            <a:r>
              <a:rPr lang="en-US" sz="3180" dirty="0" smtClean="0">
                <a:solidFill>
                  <a:schemeClr val="tx2"/>
                </a:solidFill>
                <a:latin typeface="Times New Roman"/>
                <a:ea typeface="Times New Roman"/>
                <a:cs typeface="Times New Roman"/>
                <a:sym typeface="Times New Roman"/>
              </a:rPr>
              <a:t/>
            </a:r>
            <a:br>
              <a:rPr lang="en-US" sz="3180" dirty="0" smtClean="0">
                <a:solidFill>
                  <a:schemeClr val="tx2"/>
                </a:solidFill>
                <a:latin typeface="Times New Roman"/>
                <a:ea typeface="Times New Roman"/>
                <a:cs typeface="Times New Roman"/>
                <a:sym typeface="Times New Roman"/>
              </a:rPr>
            </a:br>
            <a:r>
              <a:rPr lang="en-US" sz="2200" b="1" dirty="0" smtClean="0">
                <a:solidFill>
                  <a:schemeClr val="tx2"/>
                </a:solidFill>
                <a:latin typeface="Times New Roman"/>
                <a:ea typeface="Times New Roman"/>
                <a:cs typeface="Times New Roman"/>
                <a:sym typeface="Times New Roman"/>
              </a:rPr>
              <a:t>DEPARTAMENT OF COMPUTER SCIENCE &amp; ENGINEERING</a:t>
            </a:r>
            <a:br>
              <a:rPr lang="en-US" sz="2200" b="1" dirty="0" smtClean="0">
                <a:solidFill>
                  <a:schemeClr val="tx2"/>
                </a:solidFill>
                <a:latin typeface="Times New Roman"/>
                <a:ea typeface="Times New Roman"/>
                <a:cs typeface="Times New Roman"/>
                <a:sym typeface="Times New Roman"/>
              </a:rPr>
            </a:br>
            <a:r>
              <a:rPr lang="en-US" sz="2200" b="1" dirty="0" smtClean="0">
                <a:latin typeface="Times New Roman"/>
                <a:ea typeface="Times New Roman"/>
                <a:cs typeface="Times New Roman"/>
                <a:sym typeface="Times New Roman"/>
              </a:rPr>
              <a:t>Mini Project </a:t>
            </a:r>
            <a:br>
              <a:rPr lang="en-US" sz="2200" b="1" dirty="0" smtClean="0">
                <a:latin typeface="Times New Roman"/>
                <a:ea typeface="Times New Roman"/>
                <a:cs typeface="Times New Roman"/>
                <a:sym typeface="Times New Roman"/>
              </a:rPr>
            </a:br>
            <a:r>
              <a:rPr lang="en-US" sz="2200" b="1" dirty="0" smtClean="0">
                <a:latin typeface="Times New Roman"/>
                <a:ea typeface="Times New Roman"/>
                <a:cs typeface="Times New Roman"/>
                <a:sym typeface="Times New Roman"/>
              </a:rPr>
              <a:t>Presentation</a:t>
            </a:r>
            <a:r>
              <a:rPr lang="en-US" sz="3180" dirty="0" smtClean="0">
                <a:solidFill>
                  <a:srgbClr val="000000"/>
                </a:solidFill>
                <a:latin typeface="Times New Roman"/>
                <a:ea typeface="Times New Roman"/>
                <a:cs typeface="Times New Roman"/>
                <a:sym typeface="Times New Roman"/>
              </a:rPr>
              <a:t/>
            </a:r>
            <a:br>
              <a:rPr lang="en-US" sz="3180" dirty="0" smtClean="0">
                <a:solidFill>
                  <a:srgbClr val="000000"/>
                </a:solidFill>
                <a:latin typeface="Times New Roman"/>
                <a:ea typeface="Times New Roman"/>
                <a:cs typeface="Times New Roman"/>
                <a:sym typeface="Times New Roman"/>
              </a:rPr>
            </a:br>
            <a:r>
              <a:rPr lang="en-US" sz="2700" b="1" dirty="0" smtClean="0">
                <a:solidFill>
                  <a:srgbClr val="000000"/>
                </a:solidFill>
                <a:latin typeface="Times New Roman"/>
                <a:ea typeface="Times New Roman"/>
                <a:cs typeface="Times New Roman"/>
                <a:sym typeface="Times New Roman"/>
              </a:rPr>
              <a:t>EMPLOYEE TASK MONITORING USING</a:t>
            </a:r>
            <a:br>
              <a:rPr lang="en-US" sz="2700" b="1" dirty="0" smtClean="0">
                <a:solidFill>
                  <a:srgbClr val="000000"/>
                </a:solidFill>
                <a:latin typeface="Times New Roman"/>
                <a:ea typeface="Times New Roman"/>
                <a:cs typeface="Times New Roman"/>
                <a:sym typeface="Times New Roman"/>
              </a:rPr>
            </a:br>
            <a:r>
              <a:rPr lang="en-US" sz="2700" b="1" dirty="0" smtClean="0">
                <a:solidFill>
                  <a:srgbClr val="000000"/>
                </a:solidFill>
                <a:latin typeface="Times New Roman"/>
                <a:ea typeface="Times New Roman"/>
                <a:cs typeface="Times New Roman"/>
                <a:sym typeface="Times New Roman"/>
              </a:rPr>
              <a:t>ANDROID APPLICATION </a:t>
            </a:r>
            <a:br>
              <a:rPr lang="en-US" sz="2700" b="1" dirty="0" smtClean="0">
                <a:solidFill>
                  <a:srgbClr val="000000"/>
                </a:solidFill>
                <a:latin typeface="Times New Roman"/>
                <a:ea typeface="Times New Roman"/>
                <a:cs typeface="Times New Roman"/>
                <a:sym typeface="Times New Roman"/>
              </a:rPr>
            </a:br>
            <a:r>
              <a:rPr lang="en-US" sz="2000" dirty="0" smtClean="0">
                <a:solidFill>
                  <a:srgbClr val="000000"/>
                </a:solidFill>
                <a:latin typeface="Times New Roman"/>
                <a:ea typeface="Times New Roman"/>
                <a:cs typeface="Times New Roman"/>
                <a:sym typeface="Times New Roman"/>
              </a:rPr>
              <a:t>PRESENTED </a:t>
            </a:r>
            <a:br>
              <a:rPr lang="en-US" sz="2000" dirty="0" smtClean="0">
                <a:solidFill>
                  <a:srgbClr val="000000"/>
                </a:solidFill>
                <a:latin typeface="Times New Roman"/>
                <a:ea typeface="Times New Roman"/>
                <a:cs typeface="Times New Roman"/>
                <a:sym typeface="Times New Roman"/>
              </a:rPr>
            </a:br>
            <a:r>
              <a:rPr lang="en-US" sz="2000" dirty="0" smtClean="0">
                <a:solidFill>
                  <a:srgbClr val="000000"/>
                </a:solidFill>
                <a:latin typeface="Times New Roman"/>
                <a:ea typeface="Times New Roman"/>
                <a:cs typeface="Times New Roman"/>
                <a:sym typeface="Times New Roman"/>
              </a:rPr>
              <a:t>BY</a:t>
            </a:r>
            <a:r>
              <a:rPr lang="en-US" sz="3180" dirty="0" smtClean="0">
                <a:solidFill>
                  <a:srgbClr val="000000"/>
                </a:solidFill>
                <a:latin typeface="Times New Roman"/>
                <a:ea typeface="Times New Roman"/>
                <a:cs typeface="Times New Roman"/>
                <a:sym typeface="Times New Roman"/>
              </a:rPr>
              <a:t/>
            </a:r>
            <a:br>
              <a:rPr lang="en-US" sz="3180" dirty="0" smtClean="0">
                <a:solidFill>
                  <a:srgbClr val="000000"/>
                </a:solidFill>
                <a:latin typeface="Times New Roman"/>
                <a:ea typeface="Times New Roman"/>
                <a:cs typeface="Times New Roman"/>
                <a:sym typeface="Times New Roman"/>
              </a:rPr>
            </a:br>
            <a:r>
              <a:rPr lang="en-US" sz="3180" dirty="0" smtClean="0">
                <a:solidFill>
                  <a:srgbClr val="000000"/>
                </a:solidFill>
                <a:latin typeface="Times New Roman"/>
                <a:ea typeface="Times New Roman"/>
                <a:cs typeface="Times New Roman"/>
                <a:sym typeface="Times New Roman"/>
              </a:rPr>
              <a:t> </a:t>
            </a:r>
            <a:endParaRPr lang="en-US" sz="3180" dirty="0"/>
          </a:p>
        </p:txBody>
      </p:sp>
      <p:sp>
        <p:nvSpPr>
          <p:cNvPr id="3" name="Subtitle 2"/>
          <p:cNvSpPr>
            <a:spLocks noGrp="1"/>
          </p:cNvSpPr>
          <p:nvPr>
            <p:ph type="subTitle" idx="1"/>
          </p:nvPr>
        </p:nvSpPr>
        <p:spPr/>
        <p:txBody>
          <a:bodyPr>
            <a:noAutofit/>
          </a:bodyPr>
          <a:lstStyle/>
          <a:p>
            <a:pPr marL="26669" lvl="0">
              <a:lnSpc>
                <a:spcPct val="115000"/>
              </a:lnSpc>
              <a:spcBef>
                <a:spcPts val="0"/>
              </a:spcBef>
              <a:buClr>
                <a:schemeClr val="dk1"/>
              </a:buClr>
              <a:buSzPts val="1100"/>
            </a:pPr>
            <a:r>
              <a:rPr lang="en-US" sz="1600" b="1" dirty="0" smtClean="0">
                <a:solidFill>
                  <a:schemeClr val="dk1"/>
                </a:solidFill>
                <a:latin typeface="Times New Roman"/>
                <a:ea typeface="Times New Roman"/>
                <a:cs typeface="Times New Roman"/>
                <a:sym typeface="Times New Roman"/>
              </a:rPr>
              <a:t> </a:t>
            </a:r>
          </a:p>
          <a:p>
            <a:pPr marL="26669" lvl="0">
              <a:lnSpc>
                <a:spcPct val="115000"/>
              </a:lnSpc>
              <a:spcBef>
                <a:spcPts val="0"/>
              </a:spcBef>
              <a:buClr>
                <a:schemeClr val="dk1"/>
              </a:buClr>
              <a:buSzPts val="1100"/>
            </a:pPr>
            <a:r>
              <a:rPr lang="en-US" sz="1600" b="1" dirty="0" smtClean="0">
                <a:solidFill>
                  <a:schemeClr val="dk1"/>
                </a:solidFill>
                <a:latin typeface="Times New Roman"/>
                <a:ea typeface="Times New Roman"/>
                <a:cs typeface="Times New Roman"/>
                <a:sym typeface="Times New Roman"/>
              </a:rPr>
              <a:t>KOMARAVOLU J S </a:t>
            </a:r>
            <a:r>
              <a:rPr lang="en-US" sz="1600" b="1" dirty="0" err="1" smtClean="0">
                <a:solidFill>
                  <a:schemeClr val="dk1"/>
                </a:solidFill>
                <a:latin typeface="Times New Roman"/>
                <a:ea typeface="Times New Roman"/>
                <a:cs typeface="Times New Roman"/>
                <a:sym typeface="Times New Roman"/>
              </a:rPr>
              <a:t>S</a:t>
            </a:r>
            <a:r>
              <a:rPr lang="en-US" sz="1600" b="1" dirty="0">
                <a:solidFill>
                  <a:schemeClr val="dk1"/>
                </a:solidFill>
                <a:latin typeface="Times New Roman"/>
                <a:ea typeface="Times New Roman"/>
                <a:cs typeface="Times New Roman"/>
                <a:sym typeface="Times New Roman"/>
              </a:rPr>
              <a:t> </a:t>
            </a:r>
            <a:r>
              <a:rPr lang="en-US" sz="1600" b="1" dirty="0" smtClean="0">
                <a:solidFill>
                  <a:schemeClr val="dk1"/>
                </a:solidFill>
                <a:latin typeface="Times New Roman"/>
                <a:ea typeface="Times New Roman"/>
                <a:cs typeface="Times New Roman"/>
                <a:sym typeface="Times New Roman"/>
              </a:rPr>
              <a:t>V ABHIRAM	 (17WJ1A05F4</a:t>
            </a:r>
            <a:r>
              <a:rPr lang="en-US" sz="1600" dirty="0" smtClean="0">
                <a:solidFill>
                  <a:schemeClr val="dk1"/>
                </a:solidFill>
                <a:latin typeface="Times New Roman"/>
                <a:ea typeface="Times New Roman"/>
                <a:cs typeface="Times New Roman"/>
                <a:sym typeface="Times New Roman"/>
              </a:rPr>
              <a:t>)</a:t>
            </a:r>
          </a:p>
          <a:p>
            <a:pPr marR="13970" lvl="0">
              <a:lnSpc>
                <a:spcPct val="115000"/>
              </a:lnSpc>
              <a:spcBef>
                <a:spcPts val="1000"/>
              </a:spcBef>
              <a:buClr>
                <a:schemeClr val="dk1"/>
              </a:buClr>
              <a:buSzPts val="1100"/>
            </a:pPr>
            <a:r>
              <a:rPr lang="en-US" sz="1600" b="1" dirty="0" smtClean="0">
                <a:solidFill>
                  <a:schemeClr val="dk1"/>
                </a:solidFill>
                <a:latin typeface="Times New Roman"/>
                <a:ea typeface="Times New Roman"/>
                <a:cs typeface="Times New Roman"/>
                <a:sym typeface="Times New Roman"/>
              </a:rPr>
              <a:t>  KORIVI NIKHIL	                                      (17WJ1A05F5)</a:t>
            </a:r>
          </a:p>
          <a:p>
            <a:pPr marR="13970" lvl="0">
              <a:lnSpc>
                <a:spcPct val="115000"/>
              </a:lnSpc>
              <a:spcBef>
                <a:spcPts val="1000"/>
              </a:spcBef>
            </a:pPr>
            <a:r>
              <a:rPr lang="en-US" sz="1600" b="1" dirty="0" smtClean="0">
                <a:solidFill>
                  <a:schemeClr val="dk1"/>
                </a:solidFill>
                <a:latin typeface="Times New Roman"/>
                <a:ea typeface="Times New Roman"/>
                <a:cs typeface="Times New Roman"/>
                <a:sym typeface="Times New Roman"/>
              </a:rPr>
              <a:t>  </a:t>
            </a:r>
          </a:p>
          <a:p>
            <a:pPr marR="13970" lvl="0">
              <a:spcBef>
                <a:spcPts val="0"/>
              </a:spcBef>
            </a:pPr>
            <a:r>
              <a:rPr lang="en-US" sz="1600" b="1" dirty="0" smtClean="0">
                <a:solidFill>
                  <a:schemeClr val="dk1"/>
                </a:solidFill>
                <a:latin typeface="Times New Roman"/>
                <a:ea typeface="Times New Roman"/>
                <a:cs typeface="Times New Roman"/>
                <a:sym typeface="Times New Roman"/>
              </a:rPr>
              <a:t>   </a:t>
            </a:r>
            <a:r>
              <a:rPr lang="en-US" sz="1600" dirty="0" smtClean="0">
                <a:solidFill>
                  <a:schemeClr val="dk1"/>
                </a:solidFill>
                <a:latin typeface="Times New Roman"/>
                <a:ea typeface="Times New Roman"/>
                <a:cs typeface="Times New Roman"/>
                <a:sym typeface="Times New Roman"/>
              </a:rPr>
              <a:t>   Under the Guidance of </a:t>
            </a:r>
            <a:br>
              <a:rPr lang="en-US" sz="1600" dirty="0" smtClean="0">
                <a:solidFill>
                  <a:schemeClr val="dk1"/>
                </a:solidFill>
                <a:latin typeface="Times New Roman"/>
                <a:ea typeface="Times New Roman"/>
                <a:cs typeface="Times New Roman"/>
                <a:sym typeface="Times New Roman"/>
              </a:rPr>
            </a:br>
            <a:r>
              <a:rPr lang="en-US" sz="1600" dirty="0" smtClean="0">
                <a:solidFill>
                  <a:schemeClr val="dk1"/>
                </a:solidFill>
                <a:latin typeface="Times New Roman"/>
                <a:ea typeface="Times New Roman"/>
                <a:cs typeface="Times New Roman"/>
                <a:sym typeface="Times New Roman"/>
              </a:rPr>
              <a:t>     </a:t>
            </a:r>
            <a:r>
              <a:rPr lang="en-US" sz="1600" b="1" dirty="0" smtClean="0">
                <a:solidFill>
                  <a:schemeClr val="dk1"/>
                </a:solidFill>
                <a:latin typeface="Times New Roman"/>
                <a:ea typeface="Times New Roman"/>
                <a:cs typeface="Times New Roman"/>
                <a:sym typeface="Times New Roman"/>
              </a:rPr>
              <a:t> </a:t>
            </a:r>
            <a:r>
              <a:rPr lang="en-US" sz="1600" b="1" dirty="0" err="1" smtClean="0">
                <a:solidFill>
                  <a:schemeClr val="dk1"/>
                </a:solidFill>
                <a:latin typeface="Times New Roman"/>
                <a:ea typeface="Times New Roman"/>
                <a:cs typeface="Times New Roman"/>
                <a:sym typeface="Times New Roman"/>
              </a:rPr>
              <a:t>Mr.Sk.BADARSHA</a:t>
            </a:r>
            <a:r>
              <a:rPr lang="en-US" sz="1600" b="1" dirty="0" smtClean="0">
                <a:solidFill>
                  <a:schemeClr val="dk1"/>
                </a:solidFill>
                <a:latin typeface="Times New Roman"/>
                <a:ea typeface="Times New Roman"/>
                <a:cs typeface="Times New Roman"/>
                <a:sym typeface="Times New Roman"/>
              </a:rPr>
              <a:t> </a:t>
            </a:r>
          </a:p>
          <a:p>
            <a:pPr marR="13970" lvl="0">
              <a:spcBef>
                <a:spcPts val="0"/>
              </a:spcBef>
            </a:pPr>
            <a:r>
              <a:rPr lang="en-US" sz="1600" b="1" dirty="0" err="1" smtClean="0">
                <a:solidFill>
                  <a:schemeClr val="dk1"/>
                </a:solidFill>
                <a:latin typeface="Times New Roman"/>
                <a:cs typeface="Times New Roman"/>
                <a:sym typeface="Times New Roman"/>
              </a:rPr>
              <a:t>Asst.Prof</a:t>
            </a:r>
            <a:r>
              <a:rPr lang="en-US" sz="1600" b="1" dirty="0" smtClean="0">
                <a:solidFill>
                  <a:schemeClr val="dk1"/>
                </a:solidFill>
                <a:latin typeface="Times New Roman"/>
                <a:cs typeface="Times New Roman"/>
                <a:sym typeface="Times New Roman"/>
              </a:rPr>
              <a:t> </a:t>
            </a:r>
          </a:p>
          <a:p>
            <a:pPr marR="13970" lvl="0">
              <a:spcBef>
                <a:spcPts val="0"/>
              </a:spcBef>
            </a:pPr>
            <a:r>
              <a:rPr lang="en-US" sz="1600" b="1" dirty="0" smtClean="0">
                <a:solidFill>
                  <a:schemeClr val="dk1"/>
                </a:solidFill>
                <a:latin typeface="Times New Roman"/>
                <a:cs typeface="Times New Roman"/>
                <a:sym typeface="Times New Roman"/>
              </a:rPr>
              <a:t>Dept.CSE</a:t>
            </a:r>
            <a:endParaRPr lang="en-US" sz="1100" dirty="0"/>
          </a:p>
        </p:txBody>
      </p:sp>
      <p:sp>
        <p:nvSpPr>
          <p:cNvPr id="4" name="Google Shape;64;p1"/>
          <p:cNvSpPr txBox="1">
            <a:spLocks/>
          </p:cNvSpPr>
          <p:nvPr/>
        </p:nvSpPr>
        <p:spPr>
          <a:xfrm>
            <a:off x="457205" y="2160056"/>
            <a:ext cx="8229600" cy="1537200"/>
          </a:xfrm>
          <a:prstGeom prst="rect">
            <a:avLst/>
          </a:prstGeom>
          <a:noFill/>
          <a:ln>
            <a:noFill/>
          </a:ln>
        </p:spPr>
        <p:txBody>
          <a:bodyPr spcFirstLastPara="1" vert="horz" wrap="square" lIns="0" tIns="45700" rIns="0" bIns="0" rtlCol="0" anchor="b"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2160"/>
              <a:buFont typeface="Times New Roman"/>
              <a:buNone/>
              <a:tabLst/>
              <a:defRPr/>
            </a:pPr>
            <a:r>
              <a:rPr kumimoji="0" lang="en-US" sz="3180" b="0" i="0" u="none" strike="noStrike" kern="1200" cap="none" spc="0" normalizeH="0" baseline="0" noProof="0" dirty="0" smtClean="0">
                <a:ln>
                  <a:noFill/>
                </a:ln>
                <a:solidFill>
                  <a:srgbClr val="000000"/>
                </a:solidFill>
                <a:effectLst/>
                <a:uLnTx/>
                <a:uFillTx/>
                <a:latin typeface="Times New Roman"/>
                <a:ea typeface="Times New Roman"/>
                <a:cs typeface="Times New Roman"/>
                <a:sym typeface="Times New Roman"/>
              </a:rPr>
              <a:t>    </a:t>
            </a:r>
            <a:endParaRPr kumimoji="0" lang="en-US" sz="3180" b="0" i="0" u="none" strike="noStrike" kern="120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pic>
        <p:nvPicPr>
          <p:cNvPr id="5" name="Google Shape;65;p1"/>
          <p:cNvPicPr preferRelativeResize="0"/>
          <p:nvPr/>
        </p:nvPicPr>
        <p:blipFill rotWithShape="1">
          <a:blip r:embed="rId2" cstate="print">
            <a:alphaModFix/>
          </a:blip>
          <a:srcRect b="17810"/>
          <a:stretch/>
        </p:blipFill>
        <p:spPr>
          <a:xfrm>
            <a:off x="1143000" y="171087"/>
            <a:ext cx="6993454" cy="1581513"/>
          </a:xfrm>
          <a:prstGeom prst="rect">
            <a:avLst/>
          </a:prstGeom>
          <a:noFill/>
          <a:ln>
            <a:noFill/>
          </a:ln>
        </p:spPr>
      </p:pic>
      <p:sp>
        <p:nvSpPr>
          <p:cNvPr id="6" name="Google Shape;66;p1"/>
          <p:cNvSpPr txBox="1"/>
          <p:nvPr/>
        </p:nvSpPr>
        <p:spPr>
          <a:xfrm>
            <a:off x="838200" y="5791200"/>
            <a:ext cx="5752025" cy="1493712"/>
          </a:xfrm>
          <a:prstGeom prst="rect">
            <a:avLst/>
          </a:prstGeom>
          <a:noFill/>
          <a:ln>
            <a:noFill/>
          </a:ln>
        </p:spPr>
        <p:txBody>
          <a:bodyPr spcFirstLastPara="1" wrap="square" lIns="91425" tIns="91425" rIns="91425" bIns="91425" anchor="b" anchorCtr="0">
            <a:spAutoFit/>
          </a:bodyPr>
          <a:lstStyle/>
          <a:p>
            <a:pPr marL="26669" lvl="0" indent="0" algn="ctr" rtl="0">
              <a:lnSpc>
                <a:spcPct val="115000"/>
              </a:lnSpc>
              <a:spcBef>
                <a:spcPts val="0"/>
              </a:spcBef>
              <a:spcAft>
                <a:spcPts val="0"/>
              </a:spcAft>
              <a:buClr>
                <a:schemeClr val="dk1"/>
              </a:buClr>
              <a:buSzPts val="1100"/>
              <a:buFont typeface="Arial"/>
              <a:buNone/>
            </a:pPr>
            <a:r>
              <a:rPr lang="en-US" sz="2400" dirty="0" smtClean="0">
                <a:solidFill>
                  <a:schemeClr val="dk1"/>
                </a:solidFill>
                <a:latin typeface="Calibri"/>
                <a:ea typeface="Calibri"/>
                <a:cs typeface="Calibri"/>
                <a:sym typeface="Calibri"/>
              </a:rPr>
              <a:t/>
            </a:r>
            <a:br>
              <a:rPr lang="en-US" sz="2400" dirty="0" smtClean="0">
                <a:solidFill>
                  <a:schemeClr val="dk1"/>
                </a:solidFill>
                <a:latin typeface="Calibri"/>
                <a:ea typeface="Calibri"/>
                <a:cs typeface="Calibri"/>
                <a:sym typeface="Calibri"/>
              </a:rPr>
            </a:br>
            <a:endParaRPr sz="1100" b="1" dirty="0" smtClean="0">
              <a:solidFill>
                <a:schemeClr val="dk1"/>
              </a:solidFill>
              <a:latin typeface="Times New Roman"/>
              <a:ea typeface="Times New Roman"/>
              <a:cs typeface="Times New Roman"/>
              <a:sym typeface="Times New Roman"/>
            </a:endParaRPr>
          </a:p>
          <a:p>
            <a:pPr marL="0" marR="13970" lvl="0" indent="0" algn="ctr" rtl="0">
              <a:lnSpc>
                <a:spcPct val="115000"/>
              </a:lnSpc>
              <a:spcBef>
                <a:spcPts val="715"/>
              </a:spcBef>
              <a:spcAft>
                <a:spcPts val="0"/>
              </a:spcAft>
              <a:buClr>
                <a:schemeClr val="dk1"/>
              </a:buClr>
              <a:buSzPts val="1100"/>
              <a:buFont typeface="Arial"/>
              <a:buNone/>
            </a:pPr>
            <a:endParaRPr sz="1100" b="1"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a:bodyPr>
          <a:lstStyle/>
          <a:p>
            <a:pPr algn="l"/>
            <a:r>
              <a:rPr lang="en-US" sz="2400" b="1" dirty="0" smtClean="0">
                <a:solidFill>
                  <a:schemeClr val="dk1"/>
                </a:solidFill>
                <a:latin typeface="Times New Roman"/>
                <a:ea typeface="Times New Roman"/>
                <a:cs typeface="Times New Roman"/>
                <a:sym typeface="Times New Roman"/>
              </a:rPr>
              <a:t>EXISTING  SYSTEM</a:t>
            </a:r>
            <a:endParaRPr lang="en-US" sz="2400" dirty="0"/>
          </a:p>
        </p:txBody>
      </p:sp>
      <p:sp>
        <p:nvSpPr>
          <p:cNvPr id="3" name="Content Placeholder 2"/>
          <p:cNvSpPr>
            <a:spLocks noGrp="1"/>
          </p:cNvSpPr>
          <p:nvPr>
            <p:ph idx="1"/>
          </p:nvPr>
        </p:nvSpPr>
        <p:spPr>
          <a:xfrm>
            <a:off x="457200" y="1524000"/>
            <a:ext cx="8229600" cy="4602163"/>
          </a:xfrm>
        </p:spPr>
        <p:txBody>
          <a:bodyPr>
            <a:normAutofit/>
          </a:bodyPr>
          <a:lstStyle/>
          <a:p>
            <a:pPr>
              <a:buNone/>
            </a:pPr>
            <a:r>
              <a:rPr lang="en-IN" sz="2200" b="1" dirty="0" smtClean="0">
                <a:latin typeface="Times New Roman" pitchFamily="18" charset="0"/>
                <a:cs typeface="Times New Roman" pitchFamily="18" charset="0"/>
              </a:rPr>
              <a:t>DISADVANTAGES :</a:t>
            </a:r>
          </a:p>
          <a:p>
            <a:pPr>
              <a:buNone/>
            </a:pPr>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p>
          <a:p>
            <a:pPr lvl="0">
              <a:buFont typeface="Wingdings" pitchFamily="2" charset="2"/>
              <a:buChar char="Ø"/>
            </a:pPr>
            <a:r>
              <a:rPr lang="en-IN" sz="1800" dirty="0">
                <a:latin typeface="Times New Roman" pitchFamily="18" charset="0"/>
                <a:cs typeface="Times New Roman" pitchFamily="18" charset="0"/>
              </a:rPr>
              <a:t> </a:t>
            </a:r>
            <a:r>
              <a:rPr lang="en-IN" sz="2000" dirty="0">
                <a:latin typeface="Times New Roman" pitchFamily="18" charset="0"/>
                <a:cs typeface="Times New Roman" pitchFamily="18" charset="0"/>
              </a:rPr>
              <a:t>No proper work report of employees</a:t>
            </a:r>
            <a:r>
              <a:rPr lang="en-IN" sz="2000" dirty="0" smtClean="0">
                <a:latin typeface="Times New Roman" pitchFamily="18" charset="0"/>
                <a:cs typeface="Times New Roman" pitchFamily="18" charset="0"/>
              </a:rPr>
              <a:t>.</a:t>
            </a:r>
          </a:p>
          <a:p>
            <a:pPr lvl="0">
              <a:buFont typeface="Wingdings" pitchFamily="2" charset="2"/>
              <a:buChar char="Ø"/>
            </a:pPr>
            <a:endParaRPr lang="en-US" sz="2000" dirty="0">
              <a:latin typeface="Times New Roman" pitchFamily="18" charset="0"/>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 No proper maintenance of employees</a:t>
            </a:r>
            <a:r>
              <a:rPr lang="en-IN" sz="2000" dirty="0" smtClean="0">
                <a:latin typeface="Times New Roman" pitchFamily="18" charset="0"/>
                <a:cs typeface="Times New Roman" pitchFamily="18" charset="0"/>
              </a:rPr>
              <a:t>.</a:t>
            </a:r>
          </a:p>
          <a:p>
            <a:pPr lvl="0">
              <a:buFont typeface="Wingdings" pitchFamily="2" charset="2"/>
              <a:buChar char="Ø"/>
            </a:pPr>
            <a:endParaRPr lang="en-US" sz="2000" dirty="0">
              <a:latin typeface="Times New Roman" pitchFamily="18" charset="0"/>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 Paper work is more</a:t>
            </a:r>
            <a:r>
              <a:rPr lang="en-IN" sz="2000" dirty="0" smtClean="0">
                <a:latin typeface="Times New Roman" pitchFamily="18" charset="0"/>
                <a:cs typeface="Times New Roman" pitchFamily="18" charset="0"/>
              </a:rPr>
              <a:t>.</a:t>
            </a:r>
          </a:p>
          <a:p>
            <a:pPr lvl="0">
              <a:buFont typeface="Wingdings" pitchFamily="2" charset="2"/>
              <a:buChar char="Ø"/>
            </a:pPr>
            <a:endParaRPr lang="en-US" sz="2000" dirty="0">
              <a:latin typeface="Times New Roman" pitchFamily="18" charset="0"/>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 Team leader cannot have proper information of employees</a:t>
            </a:r>
            <a:endParaRPr lang="en-US" sz="2000" dirty="0">
              <a:latin typeface="Times New Roman" pitchFamily="18" charset="0"/>
              <a:cs typeface="Times New Roman" pitchFamily="18" charset="0"/>
            </a:endParaRPr>
          </a:p>
          <a:p>
            <a:pPr>
              <a:buFont typeface="Wingdings" pitchFamily="2" charset="2"/>
              <a:buChar char="Ø"/>
            </a:pPr>
            <a:endParaRPr lang="en-IN" sz="1800" b="1" dirty="0" smtClean="0">
              <a:latin typeface="Times New Roman" pitchFamily="18" charset="0"/>
              <a:cs typeface="Times New Roman" pitchFamily="18" charset="0"/>
            </a:endParaRPr>
          </a:p>
          <a:p>
            <a:pPr>
              <a:buNone/>
            </a:pPr>
            <a:endParaRPr lang="en-IN"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US" sz="2700" b="1" dirty="0" smtClean="0">
                <a:solidFill>
                  <a:schemeClr val="dk1"/>
                </a:solidFill>
                <a:latin typeface="Times New Roman"/>
                <a:ea typeface="Times New Roman"/>
                <a:cs typeface="Times New Roman"/>
                <a:sym typeface="Times New Roman"/>
              </a:rPr>
              <a:t>PROPOSED SYSTEM</a:t>
            </a:r>
            <a:r>
              <a:rPr lang="en-US" sz="3100" b="1" dirty="0" smtClean="0">
                <a:solidFill>
                  <a:schemeClr val="dk1"/>
                </a:solidFill>
                <a:latin typeface="Times New Roman"/>
                <a:ea typeface="Times New Roman"/>
                <a:cs typeface="Times New Roman"/>
                <a:sym typeface="Times New Roman"/>
              </a:rPr>
              <a:t>:</a:t>
            </a:r>
            <a:r>
              <a:rPr lang="en-US" sz="3200" b="1" dirty="0" smtClean="0">
                <a:solidFill>
                  <a:schemeClr val="dk1"/>
                </a:solidFill>
                <a:latin typeface="Times New Roman"/>
                <a:ea typeface="Times New Roman"/>
                <a:cs typeface="Times New Roman"/>
                <a:sym typeface="Times New Roman"/>
              </a:rPr>
              <a:t/>
            </a:r>
            <a:br>
              <a:rPr lang="en-US" sz="3200" b="1" dirty="0" smtClean="0">
                <a:solidFill>
                  <a:schemeClr val="dk1"/>
                </a:solidFill>
                <a:latin typeface="Times New Roman"/>
                <a:ea typeface="Times New Roman"/>
                <a:cs typeface="Times New Roman"/>
                <a:sym typeface="Times New Roman"/>
              </a:rPr>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lvl="0" algn="just"/>
            <a:r>
              <a:rPr lang="en-IN" sz="2000" dirty="0">
                <a:latin typeface="Times New Roman" pitchFamily="18" charset="0"/>
                <a:cs typeface="Times New Roman" pitchFamily="18" charset="0"/>
              </a:rPr>
              <a:t>Task management system commonly offers communication tools that can assist teams in discussing issues in real time. </a:t>
            </a:r>
            <a:endParaRPr lang="en-IN" sz="2000" dirty="0" smtClean="0">
              <a:latin typeface="Times New Roman" pitchFamily="18" charset="0"/>
              <a:cs typeface="Times New Roman" pitchFamily="18" charset="0"/>
            </a:endParaRPr>
          </a:p>
          <a:p>
            <a:pPr lvl="0" algn="just"/>
            <a:endParaRPr lang="en-IN" sz="2000" dirty="0" smtClean="0">
              <a:latin typeface="Times New Roman" pitchFamily="18" charset="0"/>
              <a:cs typeface="Times New Roman" pitchFamily="18" charset="0"/>
            </a:endParaRPr>
          </a:p>
          <a:p>
            <a:pPr lvl="0" algn="just"/>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benefit is that each team member can be kept up to date, quickly dealing with issues as they arise</a:t>
            </a:r>
            <a:r>
              <a:rPr lang="en-IN" sz="2000" dirty="0" smtClean="0">
                <a:latin typeface="Times New Roman" pitchFamily="18" charset="0"/>
                <a:cs typeface="Times New Roman" pitchFamily="18" charset="0"/>
              </a:rPr>
              <a:t>.</a:t>
            </a:r>
          </a:p>
          <a:p>
            <a:pPr lvl="0" algn="just"/>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For projects that require the use of significant documentation, document sharing tools allow </a:t>
            </a:r>
            <a:r>
              <a:rPr lang="en-IN" sz="2000" dirty="0" smtClean="0">
                <a:latin typeface="Times New Roman" pitchFamily="18" charset="0"/>
                <a:cs typeface="Times New Roman" pitchFamily="18" charset="0"/>
              </a:rPr>
              <a:t>individuals.</a:t>
            </a:r>
          </a:p>
          <a:p>
            <a:pPr lvl="0" algn="just"/>
            <a:endParaRPr lang="en-IN" sz="2000" dirty="0" smtClean="0">
              <a:latin typeface="Times New Roman" pitchFamily="18" charset="0"/>
              <a:cs typeface="Times New Roman" pitchFamily="18" charset="0"/>
            </a:endParaRPr>
          </a:p>
          <a:p>
            <a:pPr lvl="0" algn="just"/>
            <a:r>
              <a:rPr lang="en-IN" sz="2000" dirty="0" smtClean="0">
                <a:latin typeface="Times New Roman" pitchFamily="18" charset="0"/>
                <a:cs typeface="Times New Roman" pitchFamily="18" charset="0"/>
              </a:rPr>
              <a:t>Controlling costs is one of the most important benefits of project management.</a:t>
            </a:r>
          </a:p>
          <a:p>
            <a:pPr lvl="0" algn="just"/>
            <a:endParaRPr lang="en-IN" sz="2000" dirty="0" smtClean="0">
              <a:latin typeface="Times New Roman" pitchFamily="18" charset="0"/>
              <a:cs typeface="Times New Roman" pitchFamily="18" charset="0"/>
            </a:endParaRPr>
          </a:p>
          <a:p>
            <a:pPr lvl="0" algn="just"/>
            <a:r>
              <a:rPr lang="en-IN" sz="2000" dirty="0" smtClean="0">
                <a:latin typeface="Times New Roman" pitchFamily="18" charset="0"/>
                <a:cs typeface="Times New Roman" pitchFamily="18" charset="0"/>
              </a:rPr>
              <a:t>Project </a:t>
            </a:r>
            <a:r>
              <a:rPr lang="en-IN" sz="2000" dirty="0">
                <a:latin typeface="Times New Roman" pitchFamily="18" charset="0"/>
                <a:cs typeface="Times New Roman" pitchFamily="18" charset="0"/>
              </a:rPr>
              <a:t>management software generally includes tools that can assist in managing project costs.</a:t>
            </a:r>
            <a:endParaRPr lang="en-US" sz="2000" dirty="0">
              <a:latin typeface="Times New Roman" pitchFamily="18" charset="0"/>
              <a:cs typeface="Times New Roman" pitchFamily="18" charset="0"/>
            </a:endParaRPr>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a:bodyPr>
          <a:lstStyle/>
          <a:p>
            <a:pPr algn="l"/>
            <a:r>
              <a:rPr lang="en-US" sz="2400" b="1" dirty="0" smtClean="0">
                <a:solidFill>
                  <a:schemeClr val="dk1"/>
                </a:solidFill>
                <a:latin typeface="Times New Roman"/>
                <a:ea typeface="Times New Roman"/>
                <a:cs typeface="Times New Roman"/>
                <a:sym typeface="Times New Roman"/>
              </a:rPr>
              <a:t>PROPOSED SYSTEM:</a:t>
            </a:r>
            <a:endParaRPr lang="en-US" sz="2400" dirty="0"/>
          </a:p>
        </p:txBody>
      </p:sp>
      <p:sp>
        <p:nvSpPr>
          <p:cNvPr id="3" name="Content Placeholder 2"/>
          <p:cNvSpPr>
            <a:spLocks noGrp="1"/>
          </p:cNvSpPr>
          <p:nvPr>
            <p:ph idx="1"/>
          </p:nvPr>
        </p:nvSpPr>
        <p:spPr>
          <a:xfrm>
            <a:off x="381000" y="1371600"/>
            <a:ext cx="8305800" cy="4754563"/>
          </a:xfrm>
        </p:spPr>
        <p:txBody>
          <a:bodyPr>
            <a:normAutofit/>
          </a:bodyPr>
          <a:lstStyle/>
          <a:p>
            <a:pPr>
              <a:buNone/>
            </a:pPr>
            <a:r>
              <a:rPr lang="en-US" sz="2200" b="1" dirty="0" smtClean="0">
                <a:latin typeface="Times New Roman" pitchFamily="18" charset="0"/>
                <a:cs typeface="Times New Roman" pitchFamily="18" charset="0"/>
              </a:rPr>
              <a:t>ADVANTAGES:</a:t>
            </a:r>
            <a:endParaRPr lang="en-US" sz="2400" b="1" dirty="0">
              <a:latin typeface="Times New Roman" pitchFamily="18" charset="0"/>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All employees are structured </a:t>
            </a:r>
            <a:r>
              <a:rPr lang="en-IN" sz="2000" dirty="0" smtClean="0">
                <a:latin typeface="Times New Roman" pitchFamily="18" charset="0"/>
                <a:cs typeface="Times New Roman" pitchFamily="18" charset="0"/>
              </a:rPr>
              <a:t>properly.</a:t>
            </a:r>
          </a:p>
          <a:p>
            <a:pPr lvl="0">
              <a:buFont typeface="Wingdings" pitchFamily="2" charset="2"/>
              <a:buChar char="Ø"/>
            </a:pPr>
            <a:endParaRPr lang="en-US" sz="2000" dirty="0">
              <a:latin typeface="Times New Roman" pitchFamily="18" charset="0"/>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Work progress of each employee is </a:t>
            </a:r>
            <a:r>
              <a:rPr lang="en-IN" sz="2000" dirty="0" smtClean="0">
                <a:latin typeface="Times New Roman" pitchFamily="18" charset="0"/>
                <a:cs typeface="Times New Roman" pitchFamily="18" charset="0"/>
              </a:rPr>
              <a:t>calculated.</a:t>
            </a:r>
          </a:p>
          <a:p>
            <a:pPr lvl="0">
              <a:buFont typeface="Wingdings" pitchFamily="2" charset="2"/>
              <a:buChar char="Ø"/>
            </a:pPr>
            <a:endParaRPr lang="en-US" sz="2000" dirty="0">
              <a:latin typeface="Times New Roman" pitchFamily="18" charset="0"/>
              <a:cs typeface="Times New Roman" pitchFamily="18" charset="0"/>
            </a:endParaRPr>
          </a:p>
          <a:p>
            <a:pPr lvl="0">
              <a:buFont typeface="Wingdings" pitchFamily="2" charset="2"/>
              <a:buChar char="Ø"/>
            </a:pPr>
            <a:r>
              <a:rPr lang="en-IN" sz="2000" dirty="0">
                <a:latin typeface="Times New Roman" pitchFamily="18" charset="0"/>
                <a:cs typeface="Times New Roman" pitchFamily="18" charset="0"/>
              </a:rPr>
              <a:t>Work progress of each employee is </a:t>
            </a:r>
            <a:r>
              <a:rPr lang="en-IN" sz="2000" dirty="0" smtClean="0">
                <a:latin typeface="Times New Roman" pitchFamily="18" charset="0"/>
                <a:cs typeface="Times New Roman" pitchFamily="18" charset="0"/>
              </a:rPr>
              <a:t>monitored.</a:t>
            </a:r>
            <a:endParaRPr lang="en-US" sz="2000" dirty="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PROBLEM STATEMENT</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Difficulty in maintaining work report of  employees.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Difficulty in assigning projects to employees.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Paper work is more to maintain records of employees of the organization.</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OBJECTIVES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200" dirty="0" smtClean="0">
                <a:latin typeface="Times New Roman" pitchFamily="18" charset="0"/>
                <a:cs typeface="Times New Roman" pitchFamily="18" charset="0"/>
              </a:rPr>
              <a:t>In a company where the hierarchy of employees spans over thousand managing the work with them is a difficult job.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 an environment where number of jobs is done simultaneously picking the right person for the job is also difficult  task, as you are not aware of their availability.</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This application is designed for such an environment where the work is divided into group of employees and during the course of division the employees are selected to be part of the work in hand.</a:t>
            </a:r>
          </a:p>
          <a:p>
            <a:pPr algn="just">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b="1" dirty="0" smtClean="0">
                <a:solidFill>
                  <a:schemeClr val="dk1"/>
                </a:solidFill>
                <a:latin typeface="Times New Roman"/>
                <a:ea typeface="Times New Roman"/>
                <a:cs typeface="Times New Roman"/>
                <a:sym typeface="Times New Roman"/>
              </a:rPr>
              <a:t>MINIMUM SYSTEM REQUIREMENTS</a:t>
            </a:r>
            <a:r>
              <a:rPr lang="en-US" sz="2400" dirty="0" smtClean="0">
                <a:solidFill>
                  <a:schemeClr val="dk1"/>
                </a:solidFill>
                <a:latin typeface="Times New Roman"/>
                <a:ea typeface="Times New Roman"/>
                <a:cs typeface="Times New Roman"/>
                <a:sym typeface="Times New Roman"/>
              </a:rPr>
              <a:t/>
            </a:r>
            <a:br>
              <a:rPr lang="en-US" sz="2400" dirty="0" smtClean="0">
                <a:solidFill>
                  <a:schemeClr val="dk1"/>
                </a:solidFill>
                <a:latin typeface="Times New Roman"/>
                <a:ea typeface="Times New Roman"/>
                <a:cs typeface="Times New Roman"/>
                <a:sym typeface="Times New Roman"/>
              </a:rPr>
            </a:br>
            <a:endParaRPr lang="en-US" sz="2400" dirty="0"/>
          </a:p>
        </p:txBody>
      </p:sp>
      <p:sp>
        <p:nvSpPr>
          <p:cNvPr id="3" name="Content Placeholder 2"/>
          <p:cNvSpPr>
            <a:spLocks noGrp="1"/>
          </p:cNvSpPr>
          <p:nvPr>
            <p:ph idx="1"/>
          </p:nvPr>
        </p:nvSpPr>
        <p:spPr/>
        <p:txBody>
          <a:bodyPr>
            <a:normAutofit fontScale="62500" lnSpcReduction="20000"/>
          </a:bodyPr>
          <a:lstStyle/>
          <a:p>
            <a:pPr lvl="0">
              <a:buNone/>
            </a:pPr>
            <a:r>
              <a:rPr lang="en-US" sz="3300" b="1" dirty="0" smtClean="0">
                <a:solidFill>
                  <a:schemeClr val="dk1"/>
                </a:solidFill>
                <a:latin typeface="Times New Roman"/>
                <a:ea typeface="Times New Roman"/>
                <a:cs typeface="Times New Roman"/>
                <a:sym typeface="Times New Roman"/>
              </a:rPr>
              <a:t>SOFTWARE REQUIREMENTS:</a:t>
            </a:r>
          </a:p>
          <a:p>
            <a:pPr>
              <a:buNone/>
            </a:pPr>
            <a:endParaRPr lang="en-US" sz="2400" b="1" dirty="0" smtClean="0">
              <a:latin typeface="Times New Roman" pitchFamily="18" charset="0"/>
              <a:cs typeface="Times New Roman" pitchFamily="18" charset="0"/>
            </a:endParaRPr>
          </a:p>
          <a:p>
            <a:pPr marL="0" lvl="0" indent="0" algn="just">
              <a:lnSpc>
                <a:spcPct val="150000"/>
              </a:lnSpc>
              <a:spcBef>
                <a:spcPts val="0"/>
              </a:spcBef>
              <a:buClr>
                <a:schemeClr val="dk1"/>
              </a:buClr>
              <a:buNone/>
            </a:pPr>
            <a:r>
              <a:rPr lang="en-US" sz="2800" dirty="0" smtClean="0">
                <a:solidFill>
                  <a:schemeClr val="dk1"/>
                </a:solidFill>
                <a:latin typeface="Times New Roman" pitchFamily="18" charset="0"/>
                <a:ea typeface="Times New Roman"/>
                <a:cs typeface="Times New Roman" pitchFamily="18" charset="0"/>
                <a:sym typeface="Times New Roman"/>
              </a:rPr>
              <a:t>Operating System		         :       Windows 7 or further</a:t>
            </a:r>
            <a:endParaRPr lang="en-US" sz="2800" dirty="0" smtClean="0">
              <a:solidFill>
                <a:schemeClr val="dk1"/>
              </a:solidFill>
              <a:latin typeface="Times New Roman" pitchFamily="18" charset="0"/>
              <a:cs typeface="Times New Roman" pitchFamily="18" charset="0"/>
            </a:endParaRPr>
          </a:p>
          <a:p>
            <a:pPr marL="0" lvl="0" indent="0" algn="just">
              <a:lnSpc>
                <a:spcPct val="150000"/>
              </a:lnSpc>
              <a:spcBef>
                <a:spcPts val="0"/>
              </a:spcBef>
              <a:buClr>
                <a:schemeClr val="dk1"/>
              </a:buClr>
              <a:buNone/>
            </a:pPr>
            <a:r>
              <a:rPr lang="en-US" sz="2800" dirty="0" smtClean="0">
                <a:solidFill>
                  <a:schemeClr val="dk1"/>
                </a:solidFill>
                <a:latin typeface="Times New Roman" pitchFamily="18" charset="0"/>
                <a:ea typeface="Times New Roman"/>
                <a:cs typeface="Times New Roman" pitchFamily="18" charset="0"/>
                <a:sym typeface="Times New Roman"/>
              </a:rPr>
              <a:t>Platform			         :       Android Studio</a:t>
            </a:r>
            <a:endParaRPr lang="en-US" sz="2800" dirty="0" smtClean="0">
              <a:solidFill>
                <a:schemeClr val="dk1"/>
              </a:solidFill>
              <a:latin typeface="Times New Roman" pitchFamily="18" charset="0"/>
              <a:cs typeface="Times New Roman" pitchFamily="18" charset="0"/>
            </a:endParaRPr>
          </a:p>
          <a:p>
            <a:pPr marL="0" lvl="0" indent="0" algn="just">
              <a:lnSpc>
                <a:spcPct val="150000"/>
              </a:lnSpc>
              <a:spcBef>
                <a:spcPts val="0"/>
              </a:spcBef>
              <a:buClr>
                <a:schemeClr val="dk1"/>
              </a:buClr>
              <a:buNone/>
            </a:pPr>
            <a:r>
              <a:rPr lang="en-US" sz="2800" dirty="0" smtClean="0">
                <a:solidFill>
                  <a:schemeClr val="dk1"/>
                </a:solidFill>
                <a:latin typeface="Times New Roman" pitchFamily="18" charset="0"/>
                <a:ea typeface="Times New Roman"/>
                <a:cs typeface="Times New Roman" pitchFamily="18" charset="0"/>
                <a:sym typeface="Times New Roman"/>
              </a:rPr>
              <a:t>Programming Language                  :      Java 8</a:t>
            </a:r>
          </a:p>
          <a:p>
            <a:pPr marL="0" lvl="0" indent="0" algn="just">
              <a:lnSpc>
                <a:spcPct val="150000"/>
              </a:lnSpc>
              <a:spcBef>
                <a:spcPts val="0"/>
              </a:spcBef>
              <a:buClr>
                <a:schemeClr val="dk1"/>
              </a:buClr>
              <a:buNone/>
            </a:pPr>
            <a:r>
              <a:rPr lang="en-US" sz="2800" dirty="0" smtClean="0">
                <a:solidFill>
                  <a:schemeClr val="dk1"/>
                </a:solidFill>
                <a:latin typeface="Times New Roman" pitchFamily="18" charset="0"/>
                <a:ea typeface="Times New Roman"/>
                <a:cs typeface="Times New Roman" pitchFamily="18" charset="0"/>
                <a:sym typeface="Times New Roman"/>
              </a:rPr>
              <a:t>Database                                          :      H2console</a:t>
            </a:r>
          </a:p>
          <a:p>
            <a:pPr marL="457200" lvl="0">
              <a:lnSpc>
                <a:spcPct val="90000"/>
              </a:lnSpc>
              <a:spcBef>
                <a:spcPts val="1000"/>
              </a:spcBef>
              <a:buClr>
                <a:schemeClr val="dk1"/>
              </a:buClr>
              <a:buSzPts val="1100"/>
              <a:buNone/>
            </a:pPr>
            <a:endParaRPr lang="en-US" sz="2400" b="1" dirty="0">
              <a:latin typeface="Times New Roman" pitchFamily="18" charset="0"/>
              <a:cs typeface="Times New Roman" pitchFamily="18" charset="0"/>
              <a:sym typeface="Times New Roman"/>
            </a:endParaRPr>
          </a:p>
          <a:p>
            <a:pPr marL="457200" lvl="0">
              <a:lnSpc>
                <a:spcPct val="90000"/>
              </a:lnSpc>
              <a:spcBef>
                <a:spcPts val="1000"/>
              </a:spcBef>
              <a:buClr>
                <a:schemeClr val="dk1"/>
              </a:buClr>
              <a:buSzPts val="1100"/>
              <a:buNone/>
            </a:pPr>
            <a:r>
              <a:rPr lang="en-US" sz="3400" b="1" dirty="0" smtClean="0">
                <a:solidFill>
                  <a:schemeClr val="dk1"/>
                </a:solidFill>
                <a:latin typeface="Times New Roman"/>
                <a:ea typeface="Times New Roman"/>
                <a:cs typeface="Times New Roman"/>
                <a:sym typeface="Times New Roman"/>
              </a:rPr>
              <a:t>HARDWARE REQUIREMENTS:</a:t>
            </a:r>
          </a:p>
          <a:p>
            <a:pPr marL="0" lvl="0" indent="0">
              <a:spcBef>
                <a:spcPts val="0"/>
              </a:spcBef>
              <a:buNone/>
            </a:pPr>
            <a:endParaRPr lang="en-US" sz="2800" b="1" dirty="0" smtClean="0">
              <a:solidFill>
                <a:schemeClr val="dk1"/>
              </a:solidFill>
              <a:latin typeface="Times New Roman"/>
              <a:ea typeface="Times New Roman"/>
              <a:cs typeface="Times New Roman"/>
              <a:sym typeface="Times New Roman"/>
            </a:endParaRPr>
          </a:p>
          <a:p>
            <a:pPr marL="0" lvl="0" indent="0">
              <a:spcBef>
                <a:spcPts val="0"/>
              </a:spcBef>
              <a:buNone/>
            </a:pPr>
            <a:endParaRPr lang="en-US" sz="2900" dirty="0" smtClean="0">
              <a:solidFill>
                <a:schemeClr val="dk1"/>
              </a:solidFill>
              <a:latin typeface="Times New Roman"/>
              <a:ea typeface="Times New Roman"/>
              <a:cs typeface="Times New Roman"/>
              <a:sym typeface="Times New Roman"/>
            </a:endParaRPr>
          </a:p>
          <a:p>
            <a:pPr marL="0" lvl="0" indent="0">
              <a:spcBef>
                <a:spcPts val="0"/>
              </a:spcBef>
              <a:buNone/>
            </a:pPr>
            <a:r>
              <a:rPr lang="en-US" sz="2900" dirty="0" smtClean="0">
                <a:solidFill>
                  <a:schemeClr val="dk1"/>
                </a:solidFill>
                <a:latin typeface="Times New Roman"/>
                <a:ea typeface="Times New Roman"/>
                <a:cs typeface="Times New Roman"/>
                <a:sym typeface="Times New Roman"/>
              </a:rPr>
              <a:t>Processor	         	         :  	i3 PROCESSOR</a:t>
            </a:r>
            <a:endParaRPr lang="en-US" sz="2900" dirty="0" smtClean="0">
              <a:solidFill>
                <a:schemeClr val="dk1"/>
              </a:solidFill>
            </a:endParaRPr>
          </a:p>
          <a:p>
            <a:pPr marL="0" lvl="0" indent="0">
              <a:spcBef>
                <a:spcPts val="0"/>
              </a:spcBef>
              <a:buClr>
                <a:schemeClr val="dk1"/>
              </a:buClr>
              <a:buSzPts val="1100"/>
              <a:buNone/>
            </a:pPr>
            <a:endParaRPr lang="en-US" sz="2900" dirty="0" smtClean="0">
              <a:solidFill>
                <a:schemeClr val="dk1"/>
              </a:solidFill>
              <a:latin typeface="Times New Roman"/>
              <a:ea typeface="Times New Roman"/>
              <a:cs typeface="Times New Roman"/>
              <a:sym typeface="Times New Roman"/>
            </a:endParaRPr>
          </a:p>
          <a:p>
            <a:pPr marL="0" lvl="0" indent="0">
              <a:spcBef>
                <a:spcPts val="0"/>
              </a:spcBef>
              <a:buNone/>
            </a:pPr>
            <a:r>
              <a:rPr lang="en-US" sz="2900" dirty="0" smtClean="0">
                <a:solidFill>
                  <a:schemeClr val="dk1"/>
                </a:solidFill>
                <a:latin typeface="Times New Roman"/>
                <a:ea typeface="Times New Roman"/>
                <a:cs typeface="Times New Roman"/>
                <a:sym typeface="Times New Roman"/>
              </a:rPr>
              <a:t>Ram		         :	4GB  RAM</a:t>
            </a:r>
            <a:endParaRPr lang="en-US" sz="2900" dirty="0" smtClean="0">
              <a:solidFill>
                <a:schemeClr val="dk1"/>
              </a:solidFill>
            </a:endParaRPr>
          </a:p>
          <a:p>
            <a:pPr marL="0" lvl="0" indent="0">
              <a:spcBef>
                <a:spcPts val="0"/>
              </a:spcBef>
              <a:buClr>
                <a:schemeClr val="dk1"/>
              </a:buClr>
              <a:buSzPts val="1100"/>
              <a:buNone/>
            </a:pPr>
            <a:endParaRPr lang="en-US" sz="2900" dirty="0" smtClean="0">
              <a:solidFill>
                <a:schemeClr val="dk1"/>
              </a:solidFill>
              <a:latin typeface="Times New Roman"/>
              <a:ea typeface="Times New Roman"/>
              <a:cs typeface="Times New Roman"/>
              <a:sym typeface="Times New Roman"/>
            </a:endParaRPr>
          </a:p>
          <a:p>
            <a:pPr marL="0" lvl="0" indent="0">
              <a:spcBef>
                <a:spcPts val="0"/>
              </a:spcBef>
              <a:buNone/>
            </a:pPr>
            <a:r>
              <a:rPr lang="en-US" sz="2900" dirty="0" smtClean="0">
                <a:solidFill>
                  <a:schemeClr val="dk1"/>
                </a:solidFill>
                <a:latin typeface="Times New Roman"/>
                <a:ea typeface="Times New Roman"/>
                <a:cs typeface="Times New Roman"/>
                <a:sym typeface="Times New Roman"/>
              </a:rPr>
              <a:t>Hard disk		         :	250/160 GB</a:t>
            </a:r>
            <a:endParaRPr lang="en-US" sz="2900" b="1" dirty="0" smtClean="0">
              <a:solidFill>
                <a:schemeClr val="dk1"/>
              </a:solidFill>
              <a:latin typeface="Times New Roman"/>
              <a:ea typeface="Times New Roman"/>
              <a:cs typeface="Times New Roman"/>
              <a:sym typeface="Times New Roman"/>
            </a:endParaRPr>
          </a:p>
          <a:p>
            <a:pPr>
              <a:buNone/>
            </a:pPr>
            <a:endParaRPr lang="en-US" sz="24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pPr algn="l"/>
            <a:r>
              <a:rPr lang="en-US" sz="2800" b="1" dirty="0" smtClean="0">
                <a:latin typeface="Times New Roman" pitchFamily="18" charset="0"/>
                <a:cs typeface="Times New Roman" pitchFamily="18" charset="0"/>
              </a:rPr>
              <a:t>MODULES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525963"/>
          </a:xfrm>
        </p:spPr>
        <p:txBody>
          <a:bodyPr>
            <a:normAutofit/>
          </a:bodyPr>
          <a:lstStyle/>
          <a:p>
            <a:r>
              <a:rPr lang="en-US" sz="2400" dirty="0" smtClean="0">
                <a:latin typeface="Times New Roman" pitchFamily="18" charset="0"/>
                <a:cs typeface="Times New Roman" pitchFamily="18" charset="0"/>
              </a:rPr>
              <a:t>User Interface</a:t>
            </a:r>
          </a:p>
          <a:p>
            <a:r>
              <a:rPr lang="en-US" sz="2400" dirty="0" smtClean="0">
                <a:latin typeface="Times New Roman" pitchFamily="18" charset="0"/>
                <a:cs typeface="Times New Roman" pitchFamily="18" charset="0"/>
              </a:rPr>
              <a:t>Admin</a:t>
            </a:r>
          </a:p>
          <a:p>
            <a:r>
              <a:rPr lang="en-US" sz="2400" dirty="0" smtClean="0">
                <a:latin typeface="Times New Roman" pitchFamily="18" charset="0"/>
                <a:cs typeface="Times New Roman" pitchFamily="18" charset="0"/>
              </a:rPr>
              <a:t>Developer</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pPr algn="l"/>
            <a:r>
              <a:rPr lang="en-US" sz="2400" b="1" dirty="0" smtClean="0">
                <a:latin typeface="Times New Roman"/>
                <a:ea typeface="Times New Roman"/>
                <a:cs typeface="Times New Roman"/>
                <a:sym typeface="Times New Roman"/>
              </a:rPr>
              <a:t>SNAPSHOTS</a:t>
            </a:r>
            <a:endParaRPr lang="en-US" sz="2400" b="1" dirty="0"/>
          </a:p>
        </p:txBody>
      </p:sp>
      <p:sp>
        <p:nvSpPr>
          <p:cNvPr id="9" name="TextBox 8"/>
          <p:cNvSpPr txBox="1"/>
          <p:nvPr/>
        </p:nvSpPr>
        <p:spPr>
          <a:xfrm>
            <a:off x="990600" y="6096000"/>
            <a:ext cx="4648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Signup page</a:t>
            </a:r>
            <a:endParaRPr lang="en-US" dirty="0">
              <a:latin typeface="Times New Roman" pitchFamily="18" charset="0"/>
              <a:cs typeface="Times New Roman" pitchFamily="18" charset="0"/>
            </a:endParaRPr>
          </a:p>
        </p:txBody>
      </p:sp>
      <p:pic>
        <p:nvPicPr>
          <p:cNvPr id="12" name="image6.png"/>
          <p:cNvPicPr>
            <a:picLocks noGrp="1"/>
          </p:cNvPicPr>
          <p:nvPr>
            <p:ph idx="1"/>
          </p:nvPr>
        </p:nvPicPr>
        <p:blipFill>
          <a:blip r:embed="rId2" cstate="print"/>
          <a:srcRect/>
          <a:stretch>
            <a:fillRect/>
          </a:stretch>
        </p:blipFill>
        <p:spPr>
          <a:xfrm>
            <a:off x="914400" y="1828800"/>
            <a:ext cx="1799792" cy="3907170"/>
          </a:xfrm>
          <a:prstGeom prst="rect">
            <a:avLst/>
          </a:prstGeom>
          <a:ln/>
        </p:spPr>
      </p:pic>
      <p:pic>
        <p:nvPicPr>
          <p:cNvPr id="14" name="image31.png"/>
          <p:cNvPicPr>
            <a:picLocks/>
          </p:cNvPicPr>
          <p:nvPr/>
        </p:nvPicPr>
        <p:blipFill>
          <a:blip r:embed="rId3" cstate="print"/>
          <a:stretch>
            <a:fillRect/>
          </a:stretch>
        </p:blipFill>
        <p:spPr>
          <a:xfrm>
            <a:off x="3124200" y="1828800"/>
            <a:ext cx="1799792" cy="3903014"/>
          </a:xfrm>
          <a:prstGeom prst="rect">
            <a:avLst/>
          </a:prstGeom>
          <a:ln/>
        </p:spPr>
      </p:pic>
      <p:sp>
        <p:nvSpPr>
          <p:cNvPr id="15" name="TextBox 14"/>
          <p:cNvSpPr txBox="1"/>
          <p:nvPr/>
        </p:nvSpPr>
        <p:spPr>
          <a:xfrm>
            <a:off x="2819400" y="6096000"/>
            <a:ext cx="326668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Submit or register  page</a:t>
            </a:r>
            <a:endParaRPr lang="en-US" dirty="0">
              <a:latin typeface="Times New Roman" pitchFamily="18" charset="0"/>
              <a:cs typeface="Times New Roman" pitchFamily="18" charset="0"/>
            </a:endParaRPr>
          </a:p>
        </p:txBody>
      </p:sp>
      <p:pic>
        <p:nvPicPr>
          <p:cNvPr id="16" name="image1.png"/>
          <p:cNvPicPr/>
          <p:nvPr/>
        </p:nvPicPr>
        <p:blipFill>
          <a:blip r:embed="rId4" cstate="print"/>
          <a:srcRect/>
          <a:stretch>
            <a:fillRect/>
          </a:stretch>
        </p:blipFill>
        <p:spPr>
          <a:xfrm>
            <a:off x="5715000" y="1828800"/>
            <a:ext cx="1933575" cy="3905250"/>
          </a:xfrm>
          <a:prstGeom prst="rect">
            <a:avLst/>
          </a:prstGeom>
          <a:ln/>
        </p:spPr>
      </p:pic>
      <p:sp>
        <p:nvSpPr>
          <p:cNvPr id="17" name="TextBox 16"/>
          <p:cNvSpPr txBox="1"/>
          <p:nvPr/>
        </p:nvSpPr>
        <p:spPr>
          <a:xfrm>
            <a:off x="5867400" y="6096000"/>
            <a:ext cx="3229367"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Employee login Success</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image34.png"/>
          <p:cNvPicPr>
            <a:picLocks noGrp="1"/>
          </p:cNvPicPr>
          <p:nvPr>
            <p:ph idx="1"/>
          </p:nvPr>
        </p:nvPicPr>
        <p:blipFill>
          <a:blip r:embed="rId2" cstate="print"/>
          <a:srcRect/>
          <a:stretch>
            <a:fillRect/>
          </a:stretch>
        </p:blipFill>
        <p:spPr>
          <a:xfrm>
            <a:off x="838200" y="1676400"/>
            <a:ext cx="1799792" cy="3907170"/>
          </a:xfrm>
          <a:prstGeom prst="rect">
            <a:avLst/>
          </a:prstGeom>
          <a:ln/>
        </p:spPr>
      </p:pic>
      <p:sp>
        <p:nvSpPr>
          <p:cNvPr id="8" name="TextBox 7"/>
          <p:cNvSpPr txBox="1"/>
          <p:nvPr/>
        </p:nvSpPr>
        <p:spPr>
          <a:xfrm>
            <a:off x="838200" y="5943600"/>
            <a:ext cx="207509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Employee Profile</a:t>
            </a:r>
            <a:endParaRPr lang="en-US" dirty="0">
              <a:latin typeface="Times New Roman" pitchFamily="18" charset="0"/>
              <a:cs typeface="Times New Roman" pitchFamily="18" charset="0"/>
            </a:endParaRPr>
          </a:p>
        </p:txBody>
      </p:sp>
      <p:pic>
        <p:nvPicPr>
          <p:cNvPr id="9" name="image2.png"/>
          <p:cNvPicPr/>
          <p:nvPr/>
        </p:nvPicPr>
        <p:blipFill>
          <a:blip r:embed="rId3" cstate="print"/>
          <a:srcRect/>
          <a:stretch>
            <a:fillRect/>
          </a:stretch>
        </p:blipFill>
        <p:spPr>
          <a:xfrm>
            <a:off x="3276600" y="1676400"/>
            <a:ext cx="1800225" cy="3905250"/>
          </a:xfrm>
          <a:prstGeom prst="rect">
            <a:avLst/>
          </a:prstGeom>
          <a:ln/>
        </p:spPr>
      </p:pic>
      <p:sp>
        <p:nvSpPr>
          <p:cNvPr id="10" name="TextBox 9"/>
          <p:cNvSpPr txBox="1"/>
          <p:nvPr/>
        </p:nvSpPr>
        <p:spPr>
          <a:xfrm>
            <a:off x="3352800" y="5943600"/>
            <a:ext cx="196440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User Success Page</a:t>
            </a:r>
            <a:endParaRPr lang="en-US" dirty="0">
              <a:latin typeface="Times New Roman" pitchFamily="18" charset="0"/>
              <a:cs typeface="Times New Roman" pitchFamily="18" charset="0"/>
            </a:endParaRPr>
          </a:p>
        </p:txBody>
      </p:sp>
      <p:pic>
        <p:nvPicPr>
          <p:cNvPr id="11" name="image5.png"/>
          <p:cNvPicPr/>
          <p:nvPr/>
        </p:nvPicPr>
        <p:blipFill>
          <a:blip r:embed="rId4" cstate="print"/>
          <a:srcRect/>
          <a:stretch>
            <a:fillRect/>
          </a:stretch>
        </p:blipFill>
        <p:spPr>
          <a:xfrm>
            <a:off x="5638800" y="1676400"/>
            <a:ext cx="1866900" cy="3904723"/>
          </a:xfrm>
          <a:prstGeom prst="rect">
            <a:avLst/>
          </a:prstGeom>
          <a:ln/>
        </p:spPr>
      </p:pic>
      <p:sp>
        <p:nvSpPr>
          <p:cNvPr id="14" name="TextBox 13"/>
          <p:cNvSpPr txBox="1"/>
          <p:nvPr/>
        </p:nvSpPr>
        <p:spPr>
          <a:xfrm>
            <a:off x="5943600" y="5943600"/>
            <a:ext cx="181664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Projects Page</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32.png"/>
          <p:cNvPicPr>
            <a:picLocks noGrp="1"/>
          </p:cNvPicPr>
          <p:nvPr>
            <p:ph idx="1"/>
          </p:nvPr>
        </p:nvPicPr>
        <p:blipFill>
          <a:blip r:embed="rId2" cstate="print"/>
          <a:srcRect/>
          <a:stretch>
            <a:fillRect/>
          </a:stretch>
        </p:blipFill>
        <p:spPr>
          <a:xfrm>
            <a:off x="914400" y="1828800"/>
            <a:ext cx="1799792" cy="3907170"/>
          </a:xfrm>
          <a:prstGeom prst="rect">
            <a:avLst/>
          </a:prstGeom>
          <a:ln/>
        </p:spPr>
      </p:pic>
      <p:sp>
        <p:nvSpPr>
          <p:cNvPr id="5" name="TextBox 4"/>
          <p:cNvSpPr txBox="1"/>
          <p:nvPr/>
        </p:nvSpPr>
        <p:spPr>
          <a:xfrm>
            <a:off x="762000" y="6172200"/>
            <a:ext cx="277066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Assign Projects Page</a:t>
            </a:r>
            <a:endParaRPr lang="en-US" dirty="0">
              <a:latin typeface="Times New Roman" pitchFamily="18" charset="0"/>
              <a:cs typeface="Times New Roman" pitchFamily="18" charset="0"/>
            </a:endParaRPr>
          </a:p>
        </p:txBody>
      </p:sp>
      <p:pic>
        <p:nvPicPr>
          <p:cNvPr id="6" name="image4.png"/>
          <p:cNvPicPr/>
          <p:nvPr/>
        </p:nvPicPr>
        <p:blipFill>
          <a:blip r:embed="rId3" cstate="print"/>
          <a:srcRect/>
          <a:stretch>
            <a:fillRect/>
          </a:stretch>
        </p:blipFill>
        <p:spPr>
          <a:xfrm>
            <a:off x="3200400" y="1828800"/>
            <a:ext cx="1847850" cy="3905250"/>
          </a:xfrm>
          <a:prstGeom prst="rect">
            <a:avLst/>
          </a:prstGeom>
          <a:ln/>
        </p:spPr>
      </p:pic>
      <p:sp>
        <p:nvSpPr>
          <p:cNvPr id="7" name="TextBox 6"/>
          <p:cNvSpPr txBox="1"/>
          <p:nvPr/>
        </p:nvSpPr>
        <p:spPr>
          <a:xfrm>
            <a:off x="3886200" y="6096000"/>
            <a:ext cx="3352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Status Pages</a:t>
            </a:r>
            <a:endParaRPr lang="en-US" dirty="0">
              <a:latin typeface="Times New Roman" pitchFamily="18" charset="0"/>
              <a:cs typeface="Times New Roman" pitchFamily="18" charset="0"/>
            </a:endParaRPr>
          </a:p>
        </p:txBody>
      </p:sp>
      <p:pic>
        <p:nvPicPr>
          <p:cNvPr id="8" name="image3.png"/>
          <p:cNvPicPr/>
          <p:nvPr/>
        </p:nvPicPr>
        <p:blipFill>
          <a:blip r:embed="rId4" cstate="print"/>
          <a:srcRect/>
          <a:stretch>
            <a:fillRect/>
          </a:stretch>
        </p:blipFill>
        <p:spPr>
          <a:xfrm>
            <a:off x="5638800" y="1828800"/>
            <a:ext cx="1914525" cy="3905250"/>
          </a:xfrm>
          <a:prstGeom prst="rect">
            <a:avLst/>
          </a:prstGeo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solidFill>
                  <a:srgbClr val="000000"/>
                </a:solidFill>
                <a:latin typeface="Times New Roman"/>
                <a:ea typeface="Times New Roman"/>
                <a:cs typeface="Times New Roman"/>
                <a:sym typeface="Times New Roman"/>
              </a:rPr>
              <a:t>ABSTRACT</a:t>
            </a:r>
            <a:endParaRPr lang="en-US" sz="2400" b="1"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lnSpc>
                <a:spcPct val="120000"/>
              </a:lnSpc>
              <a:buNone/>
            </a:pPr>
            <a:r>
              <a:rPr lang="en-IN" dirty="0" smtClean="0"/>
              <a:t>      </a:t>
            </a:r>
            <a:r>
              <a:rPr lang="en-IN" sz="2600" dirty="0" smtClean="0">
                <a:latin typeface="Times New Roman" pitchFamily="18" charset="0"/>
                <a:cs typeface="Times New Roman" pitchFamily="18" charset="0"/>
              </a:rPr>
              <a:t>Smart </a:t>
            </a:r>
            <a:r>
              <a:rPr lang="en-IN" sz="2600" dirty="0">
                <a:latin typeface="Times New Roman" pitchFamily="18" charset="0"/>
                <a:cs typeface="Times New Roman" pitchFamily="18" charset="0"/>
              </a:rPr>
              <a:t>scheduling for project management </a:t>
            </a:r>
            <a:r>
              <a:rPr lang="en-IN" sz="2600" dirty="0" smtClean="0">
                <a:latin typeface="Times New Roman" pitchFamily="18" charset="0"/>
                <a:cs typeface="Times New Roman" pitchFamily="18" charset="0"/>
              </a:rPr>
              <a:t>is to </a:t>
            </a:r>
            <a:r>
              <a:rPr lang="en-IN" sz="2600" dirty="0">
                <a:latin typeface="Times New Roman" pitchFamily="18" charset="0"/>
                <a:cs typeface="Times New Roman" pitchFamily="18" charset="0"/>
              </a:rPr>
              <a:t>Schedule and manage task/work/events quickly by checking status in a single view. The proposed smart scheduling can create the dynamic/multiple task with start, end date and alter e</a:t>
            </a:r>
            <a:r>
              <a:rPr lang="en-US" sz="2600" dirty="0">
                <a:latin typeface="Times New Roman" pitchFamily="18" charset="0"/>
                <a:cs typeface="Times New Roman" pitchFamily="18" charset="0"/>
              </a:rPr>
              <a:t>very task that has start and completion dates that take the task interdependencies into account. A milestone is accomplished when one or more work products from an engineering task have passed quality review. The software implemented in mobile app. It takes care of the activities that are scheduled and helps in the management of daily tasks of the employees in the organization. In a company where the hierarchy of employees spans over thousand managing the work with them is a difficult job. And in an environment where number of jobs is done simultaneously picking the right person for the job is also difficult task, as you are not aware of their availability. This application is designed for such an environment where the work is divided into group of employees and during the course of division the employees are selected to be part of the work in hand.</a:t>
            </a:r>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6.png"/>
          <p:cNvPicPr>
            <a:picLocks noGrp="1"/>
          </p:cNvPicPr>
          <p:nvPr>
            <p:ph idx="1"/>
          </p:nvPr>
        </p:nvPicPr>
        <p:blipFill>
          <a:blip r:embed="rId2" cstate="print"/>
          <a:srcRect/>
          <a:stretch>
            <a:fillRect/>
          </a:stretch>
        </p:blipFill>
        <p:spPr>
          <a:xfrm>
            <a:off x="1143000" y="1676400"/>
            <a:ext cx="1799792" cy="3907170"/>
          </a:xfrm>
          <a:prstGeom prst="rect">
            <a:avLst/>
          </a:prstGeom>
          <a:ln/>
        </p:spPr>
      </p:pic>
      <p:sp>
        <p:nvSpPr>
          <p:cNvPr id="5" name="TextBox 4"/>
          <p:cNvSpPr txBox="1"/>
          <p:nvPr/>
        </p:nvSpPr>
        <p:spPr>
          <a:xfrm>
            <a:off x="2514600" y="5943600"/>
            <a:ext cx="3048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View Status Pages</a:t>
            </a:r>
            <a:endParaRPr lang="en-US" dirty="0">
              <a:latin typeface="Times New Roman" pitchFamily="18" charset="0"/>
              <a:cs typeface="Times New Roman" pitchFamily="18" charset="0"/>
            </a:endParaRPr>
          </a:p>
        </p:txBody>
      </p:sp>
      <p:pic>
        <p:nvPicPr>
          <p:cNvPr id="6" name="image33.png"/>
          <p:cNvPicPr/>
          <p:nvPr/>
        </p:nvPicPr>
        <p:blipFill>
          <a:blip r:embed="rId3" cstate="print"/>
          <a:srcRect/>
          <a:stretch>
            <a:fillRect/>
          </a:stretch>
        </p:blipFill>
        <p:spPr>
          <a:xfrm>
            <a:off x="3505200" y="1676400"/>
            <a:ext cx="1876425" cy="3905250"/>
          </a:xfrm>
          <a:prstGeom prst="rect">
            <a:avLst/>
          </a:prstGeo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188).png"/>
          <p:cNvPicPr>
            <a:picLocks noGrp="1"/>
          </p:cNvPicPr>
          <p:nvPr>
            <p:ph idx="1"/>
          </p:nvPr>
        </p:nvPicPr>
        <p:blipFill>
          <a:blip r:embed="rId2" cstate="print"/>
          <a:stretch>
            <a:fillRect/>
          </a:stretch>
        </p:blipFill>
        <p:spPr>
          <a:xfrm>
            <a:off x="546957" y="1600200"/>
            <a:ext cx="8050085" cy="4525963"/>
          </a:xfrm>
          <a:prstGeom prst="rect">
            <a:avLst/>
          </a:prstGeom>
        </p:spPr>
      </p:pic>
      <p:sp>
        <p:nvSpPr>
          <p:cNvPr id="5" name="TextBox 4"/>
          <p:cNvSpPr txBox="1"/>
          <p:nvPr/>
        </p:nvSpPr>
        <p:spPr>
          <a:xfrm>
            <a:off x="3810000" y="6400800"/>
            <a:ext cx="152690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Admin</a:t>
            </a:r>
            <a:r>
              <a:rPr lang="en-US" dirty="0" smtClean="0"/>
              <a:t> Page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FUTURE </a:t>
            </a:r>
            <a:r>
              <a:rPr lang="en-IN" sz="2400" b="1" dirty="0">
                <a:latin typeface="Times New Roman" pitchFamily="18" charset="0"/>
                <a:cs typeface="Times New Roman" pitchFamily="18" charset="0"/>
              </a:rPr>
              <a:t>ENHANCEMENT</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IN" sz="2000" dirty="0" smtClean="0"/>
              <a:t>      </a:t>
            </a:r>
            <a:r>
              <a:rPr lang="en-IN" sz="2000" dirty="0" smtClean="0">
                <a:latin typeface="Times New Roman" pitchFamily="18" charset="0"/>
                <a:cs typeface="Times New Roman" pitchFamily="18" charset="0"/>
              </a:rPr>
              <a:t>Each </a:t>
            </a:r>
            <a:r>
              <a:rPr lang="en-IN" sz="2000" dirty="0">
                <a:latin typeface="Times New Roman" pitchFamily="18" charset="0"/>
                <a:cs typeface="Times New Roman" pitchFamily="18" charset="0"/>
              </a:rPr>
              <a:t>and every day the government of India requires a new system </a:t>
            </a:r>
            <a:r>
              <a:rPr lang="en-IN" sz="2000" dirty="0" smtClean="0">
                <a:latin typeface="Times New Roman" pitchFamily="18" charset="0"/>
                <a:cs typeface="Times New Roman" pitchFamily="18" charset="0"/>
              </a:rPr>
              <a:t>of updating </a:t>
            </a:r>
            <a:r>
              <a:rPr lang="en-IN" sz="2000" dirty="0">
                <a:latin typeface="Times New Roman" pitchFamily="18" charset="0"/>
                <a:cs typeface="Times New Roman" pitchFamily="18" charset="0"/>
              </a:rPr>
              <a:t>to update peoples welfare, these sorts of welfare updates will be succeeded by providing a new system of service, a service will be perfected by </a:t>
            </a:r>
            <a:r>
              <a:rPr lang="en-IN" sz="2000" dirty="0" err="1">
                <a:latin typeface="Times New Roman" pitchFamily="18" charset="0"/>
                <a:cs typeface="Times New Roman" pitchFamily="18" charset="0"/>
              </a:rPr>
              <a:t>systematical</a:t>
            </a:r>
            <a:r>
              <a:rPr lang="en-IN" sz="2000" dirty="0">
                <a:latin typeface="Times New Roman" pitchFamily="18" charset="0"/>
                <a:cs typeface="Times New Roman" pitchFamily="18" charset="0"/>
              </a:rPr>
              <a:t> procedures in this project a new scope of a mobile system has been introduced, although the project has been perfected still all department has to be bring under one shelter like hospital law and civil departments and these system will be brought up by the future development taking time under concern my proposal will stop under particular point</a:t>
            </a:r>
            <a:endParaRPr lang="en-US" sz="20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latin typeface="Times New Roman" pitchFamily="18" charset="0"/>
                <a:cs typeface="Times New Roman" pitchFamily="18" charset="0"/>
                <a:sym typeface="Times New Roman"/>
              </a:rPr>
              <a:t>  </a:t>
            </a:r>
            <a:r>
              <a:rPr lang="en-US" sz="2400" b="1" dirty="0" smtClean="0">
                <a:latin typeface="Times New Roman" pitchFamily="18" charset="0"/>
                <a:cs typeface="Times New Roman" pitchFamily="18" charset="0"/>
                <a:sym typeface="Times New Roman"/>
              </a:rPr>
              <a:t>CONCLUSION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buNone/>
            </a:pPr>
            <a:r>
              <a:rPr lang="en-IN" dirty="0" smtClean="0"/>
              <a:t>    </a:t>
            </a:r>
            <a:r>
              <a:rPr lang="en-IN" sz="2400" dirty="0" smtClean="0">
                <a:latin typeface="Times New Roman" pitchFamily="18" charset="0"/>
                <a:cs typeface="Times New Roman" pitchFamily="18" charset="0"/>
              </a:rPr>
              <a:t>The developed project is a tasks reminder app, with AI-powered </a:t>
            </a:r>
            <a:r>
              <a:rPr lang="en-IN" sz="2400" dirty="0" err="1" smtClean="0">
                <a:latin typeface="Times New Roman" pitchFamily="18" charset="0"/>
                <a:cs typeface="Times New Roman" pitchFamily="18" charset="0"/>
              </a:rPr>
              <a:t>chatbot</a:t>
            </a:r>
            <a:r>
              <a:rPr lang="en-IN" sz="2400" dirty="0" smtClean="0">
                <a:latin typeface="Times New Roman" pitchFamily="18" charset="0"/>
                <a:cs typeface="Times New Roman" pitchFamily="18" charset="0"/>
              </a:rPr>
              <a:t> that will make user enjoy productivity. Whether your goal is to make good habits or get rid of bad ones. This application helps you to make sure that the tasks you set actually get done, with the help of its AI assistant. It monitors your android phone, pings you at times you’re likely to see a notification and makes sure you don’t forget about items on your to-do list. With this, which is one of the </a:t>
            </a:r>
            <a:r>
              <a:rPr lang="en-IN" sz="2400" dirty="0" err="1" smtClean="0">
                <a:latin typeface="Times New Roman" pitchFamily="18" charset="0"/>
                <a:cs typeface="Times New Roman" pitchFamily="18" charset="0"/>
              </a:rPr>
              <a:t>bot</a:t>
            </a:r>
            <a:r>
              <a:rPr lang="en-IN" sz="2400" dirty="0" smtClean="0">
                <a:latin typeface="Times New Roman" pitchFamily="18" charset="0"/>
                <a:cs typeface="Times New Roman" pitchFamily="18" charset="0"/>
              </a:rPr>
              <a:t> characters, this app brings you not only your tasks reminder but also a free productivity assistant that engages you throughout the day to create a more productive version of yourself.</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2400" b="1" dirty="0" smtClean="0">
                <a:latin typeface="Times New Roman" pitchFamily="18" charset="0"/>
                <a:cs typeface="Times New Roman" pitchFamily="18" charset="0"/>
              </a:rPr>
              <a:t>REFERENCE</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buNone/>
            </a:pPr>
            <a:r>
              <a:rPr lang="en-IN" dirty="0">
                <a:latin typeface="Times New Roman" pitchFamily="18" charset="0"/>
                <a:cs typeface="Times New Roman" pitchFamily="18" charset="0"/>
              </a:rPr>
              <a:t>[1] Android Studio 2 Development Essentials, Book by Neil Smyth.</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[2] PHP and </a:t>
            </a:r>
            <a:r>
              <a:rPr lang="en-IN" dirty="0" err="1">
                <a:latin typeface="Times New Roman" pitchFamily="18" charset="0"/>
                <a:cs typeface="Times New Roman" pitchFamily="18" charset="0"/>
              </a:rPr>
              <a:t>MySQL</a:t>
            </a:r>
            <a:r>
              <a:rPr lang="en-IN" dirty="0">
                <a:latin typeface="Times New Roman" pitchFamily="18" charset="0"/>
                <a:cs typeface="Times New Roman" pitchFamily="18" charset="0"/>
              </a:rPr>
              <a:t> Web Development, Book by Luke Welling, 2001</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[3] D. A. </a:t>
            </a:r>
            <a:r>
              <a:rPr lang="en-IN" dirty="0" err="1">
                <a:latin typeface="Times New Roman" pitchFamily="18" charset="0"/>
                <a:cs typeface="Times New Roman" pitchFamily="18" charset="0"/>
              </a:rPr>
              <a:t>Hillson</a:t>
            </a:r>
            <a:r>
              <a:rPr lang="en-IN" dirty="0">
                <a:latin typeface="Times New Roman" pitchFamily="18" charset="0"/>
                <a:cs typeface="Times New Roman" pitchFamily="18" charset="0"/>
              </a:rPr>
              <a:t>, "Using a Risk Breakdown Structure in project management", Journal Of Facilities Management, vol. 2, no. 1, pp. 85-97, 2013.</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[4] D. A. </a:t>
            </a:r>
            <a:r>
              <a:rPr lang="en-IN" dirty="0" err="1">
                <a:latin typeface="Times New Roman" pitchFamily="18" charset="0"/>
                <a:cs typeface="Times New Roman" pitchFamily="18" charset="0"/>
              </a:rPr>
              <a:t>Hillson</a:t>
            </a:r>
            <a:r>
              <a:rPr lang="en-IN" dirty="0">
                <a:latin typeface="Times New Roman" pitchFamily="18" charset="0"/>
                <a:cs typeface="Times New Roman" pitchFamily="18" charset="0"/>
              </a:rPr>
              <a:t>, "Using a Risk Breakdown Structure in project management", Journal Of Facilities Management, vol. 2, no. 1, pp. 85-97, 2013.</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[5] S. McKenna, "Organisational Complexity and Perceptions of Task", Task Management: An International Journal, vol. 3, no. 2, pp. 53-64, 2013.</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[6] A. </a:t>
            </a:r>
            <a:r>
              <a:rPr lang="en-IN" dirty="0" err="1">
                <a:latin typeface="Times New Roman" pitchFamily="18" charset="0"/>
                <a:cs typeface="Times New Roman" pitchFamily="18" charset="0"/>
              </a:rPr>
              <a:t>Aleshin</a:t>
            </a:r>
            <a:r>
              <a:rPr lang="en-IN" dirty="0">
                <a:latin typeface="Times New Roman" pitchFamily="18" charset="0"/>
                <a:cs typeface="Times New Roman" pitchFamily="18" charset="0"/>
              </a:rPr>
              <a:t>, "Time and Risk Management of International Projects", International Journal of Project Management, no. 19, pp. 207-222, 2014</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[7] J. Ellis, L. </a:t>
            </a:r>
            <a:r>
              <a:rPr lang="en-IN" dirty="0" err="1">
                <a:latin typeface="Times New Roman" pitchFamily="18" charset="0"/>
                <a:cs typeface="Times New Roman" pitchFamily="18" charset="0"/>
              </a:rPr>
              <a:t>Kvavilashvili</a:t>
            </a:r>
            <a:r>
              <a:rPr lang="en-IN" dirty="0">
                <a:latin typeface="Times New Roman" pitchFamily="18" charset="0"/>
                <a:cs typeface="Times New Roman" pitchFamily="18" charset="0"/>
              </a:rPr>
              <a:t>, "Prioritization of tasks in 2000: Past present and future directions", Task Management, vol. 14, pp. 1-9, 2000.</a:t>
            </a:r>
            <a:endParaRPr lang="en-US"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[8] Drake Baer, "Dwight Eisenhower Nailed A Major Insight About Productivity", Business Insider, 2014.</a:t>
            </a: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INTRODUCTION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305800" cy="5059363"/>
          </a:xfrm>
        </p:spPr>
        <p:txBody>
          <a:bodyPr>
            <a:normAutofit/>
          </a:bodyPr>
          <a:lstStyle/>
          <a:p>
            <a:pPr algn="just">
              <a:buNone/>
            </a:pPr>
            <a:r>
              <a:rPr lang="en-US" dirty="0" smtClean="0"/>
              <a:t>    </a:t>
            </a:r>
            <a:r>
              <a:rPr lang="en-US" sz="2200" dirty="0" smtClean="0">
                <a:latin typeface="Times New Roman" pitchFamily="18" charset="0"/>
                <a:cs typeface="Times New Roman" pitchFamily="18" charset="0"/>
              </a:rPr>
              <a:t>The Online Task Management System is used to automate the process of admin and user management and user task. The work is under observation of the higher authorities. The project provides online platform to accomplish day to day task in an organization. The proposed software will help the employee and admin to communicate with each other. The system easily assigns tasks so as to avoid all the time-consuming and unnecessary meetings. Admin can periodically share all the details regarding the task with the employee. The management of assignment or task is easy from both the ends . The admin is able to assign task to the employee.  This software provides facilities to assign task, send message, send and view notification to the users of this software. </a:t>
            </a:r>
          </a:p>
          <a:p>
            <a:pPr algn="just">
              <a:buNone/>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100" b="1" dirty="0" smtClean="0">
                <a:solidFill>
                  <a:schemeClr val="dk1"/>
                </a:solidFill>
                <a:latin typeface="Times New Roman"/>
                <a:ea typeface="Times New Roman"/>
                <a:cs typeface="Times New Roman"/>
                <a:sym typeface="Times New Roman"/>
              </a:rPr>
              <a:t>   </a:t>
            </a:r>
            <a:r>
              <a:rPr lang="en-US" sz="2400" b="1" dirty="0" smtClean="0">
                <a:solidFill>
                  <a:schemeClr val="dk1"/>
                </a:solidFill>
                <a:latin typeface="Times New Roman"/>
                <a:ea typeface="Times New Roman"/>
                <a:cs typeface="Times New Roman"/>
                <a:sym typeface="Times New Roman"/>
              </a:rPr>
              <a:t>LITERATURE REVIEW</a:t>
            </a:r>
            <a:r>
              <a:rPr lang="en-US" sz="3100" b="1" dirty="0" smtClean="0">
                <a:solidFill>
                  <a:schemeClr val="dk1"/>
                </a:solidFill>
                <a:latin typeface="Times New Roman"/>
                <a:ea typeface="Times New Roman"/>
                <a:cs typeface="Times New Roman"/>
                <a:sym typeface="Times New Roman"/>
              </a:rPr>
              <a:t>                                                               </a:t>
            </a:r>
            <a:endParaRPr lang="en-US" sz="3100" dirty="0"/>
          </a:p>
        </p:txBody>
      </p:sp>
      <p:sp>
        <p:nvSpPr>
          <p:cNvPr id="3" name="Content Placeholder 2"/>
          <p:cNvSpPr>
            <a:spLocks noGrp="1"/>
          </p:cNvSpPr>
          <p:nvPr>
            <p:ph idx="1"/>
          </p:nvPr>
        </p:nvSpPr>
        <p:spPr>
          <a:xfrm>
            <a:off x="457200" y="1219200"/>
            <a:ext cx="8305800" cy="5181600"/>
          </a:xfrm>
        </p:spPr>
        <p:txBody>
          <a:bodyPr>
            <a:noAutofit/>
          </a:bodyPr>
          <a:lstStyle/>
          <a:p>
            <a:pPr>
              <a:lnSpc>
                <a:spcPct val="120000"/>
              </a:lnSpc>
              <a:buNone/>
            </a:pPr>
            <a:r>
              <a:rPr lang="en-IN" sz="2000" b="1" dirty="0" smtClean="0">
                <a:latin typeface="Times New Roman" pitchFamily="18" charset="0"/>
                <a:cs typeface="Times New Roman" pitchFamily="18" charset="0"/>
              </a:rPr>
              <a:t>     Title</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Using a Risk Breakdown Structure in project management</a:t>
            </a:r>
            <a:endParaRPr lang="en-US" sz="2000" dirty="0">
              <a:latin typeface="Times New Roman" pitchFamily="18" charset="0"/>
              <a:cs typeface="Times New Roman" pitchFamily="18" charset="0"/>
            </a:endParaRPr>
          </a:p>
          <a:p>
            <a:pPr>
              <a:lnSpc>
                <a:spcPct val="120000"/>
              </a:lnSpc>
              <a:buNone/>
            </a:pPr>
            <a:r>
              <a:rPr lang="en-IN" sz="2000" b="1" dirty="0" smtClean="0">
                <a:latin typeface="Times New Roman" pitchFamily="18" charset="0"/>
                <a:cs typeface="Times New Roman" pitchFamily="18" charset="0"/>
              </a:rPr>
              <a:t>     Author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 D. A. </a:t>
            </a:r>
            <a:r>
              <a:rPr lang="en-IN" sz="2000" dirty="0" err="1" smtClean="0">
                <a:latin typeface="Times New Roman" pitchFamily="18" charset="0"/>
                <a:cs typeface="Times New Roman" pitchFamily="18" charset="0"/>
              </a:rPr>
              <a:t>Hillson</a:t>
            </a:r>
            <a:endParaRPr lang="en-US" sz="2000" dirty="0">
              <a:latin typeface="Times New Roman" pitchFamily="18" charset="0"/>
              <a:cs typeface="Times New Roman" pitchFamily="18" charset="0"/>
            </a:endParaRPr>
          </a:p>
          <a:p>
            <a:pPr>
              <a:lnSpc>
                <a:spcPct val="120000"/>
              </a:lnSpc>
              <a:buNone/>
            </a:pPr>
            <a:r>
              <a:rPr lang="en-IN" sz="2000" b="1"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    Year        </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 2013</a:t>
            </a:r>
            <a:endParaRPr lang="en-US" sz="2000" dirty="0">
              <a:latin typeface="Times New Roman" pitchFamily="18" charset="0"/>
              <a:cs typeface="Times New Roman" pitchFamily="18" charset="0"/>
            </a:endParaRPr>
          </a:p>
          <a:p>
            <a:pPr>
              <a:lnSpc>
                <a:spcPct val="120000"/>
              </a:lnSpc>
              <a:buNone/>
            </a:pPr>
            <a:r>
              <a:rPr lang="en-IN" sz="2000" b="1" dirty="0" smtClean="0">
                <a:latin typeface="Times New Roman" pitchFamily="18" charset="0"/>
                <a:cs typeface="Times New Roman" pitchFamily="18" charset="0"/>
              </a:rPr>
              <a:t>     Description: </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lnSpc>
                <a:spcPct val="120000"/>
              </a:lnSpc>
              <a:buNone/>
            </a:pPr>
            <a:r>
              <a:rPr lang="en-IN" sz="2000" dirty="0" smtClean="0">
                <a:latin typeface="Times New Roman" pitchFamily="18" charset="0"/>
                <a:cs typeface="Times New Roman" pitchFamily="18" charset="0"/>
              </a:rPr>
              <a:t>     Risk </a:t>
            </a:r>
            <a:r>
              <a:rPr lang="en-IN" sz="2000" dirty="0">
                <a:latin typeface="Times New Roman" pitchFamily="18" charset="0"/>
                <a:cs typeface="Times New Roman" pitchFamily="18" charset="0"/>
              </a:rPr>
              <a:t>identification often produces nothing more than a long list of </a:t>
            </a:r>
            <a:r>
              <a:rPr lang="en-IN" sz="2000" dirty="0" smtClean="0">
                <a:latin typeface="Times New Roman" pitchFamily="18" charset="0"/>
                <a:cs typeface="Times New Roman" pitchFamily="18" charset="0"/>
              </a:rPr>
              <a:t>risks, which </a:t>
            </a:r>
            <a:r>
              <a:rPr lang="en-IN" sz="2000" dirty="0">
                <a:latin typeface="Times New Roman" pitchFamily="18" charset="0"/>
                <a:cs typeface="Times New Roman" pitchFamily="18" charset="0"/>
              </a:rPr>
              <a:t>can be hard to understand or manage. The list can be prioritised to determine which risks should be addressed first, but this does not provide any insight into the structure of risk on the project. Traditional qualitative assessment cannot indicate those areas of the project which require special attention, or expose recurring themes, concentrations of risk, or ‘hot‐spots’ of risk exposure. The best way to deal with a large amount of data is to structure the information to aid comprehension. </a:t>
            </a:r>
            <a:r>
              <a:rPr lang="en-IN"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dk1"/>
                </a:solidFill>
                <a:latin typeface="Times New Roman"/>
                <a:ea typeface="Times New Roman"/>
                <a:cs typeface="Times New Roman"/>
                <a:sym typeface="Times New Roman"/>
              </a:rPr>
              <a:t> </a:t>
            </a:r>
            <a:r>
              <a:rPr lang="en-US" sz="2400" b="1" dirty="0" smtClean="0">
                <a:solidFill>
                  <a:schemeClr val="dk1"/>
                </a:solidFill>
                <a:latin typeface="Times New Roman"/>
                <a:ea typeface="Times New Roman"/>
                <a:cs typeface="Times New Roman"/>
                <a:sym typeface="Times New Roman"/>
              </a:rPr>
              <a:t>LITERATURE REVIEW </a:t>
            </a:r>
            <a:endParaRPr lang="en-US" sz="2400" dirty="0"/>
          </a:p>
        </p:txBody>
      </p:sp>
      <p:sp>
        <p:nvSpPr>
          <p:cNvPr id="3" name="Content Placeholder 2"/>
          <p:cNvSpPr>
            <a:spLocks noGrp="1"/>
          </p:cNvSpPr>
          <p:nvPr>
            <p:ph idx="1"/>
          </p:nvPr>
        </p:nvSpPr>
        <p:spPr>
          <a:xfrm>
            <a:off x="457200" y="1219200"/>
            <a:ext cx="8229600" cy="4906963"/>
          </a:xfrm>
        </p:spPr>
        <p:txBody>
          <a:bodyPr>
            <a:noAutofit/>
          </a:bodyPr>
          <a:lstStyle/>
          <a:p>
            <a:pPr algn="just">
              <a:lnSpc>
                <a:spcPct val="120000"/>
              </a:lnSpc>
              <a:buNone/>
            </a:pPr>
            <a:r>
              <a:rPr lang="en-IN" sz="1800" dirty="0" smtClean="0">
                <a:latin typeface="Times New Roman" pitchFamily="18" charset="0"/>
                <a:cs typeface="Times New Roman" pitchFamily="18" charset="0"/>
              </a:rPr>
              <a:t>      For risk management, this can be achieved with a Risk Breakdown Structure )RBS) a hierarchical structuring of risks on the project. The RBS can assist in understanding the distribution of risk on a project or across a business, aiding effective risk management. Just as the Work Breakdown Structure (WBS) is an important tool for projects because it scopes and defines the work, so the RBS can be an invaluable aid in understanding risk. The WBS forms the basis for many aspects of the project management process; similarly, the RBS can be used to structure and guide the risk management process. This paper presents the concept of the RBS, and gives a number of examples drawn from different project types and industries. Although not necessarily based in FM, the concepts and experience can be applied to any project. The benefits of using the RBS are then outlined, including as an aid for risk identification or risk assessment, comparison of projects, providing a framework for cross‐project risk reporting, and structuring lessons to be learned for future projects. This paper shows how to use the RBS to gain these benefits.</a:t>
            </a:r>
            <a:endParaRPr lang="en-US" sz="1800" dirty="0" smtClean="0">
              <a:latin typeface="Times New Roman" pitchFamily="18" charset="0"/>
              <a:cs typeface="Times New Roman" pitchFamily="18" charset="0"/>
            </a:endParaRPr>
          </a:p>
          <a:p>
            <a:pPr algn="just">
              <a:buNone/>
            </a:pPr>
            <a:r>
              <a:rPr lang="en-IN"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buNone/>
            </a:pPr>
            <a:r>
              <a:rPr lang="en-IN"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buNone/>
            </a:pPr>
            <a:r>
              <a:rPr lang="en-IN"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solidFill>
                  <a:schemeClr val="dk1"/>
                </a:solidFill>
                <a:latin typeface="Times New Roman"/>
                <a:ea typeface="Times New Roman"/>
                <a:cs typeface="Times New Roman"/>
                <a:sym typeface="Times New Roman"/>
              </a:rPr>
              <a:t>   LITERATURE REVIEW </a:t>
            </a:r>
            <a:endParaRPr lang="en-US" sz="2400" dirty="0"/>
          </a:p>
        </p:txBody>
      </p:sp>
      <p:sp>
        <p:nvSpPr>
          <p:cNvPr id="3" name="Content Placeholder 2"/>
          <p:cNvSpPr>
            <a:spLocks noGrp="1"/>
          </p:cNvSpPr>
          <p:nvPr>
            <p:ph idx="1"/>
          </p:nvPr>
        </p:nvSpPr>
        <p:spPr>
          <a:xfrm>
            <a:off x="457200" y="1295400"/>
            <a:ext cx="8305800" cy="4906963"/>
          </a:xfrm>
        </p:spPr>
        <p:txBody>
          <a:bodyPr>
            <a:normAutofit fontScale="62500" lnSpcReduction="20000"/>
          </a:bodyPr>
          <a:lstStyle/>
          <a:p>
            <a:pPr algn="just">
              <a:buNone/>
            </a:pPr>
            <a:r>
              <a:rPr lang="en-IN" b="1" dirty="0" smtClean="0">
                <a:latin typeface="Times New Roman" pitchFamily="18" charset="0"/>
                <a:cs typeface="Times New Roman" pitchFamily="18" charset="0"/>
              </a:rPr>
              <a:t>     Title      </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Organisational Complexity and Perceptions of Task</a:t>
            </a:r>
            <a:endParaRPr lang="en-US" dirty="0">
              <a:latin typeface="Times New Roman" pitchFamily="18" charset="0"/>
              <a:cs typeface="Times New Roman" pitchFamily="18" charset="0"/>
            </a:endParaRPr>
          </a:p>
          <a:p>
            <a:pPr algn="just">
              <a:buNone/>
            </a:pPr>
            <a:r>
              <a:rPr lang="en-IN" b="1" dirty="0" smtClean="0">
                <a:latin typeface="Times New Roman" pitchFamily="18" charset="0"/>
                <a:cs typeface="Times New Roman" pitchFamily="18" charset="0"/>
              </a:rPr>
              <a:t>     Author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   S. McKenna</a:t>
            </a:r>
            <a:endParaRPr lang="en-US" dirty="0">
              <a:latin typeface="Times New Roman" pitchFamily="18" charset="0"/>
              <a:cs typeface="Times New Roman" pitchFamily="18" charset="0"/>
            </a:endParaRPr>
          </a:p>
          <a:p>
            <a:pPr algn="just">
              <a:buNone/>
            </a:pPr>
            <a:r>
              <a:rPr lang="en-IN" b="1" dirty="0" smtClean="0">
                <a:latin typeface="Times New Roman" pitchFamily="18" charset="0"/>
                <a:cs typeface="Times New Roman" pitchFamily="18" charset="0"/>
              </a:rPr>
              <a:t>     Year</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 2013</a:t>
            </a:r>
            <a:endParaRPr lang="en-US" dirty="0">
              <a:latin typeface="Times New Roman" pitchFamily="18" charset="0"/>
              <a:cs typeface="Times New Roman" pitchFamily="18" charset="0"/>
            </a:endParaRPr>
          </a:p>
          <a:p>
            <a:pPr algn="just">
              <a:buNone/>
            </a:pPr>
            <a:r>
              <a:rPr lang="en-IN" b="1" dirty="0" smtClean="0">
                <a:latin typeface="Times New Roman" pitchFamily="18" charset="0"/>
                <a:cs typeface="Times New Roman" pitchFamily="18" charset="0"/>
              </a:rPr>
              <a:t>     Description: </a:t>
            </a:r>
            <a:endParaRPr lang="en-US" dirty="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This </a:t>
            </a:r>
            <a:r>
              <a:rPr lang="en-IN" dirty="0">
                <a:latin typeface="Times New Roman" pitchFamily="18" charset="0"/>
                <a:cs typeface="Times New Roman" pitchFamily="18" charset="0"/>
              </a:rPr>
              <a:t>paper explores the idea that risk, rather than being a linear, objective and manageable concept, is actually created, re-created and constructed. The construction of risk takes place within the constant sense-making that occurs in organizational life. Risk is, therefore, a complex phenomenon, and one that cannot be fully subjected to objective and rational analysis. Indeed, because risk is created through the ways in which reality is constructed by members of the organization, such risks are not 'real' but rather based on assumptions and perceptions. This paper, then, investigates the non-linearity and non-rationality of risk creation, and thus the difficulty of managing some risks in a linear and rational manner. The linearity of risk management techniques, as proposed in much of the literature, often creates a facade of order and control that do not exist in an essentially constructed and complex organizational world</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solidFill>
                  <a:schemeClr val="dk1"/>
                </a:solidFill>
                <a:latin typeface="Times New Roman"/>
                <a:ea typeface="Times New Roman"/>
                <a:cs typeface="Times New Roman"/>
                <a:sym typeface="Times New Roman"/>
              </a:rPr>
              <a:t>    LITERATURE REVIEW</a:t>
            </a:r>
            <a:endParaRPr lang="en-US" sz="2400"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lnSpc>
                <a:spcPct val="120000"/>
              </a:lnSpc>
              <a:buNone/>
            </a:pPr>
            <a:r>
              <a:rPr lang="en-IN"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Title           </a:t>
            </a:r>
            <a:r>
              <a:rPr lang="en-IN" sz="2400" dirty="0">
                <a:latin typeface="Times New Roman" pitchFamily="18" charset="0"/>
                <a:cs typeface="Times New Roman" pitchFamily="18" charset="0"/>
              </a:rPr>
              <a:t>:</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Time and Risk Management of International Projects</a:t>
            </a:r>
            <a:endParaRPr lang="en-US" sz="2400" dirty="0">
              <a:latin typeface="Times New Roman" pitchFamily="18" charset="0"/>
              <a:cs typeface="Times New Roman" pitchFamily="18" charset="0"/>
            </a:endParaRPr>
          </a:p>
          <a:p>
            <a:pPr algn="just">
              <a:lnSpc>
                <a:spcPct val="120000"/>
              </a:lnSpc>
              <a:buNone/>
            </a:pPr>
            <a:r>
              <a:rPr lang="en-IN" sz="2400" b="1" dirty="0" smtClean="0">
                <a:latin typeface="Times New Roman" pitchFamily="18" charset="0"/>
                <a:cs typeface="Times New Roman" pitchFamily="18" charset="0"/>
              </a:rPr>
              <a:t>     Author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 </a:t>
            </a:r>
            <a:r>
              <a:rPr lang="en-IN" sz="2400" dirty="0" err="1">
                <a:latin typeface="Times New Roman" pitchFamily="18" charset="0"/>
                <a:cs typeface="Times New Roman" pitchFamily="18" charset="0"/>
              </a:rPr>
              <a:t>Aleshin</a:t>
            </a:r>
            <a:endParaRPr lang="en-US" sz="2400" dirty="0">
              <a:latin typeface="Times New Roman" pitchFamily="18" charset="0"/>
              <a:cs typeface="Times New Roman" pitchFamily="18" charset="0"/>
            </a:endParaRPr>
          </a:p>
          <a:p>
            <a:pPr algn="just">
              <a:lnSpc>
                <a:spcPct val="120000"/>
              </a:lnSpc>
              <a:buNone/>
            </a:pPr>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Year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2014</a:t>
            </a:r>
            <a:endParaRPr lang="en-US" sz="2400" dirty="0">
              <a:latin typeface="Times New Roman" pitchFamily="18" charset="0"/>
              <a:cs typeface="Times New Roman" pitchFamily="18" charset="0"/>
            </a:endParaRPr>
          </a:p>
          <a:p>
            <a:pPr algn="just">
              <a:lnSpc>
                <a:spcPct val="120000"/>
              </a:lnSpc>
              <a:buNone/>
            </a:pPr>
            <a:r>
              <a:rPr lang="en-IN" sz="2400" b="1" dirty="0" smtClean="0">
                <a:latin typeface="Times New Roman" pitchFamily="18" charset="0"/>
                <a:cs typeface="Times New Roman" pitchFamily="18" charset="0"/>
              </a:rPr>
              <a:t>     Description: </a:t>
            </a:r>
            <a:endParaRPr lang="en-US" sz="2400" dirty="0">
              <a:latin typeface="Times New Roman" pitchFamily="18" charset="0"/>
              <a:cs typeface="Times New Roman" pitchFamily="18" charset="0"/>
            </a:endParaRPr>
          </a:p>
          <a:p>
            <a:pPr algn="just">
              <a:lnSpc>
                <a:spcPct val="120000"/>
              </a:lnSpc>
              <a:buNone/>
            </a:pPr>
            <a:r>
              <a:rPr lang="en-IN" sz="2400" dirty="0" smtClean="0">
                <a:latin typeface="Times New Roman" pitchFamily="18" charset="0"/>
                <a:cs typeface="Times New Roman" pitchFamily="18" charset="0"/>
              </a:rPr>
              <a:t>      This </a:t>
            </a:r>
            <a:r>
              <a:rPr lang="en-IN" sz="2400" dirty="0">
                <a:latin typeface="Times New Roman" pitchFamily="18" charset="0"/>
                <a:cs typeface="Times New Roman" pitchFamily="18" charset="0"/>
              </a:rPr>
              <a:t>paper proposes a mathematical model supporting the management of project risk. The model distinguishes between risks which have to be accepted and risks which can be eliminated at some cost, helping to decide which risks should be eliminated so that the customer requirements with respect to project completion time can be satisfied at minimal cost. The model is based on a modification of the PERT method and can be reduced to a mixed linear programming problem. The model is illustrated by means of a real world case concerning a construction project.</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l"/>
            <a:r>
              <a:rPr lang="en-US" sz="2400" b="1" dirty="0" smtClean="0">
                <a:latin typeface="Times New Roman"/>
                <a:ea typeface="Times New Roman"/>
                <a:cs typeface="Times New Roman"/>
                <a:sym typeface="Times New Roman"/>
              </a:rPr>
              <a:t>ARCHITECTURE DIAGRAM</a:t>
            </a:r>
            <a:endParaRPr lang="en-US" sz="2400" dirty="0"/>
          </a:p>
        </p:txBody>
      </p:sp>
      <p:pic>
        <p:nvPicPr>
          <p:cNvPr id="4" name="Content Placeholder 3" descr="Screenshot (1190).png"/>
          <p:cNvPicPr>
            <a:picLocks noGrp="1" noChangeAspect="1"/>
          </p:cNvPicPr>
          <p:nvPr>
            <p:ph idx="1"/>
          </p:nvPr>
        </p:nvPicPr>
        <p:blipFill>
          <a:blip r:embed="rId2" cstate="print"/>
          <a:stretch>
            <a:fillRect/>
          </a:stretch>
        </p:blipFill>
        <p:spPr>
          <a:xfrm>
            <a:off x="1160792" y="1219200"/>
            <a:ext cx="6164317" cy="4777879"/>
          </a:xfrm>
        </p:spPr>
      </p:pic>
      <p:sp>
        <p:nvSpPr>
          <p:cNvPr id="5" name="TextBox 4"/>
          <p:cNvSpPr txBox="1"/>
          <p:nvPr/>
        </p:nvSpPr>
        <p:spPr>
          <a:xfrm>
            <a:off x="3352800" y="6019800"/>
            <a:ext cx="2897012" cy="369332"/>
          </a:xfrm>
          <a:prstGeom prst="rect">
            <a:avLst/>
          </a:prstGeom>
          <a:noFill/>
        </p:spPr>
        <p:txBody>
          <a:bodyPr wrap="none" rtlCol="0">
            <a:spAutoFit/>
          </a:bodyPr>
          <a:lstStyle/>
          <a:p>
            <a:r>
              <a:rPr lang="en-US" dirty="0" smtClean="0">
                <a:latin typeface="Times New Roman" pitchFamily="18" charset="0"/>
                <a:cs typeface="Times New Roman" pitchFamily="18" charset="0"/>
              </a:rPr>
              <a:t>SYSTEM ARCHITECTURE</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sz="2400" b="1" dirty="0" smtClean="0">
                <a:solidFill>
                  <a:schemeClr val="dk1"/>
                </a:solidFill>
                <a:latin typeface="Times New Roman"/>
                <a:ea typeface="Times New Roman"/>
                <a:cs typeface="Times New Roman"/>
                <a:sym typeface="Times New Roman"/>
              </a:rPr>
              <a:t>EXISTING  SYSTEM</a:t>
            </a:r>
            <a:endParaRPr lang="en-US" sz="2400" dirty="0"/>
          </a:p>
        </p:txBody>
      </p:sp>
      <p:sp>
        <p:nvSpPr>
          <p:cNvPr id="3" name="Content Placeholder 2"/>
          <p:cNvSpPr>
            <a:spLocks noGrp="1"/>
          </p:cNvSpPr>
          <p:nvPr>
            <p:ph idx="1"/>
          </p:nvPr>
        </p:nvSpPr>
        <p:spPr>
          <a:xfrm>
            <a:off x="533400" y="1295400"/>
            <a:ext cx="8229600" cy="4525963"/>
          </a:xfrm>
        </p:spPr>
        <p:txBody>
          <a:bodyPr/>
          <a:lstStyle/>
          <a:p>
            <a:pPr lvl="0" algn="just" fontAlgn="base"/>
            <a:r>
              <a:rPr lang="en-IN" sz="2000" dirty="0">
                <a:latin typeface="Times New Roman" pitchFamily="18" charset="0"/>
                <a:cs typeface="Times New Roman" pitchFamily="18" charset="0"/>
              </a:rPr>
              <a:t>In Existing System is that it can only keep track of tasks Manually.  </a:t>
            </a:r>
            <a:endParaRPr lang="en-IN" sz="2000" dirty="0" smtClean="0">
              <a:latin typeface="Times New Roman" pitchFamily="18" charset="0"/>
              <a:cs typeface="Times New Roman" pitchFamily="18" charset="0"/>
            </a:endParaRPr>
          </a:p>
          <a:p>
            <a:pPr lvl="0" algn="just" fontAlgn="base"/>
            <a:endParaRPr lang="en-US" sz="2000" dirty="0">
              <a:latin typeface="Times New Roman" pitchFamily="18" charset="0"/>
              <a:cs typeface="Times New Roman" pitchFamily="18" charset="0"/>
            </a:endParaRPr>
          </a:p>
          <a:p>
            <a:pPr lvl="0" algn="just" fontAlgn="base"/>
            <a:r>
              <a:rPr lang="en-IN" sz="2000" dirty="0">
                <a:latin typeface="Times New Roman" pitchFamily="18" charset="0"/>
                <a:cs typeface="Times New Roman" pitchFamily="18" charset="0"/>
              </a:rPr>
              <a:t>Should visit every person to check the task is completed or not. </a:t>
            </a:r>
            <a:endParaRPr lang="en-IN" sz="2000" dirty="0" smtClean="0">
              <a:latin typeface="Times New Roman" pitchFamily="18" charset="0"/>
              <a:cs typeface="Times New Roman" pitchFamily="18" charset="0"/>
            </a:endParaRPr>
          </a:p>
          <a:p>
            <a:pPr lvl="0" algn="just" fontAlgn="base"/>
            <a:endParaRPr lang="en-US" sz="2000" dirty="0">
              <a:latin typeface="Times New Roman" pitchFamily="18" charset="0"/>
              <a:cs typeface="Times New Roman" pitchFamily="18" charset="0"/>
            </a:endParaRPr>
          </a:p>
          <a:p>
            <a:pPr lvl="0" algn="just" fontAlgn="base"/>
            <a:r>
              <a:rPr lang="en-IN" sz="2000" dirty="0">
                <a:latin typeface="Times New Roman" pitchFamily="18" charset="0"/>
                <a:cs typeface="Times New Roman" pitchFamily="18" charset="0"/>
              </a:rPr>
              <a:t>It consumes time. </a:t>
            </a:r>
            <a:endParaRPr lang="en-IN" sz="2000" dirty="0" smtClean="0">
              <a:latin typeface="Times New Roman" pitchFamily="18" charset="0"/>
              <a:cs typeface="Times New Roman" pitchFamily="18" charset="0"/>
            </a:endParaRPr>
          </a:p>
          <a:p>
            <a:pPr lvl="0" algn="just" fontAlgn="base"/>
            <a:endParaRPr lang="en-US" sz="2000" dirty="0">
              <a:latin typeface="Times New Roman" pitchFamily="18" charset="0"/>
              <a:cs typeface="Times New Roman" pitchFamily="18" charset="0"/>
            </a:endParaRPr>
          </a:p>
          <a:p>
            <a:pPr lvl="0" algn="just" fontAlgn="base"/>
            <a:r>
              <a:rPr lang="en-IN" sz="2000" dirty="0">
                <a:latin typeface="Times New Roman" pitchFamily="18" charset="0"/>
                <a:cs typeface="Times New Roman" pitchFamily="18" charset="0"/>
              </a:rPr>
              <a:t>It uses Many </a:t>
            </a:r>
            <a:r>
              <a:rPr lang="en-IN" sz="2000" dirty="0" smtClean="0">
                <a:latin typeface="Times New Roman" pitchFamily="18" charset="0"/>
                <a:cs typeface="Times New Roman" pitchFamily="18" charset="0"/>
              </a:rPr>
              <a:t>resources</a:t>
            </a:r>
          </a:p>
          <a:p>
            <a:pPr lvl="0" algn="just" fontAlgn="base"/>
            <a:endParaRPr lang="en-US" sz="2000" dirty="0">
              <a:latin typeface="Times New Roman" pitchFamily="18" charset="0"/>
              <a:cs typeface="Times New Roman" pitchFamily="18" charset="0"/>
            </a:endParaRPr>
          </a:p>
          <a:p>
            <a:pPr lvl="0" algn="just" fontAlgn="base"/>
            <a:r>
              <a:rPr lang="en-IN" sz="2000" dirty="0">
                <a:latin typeface="Times New Roman" pitchFamily="18" charset="0"/>
                <a:cs typeface="Times New Roman" pitchFamily="18" charset="0"/>
              </a:rPr>
              <a:t>Hard to maintain the records of Task manually</a:t>
            </a:r>
            <a:endParaRPr lang="en-US" sz="2000" dirty="0">
              <a:latin typeface="Times New Roman" pitchFamily="18" charset="0"/>
              <a:cs typeface="Times New Roman" pitchFamily="18" charset="0"/>
            </a:endParaRPr>
          </a:p>
          <a:p>
            <a:pPr algn="just">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1448</Words>
  <Application>Microsoft Office PowerPoint</Application>
  <PresentationFormat>On-screen Show (4:3)</PresentationFormat>
  <Paragraphs>133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DEPARTAMENT OF COMPUTER SCIENCE &amp; ENGINEERING Mini Project  Presentation EMPLOYEE TASK MONITORING USING ANDROID APPLICATION  PRESENTED  BY  </vt:lpstr>
      <vt:lpstr>ABSTRACT</vt:lpstr>
      <vt:lpstr>    INTRODUCTION</vt:lpstr>
      <vt:lpstr>   LITERATURE REVIEW                                                               </vt:lpstr>
      <vt:lpstr> LITERATURE REVIEW </vt:lpstr>
      <vt:lpstr>   LITERATURE REVIEW </vt:lpstr>
      <vt:lpstr>    LITERATURE REVIEW</vt:lpstr>
      <vt:lpstr>ARCHITECTURE DIAGRAM</vt:lpstr>
      <vt:lpstr>EXISTING  SYSTEM</vt:lpstr>
      <vt:lpstr>EXISTING  SYSTEM</vt:lpstr>
      <vt:lpstr>PROPOSED SYSTEM: </vt:lpstr>
      <vt:lpstr>PROPOSED SYSTEM:</vt:lpstr>
      <vt:lpstr>PROBLEM STATEMENT</vt:lpstr>
      <vt:lpstr>OBJECTIVES</vt:lpstr>
      <vt:lpstr>MINIMUM SYSTEM REQUIREMENTS </vt:lpstr>
      <vt:lpstr>MODULES</vt:lpstr>
      <vt:lpstr>SNAPSHOTS</vt:lpstr>
      <vt:lpstr>Slide 18</vt:lpstr>
      <vt:lpstr>Slide 19</vt:lpstr>
      <vt:lpstr>Slide 20</vt:lpstr>
      <vt:lpstr>Slide 21</vt:lpstr>
      <vt:lpstr>   FUTURE ENHANCEMENT</vt:lpstr>
      <vt:lpstr>  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TASK MONITORING USING</dc:title>
  <dc:creator>DELL</dc:creator>
  <cp:lastModifiedBy>DELL</cp:lastModifiedBy>
  <cp:revision>47</cp:revision>
  <dcterms:created xsi:type="dcterms:W3CDTF">2021-02-26T14:20:11Z</dcterms:created>
  <dcterms:modified xsi:type="dcterms:W3CDTF">2021-03-01T15:53:18Z</dcterms:modified>
</cp:coreProperties>
</file>