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7" r:id="rId2"/>
    <p:sldId id="258" r:id="rId3"/>
    <p:sldId id="259" r:id="rId4"/>
    <p:sldId id="260" r:id="rId5"/>
    <p:sldId id="262" r:id="rId6"/>
    <p:sldId id="263" r:id="rId7"/>
    <p:sldId id="264" r:id="rId8"/>
    <p:sldId id="265" r:id="rId9"/>
    <p:sldId id="267" r:id="rId10"/>
    <p:sldId id="269" r:id="rId11"/>
    <p:sldId id="271" r:id="rId12"/>
    <p:sldId id="275" r:id="rId13"/>
    <p:sldId id="280" r:id="rId14"/>
    <p:sldId id="290" r:id="rId15"/>
    <p:sldId id="291" r:id="rId16"/>
    <p:sldId id="292" r:id="rId17"/>
    <p:sldId id="293" r:id="rId18"/>
    <p:sldId id="294" r:id="rId19"/>
    <p:sldId id="295" r:id="rId20"/>
    <p:sldId id="288" r:id="rId21"/>
    <p:sldId id="289" r:id="rId2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1" d="100"/>
          <a:sy n="91" d="100"/>
        </p:scale>
        <p:origin x="1210"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AD4D779-D0D5-4434-999F-4B14C232F303}" type="datetimeFigureOut">
              <a:rPr lang="en-IN" smtClean="0"/>
              <a:t>12-02-2025</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D8FDCF46-FF7B-415E-B4E3-41D21B873E41}" type="slidenum">
              <a:rPr lang="en-IN" smtClean="0"/>
              <a:t>‹#›</a:t>
            </a:fld>
            <a:endParaRPr lang="en-IN"/>
          </a:p>
        </p:txBody>
      </p:sp>
    </p:spTree>
    <p:extLst>
      <p:ext uri="{BB962C8B-B14F-4D97-AF65-F5344CB8AC3E}">
        <p14:creationId xmlns:p14="http://schemas.microsoft.com/office/powerpoint/2010/main" val="20422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56311" y="475804"/>
            <a:ext cx="6631376" cy="69596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452436" y="1922381"/>
            <a:ext cx="8244205" cy="388175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www.tutorialspoint.com/python/index.htm" TargetMode="External"/><Relationship Id="rId7" Type="http://schemas.openxmlformats.org/officeDocument/2006/relationships/image" Target="../media/image1.jpg"/><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5.xml"/><Relationship Id="rId6" Type="http://schemas.openxmlformats.org/officeDocument/2006/relationships/hyperlink" Target="https://www.w3schools.com/sql/" TargetMode="External"/><Relationship Id="rId5" Type="http://schemas.openxmlformats.org/officeDocument/2006/relationships/hyperlink" Target="https://www.studocu.com/in/document/bharati-vidyapeeth-university/bachler-of-computer-application/tkinter-brief-intro-about-thinter/42719190" TargetMode="External"/><Relationship Id="rId4" Type="http://schemas.openxmlformats.org/officeDocument/2006/relationships/hyperlink" Target="https://www.ieee.or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65057" y="475804"/>
            <a:ext cx="3966210" cy="695960"/>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Table of</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contents</a:t>
            </a:r>
          </a:p>
        </p:txBody>
      </p:sp>
      <p:sp>
        <p:nvSpPr>
          <p:cNvPr id="3" name="object 3"/>
          <p:cNvSpPr txBox="1"/>
          <p:nvPr/>
        </p:nvSpPr>
        <p:spPr>
          <a:xfrm>
            <a:off x="572892" y="1889592"/>
            <a:ext cx="5220335" cy="3685624"/>
          </a:xfrm>
          <a:prstGeom prst="rect">
            <a:avLst/>
          </a:prstGeom>
        </p:spPr>
        <p:txBody>
          <a:bodyPr vert="horz" wrap="square" lIns="0" tIns="17780" rIns="0" bIns="0" rtlCol="0">
            <a:spAutoFit/>
          </a:bodyPr>
          <a:lstStyle/>
          <a:p>
            <a:pPr marL="312420" indent="-300355">
              <a:lnSpc>
                <a:spcPts val="2620"/>
              </a:lnSpc>
              <a:spcBef>
                <a:spcPts val="140"/>
              </a:spcBef>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Abstract</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Introduction</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Literature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Survey</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Inference </a:t>
            </a:r>
            <a:r>
              <a:rPr sz="2400" spc="15" dirty="0">
                <a:latin typeface="Times New Roman" panose="02020603050405020304" pitchFamily="18" charset="0"/>
                <a:cs typeface="Times New Roman" panose="02020603050405020304" pitchFamily="18" charset="0"/>
              </a:rPr>
              <a:t>from </a:t>
            </a:r>
            <a:r>
              <a:rPr sz="2400" spc="10" dirty="0">
                <a:latin typeface="Times New Roman" panose="02020603050405020304" pitchFamily="18" charset="0"/>
                <a:cs typeface="Times New Roman" panose="02020603050405020304" pitchFamily="18" charset="0"/>
              </a:rPr>
              <a:t>the</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survey</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Objective of the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Architecture</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diagram</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5" dirty="0">
                <a:latin typeface="Times New Roman" panose="02020603050405020304" pitchFamily="18" charset="0"/>
                <a:cs typeface="Times New Roman" panose="02020603050405020304" pitchFamily="18" charset="0"/>
              </a:rPr>
              <a:t>Modules</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Description</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Algorithms</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used</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Screen shot of the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project</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lang="en-IN" sz="2400" spc="10" dirty="0">
                <a:latin typeface="Times New Roman" panose="02020603050405020304" pitchFamily="18" charset="0"/>
                <a:cs typeface="Times New Roman" panose="02020603050405020304" pitchFamily="18" charset="0"/>
              </a:rPr>
              <a:t>Conclusion</a:t>
            </a:r>
            <a:endParaRPr sz="2400" dirty="0">
              <a:latin typeface="Times New Roman" panose="02020603050405020304" pitchFamily="18" charset="0"/>
              <a:cs typeface="Times New Roman" panose="02020603050405020304" pitchFamily="18" charset="0"/>
            </a:endParaRPr>
          </a:p>
          <a:p>
            <a:pPr marL="312420" indent="-300355">
              <a:lnSpc>
                <a:spcPts val="2600"/>
              </a:lnSpc>
              <a:buFont typeface="Arial"/>
              <a:buChar char="•"/>
              <a:tabLst>
                <a:tab pos="312420" algn="l"/>
                <a:tab pos="313055" algn="l"/>
              </a:tabLst>
            </a:pPr>
            <a:r>
              <a:rPr sz="2400" spc="10" dirty="0">
                <a:latin typeface="Times New Roman" panose="02020603050405020304" pitchFamily="18" charset="0"/>
                <a:cs typeface="Times New Roman" panose="02020603050405020304" pitchFamily="18" charset="0"/>
              </a:rPr>
              <a:t>References</a:t>
            </a:r>
            <a:endParaRPr sz="2400" dirty="0">
              <a:latin typeface="Times New Roman" panose="02020603050405020304" pitchFamily="18" charset="0"/>
              <a:cs typeface="Times New Roman" panose="02020603050405020304" pitchFamily="18" charset="0"/>
            </a:endParaRPr>
          </a:p>
        </p:txBody>
      </p:sp>
      <p:sp>
        <p:nvSpPr>
          <p:cNvPr id="4" name="object 4"/>
          <p:cNvSpPr/>
          <p:nvPr/>
        </p:nvSpPr>
        <p:spPr>
          <a:xfrm>
            <a:off x="228599" y="553351"/>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9661" y="388958"/>
            <a:ext cx="7735289" cy="689932"/>
          </a:xfrm>
          <a:prstGeom prst="rect">
            <a:avLst/>
          </a:prstGeom>
        </p:spPr>
        <p:txBody>
          <a:bodyPr vert="horz" wrap="square" lIns="0" tIns="12700" rIns="0" bIns="0" rtlCol="0">
            <a:spAutoFit/>
          </a:bodyPr>
          <a:lstStyle/>
          <a:p>
            <a:pPr marL="1394460">
              <a:lnSpc>
                <a:spcPct val="100000"/>
              </a:lnSpc>
              <a:spcBef>
                <a:spcPts val="100"/>
              </a:spcBef>
            </a:pPr>
            <a:r>
              <a:rPr spc="-10" dirty="0">
                <a:latin typeface="Times New Roman" panose="02020603050405020304" pitchFamily="18" charset="0"/>
                <a:cs typeface="Times New Roman" panose="02020603050405020304" pitchFamily="18" charset="0"/>
              </a:rPr>
              <a:t>MODULE</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DESCRIPTION</a:t>
            </a:r>
          </a:p>
        </p:txBody>
      </p:sp>
      <p:sp>
        <p:nvSpPr>
          <p:cNvPr id="3" name="object 3"/>
          <p:cNvSpPr txBox="1"/>
          <p:nvPr/>
        </p:nvSpPr>
        <p:spPr>
          <a:xfrm>
            <a:off x="587058" y="1524000"/>
            <a:ext cx="7969884" cy="4534575"/>
          </a:xfrm>
          <a:prstGeom prst="rect">
            <a:avLst/>
          </a:prstGeom>
        </p:spPr>
        <p:txBody>
          <a:bodyPr vert="horz" wrap="square" lIns="0" tIns="12700" rIns="0" bIns="0" rtlCol="0">
            <a:spAutoFit/>
          </a:bodyPr>
          <a:lstStyle/>
          <a:p>
            <a:pPr marL="12700">
              <a:lnSpc>
                <a:spcPct val="100000"/>
              </a:lnSpc>
              <a:spcBef>
                <a:spcPts val="100"/>
              </a:spcBef>
            </a:pPr>
            <a:r>
              <a:rPr lang="en-US" sz="1800" b="1" dirty="0">
                <a:latin typeface="Times New Roman"/>
                <a:cs typeface="Times New Roman"/>
              </a:rPr>
              <a:t>Image Files Module:</a:t>
            </a:r>
          </a:p>
          <a:p>
            <a:pPr marL="12700">
              <a:lnSpc>
                <a:spcPct val="100000"/>
              </a:lnSpc>
              <a:spcBef>
                <a:spcPts val="100"/>
              </a:spcBef>
            </a:pPr>
            <a:r>
              <a:rPr lang="en-US" sz="1800" dirty="0">
                <a:latin typeface="Times New Roman"/>
                <a:cs typeface="Times New Roman"/>
              </a:rPr>
              <a:t>Description: The Image Files module stores file paths for images used in the user interface. It includes paths to images such as the main background image and button icons. This module centralizes image file paths for easy maintenance and updates.</a:t>
            </a:r>
          </a:p>
          <a:p>
            <a:pPr marL="12700">
              <a:lnSpc>
                <a:spcPct val="100000"/>
              </a:lnSpc>
              <a:spcBef>
                <a:spcPts val="100"/>
              </a:spcBef>
            </a:pPr>
            <a:endParaRPr lang="en-US" dirty="0">
              <a:latin typeface="Times New Roman"/>
              <a:cs typeface="Times New Roman"/>
            </a:endParaRPr>
          </a:p>
          <a:p>
            <a:pPr marL="12700">
              <a:lnSpc>
                <a:spcPct val="100000"/>
              </a:lnSpc>
              <a:spcBef>
                <a:spcPts val="100"/>
              </a:spcBef>
            </a:pPr>
            <a:r>
              <a:rPr lang="en-US" sz="1800" b="1" dirty="0">
                <a:latin typeface="Times New Roman"/>
                <a:cs typeface="Times New Roman"/>
              </a:rPr>
              <a:t>Application Initialization Module:</a:t>
            </a:r>
          </a:p>
          <a:p>
            <a:pPr marL="12700">
              <a:lnSpc>
                <a:spcPct val="100000"/>
              </a:lnSpc>
              <a:spcBef>
                <a:spcPts val="100"/>
              </a:spcBef>
            </a:pPr>
            <a:r>
              <a:rPr lang="en-US" sz="1800" dirty="0">
                <a:latin typeface="Times New Roman"/>
                <a:cs typeface="Times New Roman"/>
              </a:rPr>
              <a:t>Description: The Application Initialization module sets up the main window of the application. It defines the size, title, and other properties of the main window. This module ensures the initial configuration and appearance of the application.</a:t>
            </a:r>
          </a:p>
          <a:p>
            <a:pPr marL="12700">
              <a:lnSpc>
                <a:spcPct val="100000"/>
              </a:lnSpc>
              <a:spcBef>
                <a:spcPts val="100"/>
              </a:spcBef>
            </a:pPr>
            <a:endParaRPr lang="en-US" dirty="0">
              <a:latin typeface="Times New Roman"/>
              <a:cs typeface="Times New Roman"/>
            </a:endParaRPr>
          </a:p>
          <a:p>
            <a:pPr marL="12700">
              <a:lnSpc>
                <a:spcPct val="100000"/>
              </a:lnSpc>
              <a:spcBef>
                <a:spcPts val="100"/>
              </a:spcBef>
            </a:pPr>
            <a:r>
              <a:rPr lang="en-US" sz="1800" b="1" dirty="0">
                <a:latin typeface="Times New Roman"/>
                <a:cs typeface="Times New Roman"/>
              </a:rPr>
              <a:t>Database Interaction Module:</a:t>
            </a:r>
          </a:p>
          <a:p>
            <a:pPr marL="12700">
              <a:lnSpc>
                <a:spcPct val="100000"/>
              </a:lnSpc>
              <a:spcBef>
                <a:spcPts val="100"/>
              </a:spcBef>
            </a:pPr>
            <a:r>
              <a:rPr lang="en-US" sz="1800" dirty="0">
                <a:latin typeface="Times New Roman"/>
                <a:cs typeface="Times New Roman"/>
              </a:rPr>
              <a:t>Description: The Database Interaction module is responsible for managing the interaction between the Minimalist Retail Management System and the underlying relational database. This module ensures the storage, retrieval, and manipulation of data essential for the system's operation, including employee information, inventory details, and transaction records.</a:t>
            </a:r>
            <a:endParaRPr lang="en-IN" sz="1800" dirty="0">
              <a:latin typeface="Times New Roman"/>
              <a:cs typeface="Times New Roman"/>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19596" y="475804"/>
            <a:ext cx="3838404" cy="689932"/>
          </a:xfrm>
          <a:prstGeom prst="rect">
            <a:avLst/>
          </a:prstGeom>
        </p:spPr>
        <p:txBody>
          <a:bodyPr vert="horz" wrap="square" lIns="0" tIns="12700" rIns="0" bIns="0" rtlCol="0">
            <a:spAutoFit/>
          </a:bodyPr>
          <a:lstStyle/>
          <a:p>
            <a:pPr marL="12700">
              <a:lnSpc>
                <a:spcPct val="100000"/>
              </a:lnSpc>
              <a:spcBef>
                <a:spcPts val="100"/>
              </a:spcBef>
            </a:pPr>
            <a:r>
              <a:rPr spc="-10" dirty="0">
                <a:latin typeface="Times New Roman" panose="02020603050405020304" pitchFamily="18" charset="0"/>
                <a:cs typeface="Times New Roman" panose="02020603050405020304" pitchFamily="18" charset="0"/>
              </a:rPr>
              <a:t>ALGORITHMS</a:t>
            </a:r>
          </a:p>
        </p:txBody>
      </p:sp>
      <p:sp>
        <p:nvSpPr>
          <p:cNvPr id="3" name="object 3"/>
          <p:cNvSpPr txBox="1"/>
          <p:nvPr/>
        </p:nvSpPr>
        <p:spPr>
          <a:xfrm>
            <a:off x="685800" y="1447800"/>
            <a:ext cx="8072120" cy="4811574"/>
          </a:xfrm>
          <a:prstGeom prst="rect">
            <a:avLst/>
          </a:prstGeom>
        </p:spPr>
        <p:txBody>
          <a:bodyPr vert="horz" wrap="square" lIns="0" tIns="12700" rIns="0" bIns="0" rtlCol="0">
            <a:spAutoFit/>
          </a:bodyPr>
          <a:lstStyle/>
          <a:p>
            <a:pPr marL="12700">
              <a:lnSpc>
                <a:spcPct val="100000"/>
              </a:lnSpc>
              <a:spcBef>
                <a:spcPts val="100"/>
              </a:spcBef>
            </a:pPr>
            <a:r>
              <a:rPr lang="en-US" sz="1800" b="1" spc="-5" dirty="0">
                <a:latin typeface="Times New Roman"/>
                <a:cs typeface="Times New Roman"/>
              </a:rPr>
              <a:t>Inventory Management Algorithms:</a:t>
            </a:r>
          </a:p>
          <a:p>
            <a:pPr marL="12700">
              <a:lnSpc>
                <a:spcPct val="100000"/>
              </a:lnSpc>
              <a:spcBef>
                <a:spcPts val="100"/>
              </a:spcBef>
            </a:pPr>
            <a:r>
              <a:rPr lang="en-US" sz="1800" spc="-5" dirty="0">
                <a:latin typeface="Times New Roman"/>
                <a:cs typeface="Times New Roman"/>
              </a:rPr>
              <a:t>Description: Inventory management often involves algorithms for handling stock levels, reordering, and restocking. Algorithms such as Economic Order Quantity (EOQ) or reorder point algorithms might be used to optimize inventory levels and reduce holding costs.</a:t>
            </a:r>
          </a:p>
          <a:p>
            <a:pPr marL="12700">
              <a:lnSpc>
                <a:spcPct val="100000"/>
              </a:lnSpc>
              <a:spcBef>
                <a:spcPts val="100"/>
              </a:spcBef>
            </a:pPr>
            <a:endParaRPr lang="en-US" sz="1800" b="1" spc="-5" dirty="0">
              <a:latin typeface="Times New Roman"/>
              <a:cs typeface="Times New Roman"/>
            </a:endParaRPr>
          </a:p>
          <a:p>
            <a:pPr marL="12700">
              <a:lnSpc>
                <a:spcPct val="100000"/>
              </a:lnSpc>
              <a:spcBef>
                <a:spcPts val="100"/>
              </a:spcBef>
            </a:pPr>
            <a:r>
              <a:rPr lang="en-US" sz="1800" b="1" spc="-5" dirty="0">
                <a:latin typeface="Times New Roman"/>
                <a:cs typeface="Times New Roman"/>
              </a:rPr>
              <a:t>Sales Processing Algorithms:</a:t>
            </a:r>
          </a:p>
          <a:p>
            <a:pPr marL="12700">
              <a:lnSpc>
                <a:spcPct val="100000"/>
              </a:lnSpc>
              <a:spcBef>
                <a:spcPts val="100"/>
              </a:spcBef>
            </a:pPr>
            <a:r>
              <a:rPr lang="en-US" sz="1800" spc="-5" dirty="0">
                <a:latin typeface="Times New Roman"/>
                <a:cs typeface="Times New Roman"/>
              </a:rPr>
              <a:t>Description: For processing sales transactions, algorithms could be employed to calculate total costs, apply discounts, and update inventory levels. Pricing algorithms and discount calculation formulas might be used to determine the final amount payable by the customer.</a:t>
            </a:r>
          </a:p>
          <a:p>
            <a:pPr marL="12700">
              <a:lnSpc>
                <a:spcPct val="100000"/>
              </a:lnSpc>
              <a:spcBef>
                <a:spcPts val="100"/>
              </a:spcBef>
            </a:pPr>
            <a:endParaRPr lang="en-US" sz="1800" b="1" spc="-5" dirty="0">
              <a:latin typeface="Times New Roman"/>
              <a:cs typeface="Times New Roman"/>
            </a:endParaRPr>
          </a:p>
          <a:p>
            <a:pPr marL="12700">
              <a:lnSpc>
                <a:spcPct val="100000"/>
              </a:lnSpc>
              <a:spcBef>
                <a:spcPts val="100"/>
              </a:spcBef>
            </a:pPr>
            <a:r>
              <a:rPr lang="en-US" sz="1800" b="1" spc="-5" dirty="0">
                <a:latin typeface="Times New Roman"/>
                <a:cs typeface="Times New Roman"/>
              </a:rPr>
              <a:t>Employee Management Algorithms:</a:t>
            </a:r>
          </a:p>
          <a:p>
            <a:pPr marL="12700">
              <a:lnSpc>
                <a:spcPct val="100000"/>
              </a:lnSpc>
              <a:spcBef>
                <a:spcPts val="100"/>
              </a:spcBef>
            </a:pPr>
            <a:r>
              <a:rPr lang="en-US" sz="1800" spc="-5" dirty="0">
                <a:latin typeface="Times New Roman"/>
                <a:cs typeface="Times New Roman"/>
              </a:rPr>
              <a:t>Description: If there were features related to employee management in the system, algorithms for tasks like attendance tracking, payroll calculation, and performance evaluation might be implemented. These algorithms would ensure accurate and efficient management of employee-related data.</a:t>
            </a:r>
            <a:endParaRPr sz="1500" dirty="0">
              <a:latin typeface="Times New Roman"/>
              <a:cs typeface="Times New Roman"/>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9115" y="1164588"/>
            <a:ext cx="8065770" cy="5404043"/>
          </a:xfrm>
          <a:prstGeom prst="rect">
            <a:avLst/>
          </a:prstGeom>
        </p:spPr>
        <p:txBody>
          <a:bodyPr vert="horz" wrap="square" lIns="0" tIns="12700" rIns="0" bIns="0" rtlCol="0">
            <a:spAutoFit/>
          </a:bodyPr>
          <a:lstStyle/>
          <a:p>
            <a:pPr marL="12700">
              <a:lnSpc>
                <a:spcPct val="100000"/>
              </a:lnSpc>
              <a:spcBef>
                <a:spcPts val="100"/>
              </a:spcBef>
            </a:pPr>
            <a:r>
              <a:rPr lang="en-US" sz="1800" b="1" spc="-5" dirty="0">
                <a:latin typeface="Times New Roman"/>
                <a:cs typeface="Times New Roman"/>
              </a:rPr>
              <a:t>Data Validation Algorithms:</a:t>
            </a:r>
          </a:p>
          <a:p>
            <a:pPr marL="12700">
              <a:lnSpc>
                <a:spcPct val="100000"/>
              </a:lnSpc>
              <a:spcBef>
                <a:spcPts val="100"/>
              </a:spcBef>
            </a:pPr>
            <a:r>
              <a:rPr lang="en-US" sz="1800" spc="-5" dirty="0">
                <a:latin typeface="Times New Roman"/>
                <a:cs typeface="Times New Roman"/>
              </a:rPr>
              <a:t>Description: While not explicitly mentioned, data validation is a critical aspect of any system. Algorithms for data validation would be used to ensure that user inputs are accurate, complete, and conform to predefined criteria. For instance, algorithms might validate that numeric fields contain only numbers, or dates are in the correct format.</a:t>
            </a:r>
          </a:p>
          <a:p>
            <a:pPr marL="12700">
              <a:lnSpc>
                <a:spcPct val="100000"/>
              </a:lnSpc>
              <a:spcBef>
                <a:spcPts val="100"/>
              </a:spcBef>
            </a:pPr>
            <a:endParaRPr lang="en-US" sz="1800" b="1" spc="-5" dirty="0">
              <a:latin typeface="Times New Roman"/>
              <a:cs typeface="Times New Roman"/>
            </a:endParaRPr>
          </a:p>
          <a:p>
            <a:pPr marL="12700">
              <a:lnSpc>
                <a:spcPct val="100000"/>
              </a:lnSpc>
              <a:spcBef>
                <a:spcPts val="100"/>
              </a:spcBef>
            </a:pPr>
            <a:r>
              <a:rPr lang="en-US" sz="1800" b="1" spc="-5" dirty="0">
                <a:latin typeface="Times New Roman"/>
                <a:cs typeface="Times New Roman"/>
              </a:rPr>
              <a:t>Sorting Algorithms:</a:t>
            </a:r>
          </a:p>
          <a:p>
            <a:pPr marL="12700">
              <a:lnSpc>
                <a:spcPct val="100000"/>
              </a:lnSpc>
              <a:spcBef>
                <a:spcPts val="100"/>
              </a:spcBef>
            </a:pPr>
            <a:r>
              <a:rPr lang="en-US" sz="1800" spc="-5" dirty="0">
                <a:latin typeface="Times New Roman"/>
                <a:cs typeface="Times New Roman"/>
              </a:rPr>
              <a:t>Description: If there were functionalities involving the display or manipulation of lists (e.g., employee lists, inventory items), sorting algorithms like quicksort or </a:t>
            </a:r>
            <a:r>
              <a:rPr lang="en-US" sz="1800" spc="-5" dirty="0" err="1">
                <a:latin typeface="Times New Roman"/>
                <a:cs typeface="Times New Roman"/>
              </a:rPr>
              <a:t>mergesort</a:t>
            </a:r>
            <a:r>
              <a:rPr lang="en-US" sz="1800" spc="-5" dirty="0">
                <a:latin typeface="Times New Roman"/>
                <a:cs typeface="Times New Roman"/>
              </a:rPr>
              <a:t> might be employed to efficiently organize and present the data.</a:t>
            </a:r>
          </a:p>
          <a:p>
            <a:pPr marL="12700">
              <a:lnSpc>
                <a:spcPct val="100000"/>
              </a:lnSpc>
              <a:spcBef>
                <a:spcPts val="100"/>
              </a:spcBef>
            </a:pPr>
            <a:endParaRPr lang="en-US" sz="1800" b="1" spc="-5" dirty="0">
              <a:latin typeface="Times New Roman"/>
              <a:cs typeface="Times New Roman"/>
            </a:endParaRPr>
          </a:p>
          <a:p>
            <a:pPr marL="12700">
              <a:lnSpc>
                <a:spcPct val="100000"/>
              </a:lnSpc>
              <a:spcBef>
                <a:spcPts val="100"/>
              </a:spcBef>
            </a:pPr>
            <a:r>
              <a:rPr lang="en-US" sz="1800" b="1" spc="-5" dirty="0">
                <a:latin typeface="Times New Roman"/>
                <a:cs typeface="Times New Roman"/>
              </a:rPr>
              <a:t>Search Algorithm:</a:t>
            </a:r>
          </a:p>
          <a:p>
            <a:pPr marL="12700">
              <a:lnSpc>
                <a:spcPct val="100000"/>
              </a:lnSpc>
              <a:spcBef>
                <a:spcPts val="100"/>
              </a:spcBef>
            </a:pPr>
            <a:r>
              <a:rPr lang="en-US" sz="1800" spc="-5" dirty="0">
                <a:latin typeface="Times New Roman"/>
                <a:cs typeface="Times New Roman"/>
              </a:rPr>
              <a:t>Description: For systems with large datasets, search algorithms such as binary search or linear search might be implemented to quickly locate specific items or records.</a:t>
            </a:r>
          </a:p>
          <a:p>
            <a:pPr marL="12700">
              <a:lnSpc>
                <a:spcPct val="100000"/>
              </a:lnSpc>
              <a:spcBef>
                <a:spcPts val="100"/>
              </a:spcBef>
            </a:pPr>
            <a:endParaRPr lang="en-US" sz="1800" b="1" spc="-5" dirty="0">
              <a:latin typeface="Times New Roman"/>
              <a:cs typeface="Times New Roman"/>
            </a:endParaRPr>
          </a:p>
          <a:p>
            <a:pPr marL="12700">
              <a:lnSpc>
                <a:spcPct val="100000"/>
              </a:lnSpc>
              <a:spcBef>
                <a:spcPts val="100"/>
              </a:spcBef>
            </a:pPr>
            <a:r>
              <a:rPr lang="en-US" sz="1800" b="1" spc="-5" dirty="0">
                <a:latin typeface="Times New Roman"/>
                <a:cs typeface="Times New Roman"/>
              </a:rPr>
              <a:t>Transaction Recording Algorithms:</a:t>
            </a:r>
          </a:p>
          <a:p>
            <a:pPr marL="12700">
              <a:lnSpc>
                <a:spcPct val="100000"/>
              </a:lnSpc>
              <a:spcBef>
                <a:spcPts val="100"/>
              </a:spcBef>
            </a:pPr>
            <a:r>
              <a:rPr lang="en-US" sz="1800" spc="-5" dirty="0">
                <a:latin typeface="Times New Roman"/>
                <a:cs typeface="Times New Roman"/>
              </a:rPr>
              <a:t>Description: If there were a need for recording and processing transactions, algorithms might be used to ensure the consistency and accuracy of transaction records. This could involve validation checks and error-handling algorithms.</a:t>
            </a:r>
            <a:endParaRPr sz="1500" dirty="0">
              <a:latin typeface="Times New Roman"/>
              <a:cs typeface="Times New Roman"/>
            </a:endParaRPr>
          </a:p>
        </p:txBody>
      </p:sp>
      <p:sp>
        <p:nvSpPr>
          <p:cNvPr id="4" name="object 4"/>
          <p:cNvSpPr/>
          <p:nvPr/>
        </p:nvSpPr>
        <p:spPr>
          <a:xfrm>
            <a:off x="510540" y="289369"/>
            <a:ext cx="2237735" cy="755013"/>
          </a:xfrm>
          <a:prstGeom prst="rect">
            <a:avLst/>
          </a:prstGeom>
          <a:blipFill>
            <a:blip r:embed="rId2" cstate="print"/>
            <a:stretch>
              <a:fillRect/>
            </a:stretch>
          </a:blipFill>
        </p:spPr>
        <p:txBody>
          <a:bodyPr wrap="square" lIns="0" tIns="0" rIns="0" bIns="0" rtlCol="0"/>
          <a:lstStyle/>
          <a:p>
            <a:endParaRPr/>
          </a:p>
        </p:txBody>
      </p:sp>
      <p:sp>
        <p:nvSpPr>
          <p:cNvPr id="5" name="TextBox 4">
            <a:extLst>
              <a:ext uri="{FF2B5EF4-FFF2-40B4-BE49-F238E27FC236}">
                <a16:creationId xmlns:a16="http://schemas.microsoft.com/office/drawing/2014/main" id="{30BFFD00-6576-E4CC-9D3C-3F5FE3BBF4B9}"/>
              </a:ext>
            </a:extLst>
          </p:cNvPr>
          <p:cNvSpPr txBox="1"/>
          <p:nvPr/>
        </p:nvSpPr>
        <p:spPr>
          <a:xfrm>
            <a:off x="3124200" y="228600"/>
            <a:ext cx="38100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ALGORITHM </a:t>
            </a:r>
            <a:endParaRPr lang="en-IN" sz="4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199" y="511568"/>
            <a:ext cx="5465661" cy="1368323"/>
          </a:xfrm>
          <a:prstGeom prst="rect">
            <a:avLst/>
          </a:prstGeom>
        </p:spPr>
        <p:txBody>
          <a:bodyPr vert="horz" wrap="square" lIns="0" tIns="13970" rIns="0" bIns="0" rtlCol="0">
            <a:spAutoFit/>
          </a:bodyPr>
          <a:lstStyle/>
          <a:p>
            <a:pPr marL="12700" algn="ctr">
              <a:lnSpc>
                <a:spcPct val="100000"/>
              </a:lnSpc>
              <a:spcBef>
                <a:spcPts val="110"/>
              </a:spcBef>
            </a:pPr>
            <a:r>
              <a:rPr dirty="0">
                <a:latin typeface="Times New Roman" panose="02020603050405020304" pitchFamily="18" charset="0"/>
                <a:cs typeface="Times New Roman" panose="02020603050405020304" pitchFamily="18" charset="0"/>
              </a:rPr>
              <a:t>SCREEN SHOTS OF </a:t>
            </a:r>
            <a:r>
              <a:rPr lang="en-US" dirty="0">
                <a:latin typeface="Times New Roman" panose="02020603050405020304" pitchFamily="18" charset="0"/>
                <a:cs typeface="Times New Roman" panose="02020603050405020304" pitchFamily="18" charset="0"/>
              </a:rPr>
              <a:t>THE </a:t>
            </a:r>
            <a:r>
              <a:rPr dirty="0">
                <a:latin typeface="Times New Roman" panose="02020603050405020304" pitchFamily="18" charset="0"/>
                <a:cs typeface="Times New Roman" panose="02020603050405020304" pitchFamily="18" charset="0"/>
              </a:rPr>
              <a:t>PROJECT</a:t>
            </a:r>
          </a:p>
        </p:txBody>
      </p:sp>
      <p:sp>
        <p:nvSpPr>
          <p:cNvPr id="3" name="object 3"/>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pic>
        <p:nvPicPr>
          <p:cNvPr id="6" name="Picture 5" descr="A screenshot of a grocery store&#10;&#10;Description automatically generated">
            <a:extLst>
              <a:ext uri="{FF2B5EF4-FFF2-40B4-BE49-F238E27FC236}">
                <a16:creationId xmlns:a16="http://schemas.microsoft.com/office/drawing/2014/main" id="{1E76C3B8-B4E7-F11D-A2C8-57E6555956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47" y="2011669"/>
            <a:ext cx="8260105" cy="43891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screen">
            <a:extLst>
              <a:ext uri="{FF2B5EF4-FFF2-40B4-BE49-F238E27FC236}">
                <a16:creationId xmlns:a16="http://schemas.microsoft.com/office/drawing/2014/main" id="{F986EDF4-8B6A-3625-4DFE-11FDF1AAC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388" y="1752600"/>
            <a:ext cx="7353300" cy="4803743"/>
          </a:xfrm>
          <a:prstGeom prst="rect">
            <a:avLst/>
          </a:prstGeom>
        </p:spPr>
      </p:pic>
      <p:sp>
        <p:nvSpPr>
          <p:cNvPr id="6" name="TextBox 5">
            <a:extLst>
              <a:ext uri="{FF2B5EF4-FFF2-40B4-BE49-F238E27FC236}">
                <a16:creationId xmlns:a16="http://schemas.microsoft.com/office/drawing/2014/main" id="{A2970733-86EC-0DDD-EBF5-4953E5B9DF3A}"/>
              </a:ext>
            </a:extLst>
          </p:cNvPr>
          <p:cNvSpPr txBox="1"/>
          <p:nvPr/>
        </p:nvSpPr>
        <p:spPr>
          <a:xfrm>
            <a:off x="2819400" y="342626"/>
            <a:ext cx="52578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2590282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B86CB0AB-3222-2D3C-D124-38C6353EF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676400"/>
            <a:ext cx="8077200" cy="4876800"/>
          </a:xfrm>
          <a:prstGeom prst="rect">
            <a:avLst/>
          </a:prstGeom>
        </p:spPr>
      </p:pic>
      <p:sp>
        <p:nvSpPr>
          <p:cNvPr id="3" name="TextBox 2">
            <a:extLst>
              <a:ext uri="{FF2B5EF4-FFF2-40B4-BE49-F238E27FC236}">
                <a16:creationId xmlns:a16="http://schemas.microsoft.com/office/drawing/2014/main" id="{7A61B556-F1D2-EA0F-E5B6-9AA684062AA3}"/>
              </a:ext>
            </a:extLst>
          </p:cNvPr>
          <p:cNvSpPr txBox="1"/>
          <p:nvPr/>
        </p:nvSpPr>
        <p:spPr>
          <a:xfrm>
            <a:off x="2590800" y="381000"/>
            <a:ext cx="55626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427480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
            <a:extLst>
              <a:ext uri="{FF2B5EF4-FFF2-40B4-BE49-F238E27FC236}">
                <a16:creationId xmlns:a16="http://schemas.microsoft.com/office/drawing/2014/main" id="{F4B595E0-FBA9-9405-EBCB-457BD6F25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91641"/>
            <a:ext cx="7924800" cy="4972397"/>
          </a:xfrm>
          <a:prstGeom prst="rect">
            <a:avLst/>
          </a:prstGeom>
        </p:spPr>
      </p:pic>
      <p:sp>
        <p:nvSpPr>
          <p:cNvPr id="4" name="TextBox 3">
            <a:extLst>
              <a:ext uri="{FF2B5EF4-FFF2-40B4-BE49-F238E27FC236}">
                <a16:creationId xmlns:a16="http://schemas.microsoft.com/office/drawing/2014/main" id="{FEDF8A18-A952-B451-18BC-10C2F854ABAB}"/>
              </a:ext>
            </a:extLst>
          </p:cNvPr>
          <p:cNvSpPr txBox="1"/>
          <p:nvPr/>
        </p:nvSpPr>
        <p:spPr>
          <a:xfrm>
            <a:off x="2743200" y="299508"/>
            <a:ext cx="54102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3597587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inventory management&#10;&#10;Description automatically generated">
            <a:extLst>
              <a:ext uri="{FF2B5EF4-FFF2-40B4-BE49-F238E27FC236}">
                <a16:creationId xmlns:a16="http://schemas.microsoft.com/office/drawing/2014/main" id="{60CA52D2-C033-91EF-1C74-9B1FDEBEF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1828800"/>
            <a:ext cx="8534400" cy="4772961"/>
          </a:xfrm>
          <a:prstGeom prst="rect">
            <a:avLst/>
          </a:prstGeom>
        </p:spPr>
      </p:pic>
      <p:sp>
        <p:nvSpPr>
          <p:cNvPr id="4" name="TextBox 3">
            <a:extLst>
              <a:ext uri="{FF2B5EF4-FFF2-40B4-BE49-F238E27FC236}">
                <a16:creationId xmlns:a16="http://schemas.microsoft.com/office/drawing/2014/main" id="{303385B7-3DFD-5968-449A-144A9CCB193B}"/>
              </a:ext>
            </a:extLst>
          </p:cNvPr>
          <p:cNvSpPr txBox="1"/>
          <p:nvPr/>
        </p:nvSpPr>
        <p:spPr>
          <a:xfrm>
            <a:off x="2819400" y="382250"/>
            <a:ext cx="56388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2916066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a:extLst>
              <a:ext uri="{FF2B5EF4-FFF2-40B4-BE49-F238E27FC236}">
                <a16:creationId xmlns:a16="http://schemas.microsoft.com/office/drawing/2014/main" id="{81449CB5-FEA5-C7D7-E015-982CB33CD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752600"/>
            <a:ext cx="8153400" cy="4519397"/>
          </a:xfrm>
          <a:prstGeom prst="rect">
            <a:avLst/>
          </a:prstGeom>
        </p:spPr>
      </p:pic>
      <p:sp>
        <p:nvSpPr>
          <p:cNvPr id="4" name="TextBox 3">
            <a:extLst>
              <a:ext uri="{FF2B5EF4-FFF2-40B4-BE49-F238E27FC236}">
                <a16:creationId xmlns:a16="http://schemas.microsoft.com/office/drawing/2014/main" id="{B67C0A1D-4758-2B0F-DFDE-99894B0CBEB5}"/>
              </a:ext>
            </a:extLst>
          </p:cNvPr>
          <p:cNvSpPr txBox="1"/>
          <p:nvPr/>
        </p:nvSpPr>
        <p:spPr>
          <a:xfrm>
            <a:off x="2895600" y="330434"/>
            <a:ext cx="56388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883359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screen">
            <a:extLst>
              <a:ext uri="{FF2B5EF4-FFF2-40B4-BE49-F238E27FC236}">
                <a16:creationId xmlns:a16="http://schemas.microsoft.com/office/drawing/2014/main" id="{442246FA-C0F2-12D5-5D4A-C391A0CB79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017" y="1752600"/>
            <a:ext cx="8305965" cy="4572000"/>
          </a:xfrm>
          <a:prstGeom prst="rect">
            <a:avLst/>
          </a:prstGeom>
        </p:spPr>
      </p:pic>
      <p:sp>
        <p:nvSpPr>
          <p:cNvPr id="4" name="TextBox 3">
            <a:extLst>
              <a:ext uri="{FF2B5EF4-FFF2-40B4-BE49-F238E27FC236}">
                <a16:creationId xmlns:a16="http://schemas.microsoft.com/office/drawing/2014/main" id="{B9702390-8C8C-F9D0-AC73-C895DD9B59C9}"/>
              </a:ext>
            </a:extLst>
          </p:cNvPr>
          <p:cNvSpPr txBox="1"/>
          <p:nvPr/>
        </p:nvSpPr>
        <p:spPr>
          <a:xfrm>
            <a:off x="2895600" y="381000"/>
            <a:ext cx="533400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SCREEN SHOTS OF THE PROJECT</a:t>
            </a:r>
            <a:endParaRPr lang="en-IN" sz="4400" dirty="0"/>
          </a:p>
        </p:txBody>
      </p:sp>
    </p:spTree>
    <p:extLst>
      <p:ext uri="{BB962C8B-B14F-4D97-AF65-F5344CB8AC3E}">
        <p14:creationId xmlns:p14="http://schemas.microsoft.com/office/powerpoint/2010/main" val="3658822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82830" y="475805"/>
            <a:ext cx="3932369"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ABSTRACT</a:t>
            </a:r>
          </a:p>
        </p:txBody>
      </p:sp>
      <p:sp>
        <p:nvSpPr>
          <p:cNvPr id="3" name="object 3"/>
          <p:cNvSpPr txBox="1"/>
          <p:nvPr/>
        </p:nvSpPr>
        <p:spPr>
          <a:xfrm>
            <a:off x="455611" y="1371600"/>
            <a:ext cx="8383589" cy="4768613"/>
          </a:xfrm>
          <a:prstGeom prst="rect">
            <a:avLst/>
          </a:prstGeom>
        </p:spPr>
        <p:txBody>
          <a:bodyPr vert="horz" wrap="square" lIns="0" tIns="11430" rIns="0" bIns="0" rtlCol="0">
            <a:spAutoFit/>
          </a:bodyPr>
          <a:lstStyle/>
          <a:p>
            <a:pPr marL="457200">
              <a:lnSpc>
                <a:spcPct val="150000"/>
              </a:lnSpc>
            </a:pPr>
            <a:r>
              <a:rPr lang="en-US" sz="1600" dirty="0">
                <a:effectLst/>
                <a:latin typeface="Times New Roman" panose="02020603050405020304" pitchFamily="18" charset="0"/>
                <a:ea typeface="Times New Roman" panose="02020603050405020304" pitchFamily="18" charset="0"/>
              </a:rPr>
              <a:t>The Minimalist Retail Management System Mini Project represents a pioneering effort to revolutionize retail management solutions, particularly targeting the needs of small and medium-sized enterprises (SME’s). In response to the complexities inherent in existing retail management systems, this project adopts a minimalist design philosophy, streamlining functionalities to essential components. The system aims to offer a user-friendly, cost-effective, and adaptable solution for retailers while avoiding unnecessary complexities.</a:t>
            </a:r>
            <a:endParaRPr lang="en-IN" sz="1600" dirty="0">
              <a:effectLst/>
              <a:latin typeface="Times New Roman" panose="02020603050405020304" pitchFamily="18" charset="0"/>
              <a:ea typeface="Times New Roman" panose="02020603050405020304" pitchFamily="18" charset="0"/>
            </a:endParaRPr>
          </a:p>
          <a:p>
            <a:pPr marL="457200">
              <a:lnSpc>
                <a:spcPct val="150000"/>
              </a:lnSpc>
            </a:pPr>
            <a:r>
              <a:rPr lang="en-US" sz="1600" dirty="0">
                <a:effectLst/>
                <a:latin typeface="Times New Roman" panose="02020603050405020304" pitchFamily="18" charset="0"/>
                <a:ea typeface="Times New Roman" panose="02020603050405020304" pitchFamily="18" charset="0"/>
              </a:rPr>
              <a:t>As the retail landscape undergoes dynamic changes, SME’s face unique challenges in adopting and implementing traditional retail management systems. These challenges include steep learning curves, resource-intensive implementations, and feature-rich     systems that may exceed operational requirements.</a:t>
            </a:r>
            <a:r>
              <a:rPr lang="en-IN" sz="1600" dirty="0">
                <a:latin typeface="Times New Roman" panose="02020603050405020304" pitchFamily="18" charset="0"/>
                <a:ea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This project introduces a paradigm shift by embracing a minimalist design philosophy to create an intuitive, efficient, and accessible retail management system. The system prioritizes essential functionalities while eliminating unnecessary complexities, catering specifically to the needs of SME’s.</a:t>
            </a:r>
            <a:endParaRPr lang="en-IN" sz="1600" dirty="0">
              <a:effectLst/>
              <a:latin typeface="Times New Roman" panose="02020603050405020304" pitchFamily="18" charset="0"/>
              <a:ea typeface="Times New Roman" panose="02020603050405020304" pitchFamily="18" charset="0"/>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0" y="428458"/>
            <a:ext cx="4732020" cy="689932"/>
          </a:xfrm>
          <a:prstGeom prst="rect">
            <a:avLst/>
          </a:prstGeom>
        </p:spPr>
        <p:txBody>
          <a:bodyPr vert="horz" wrap="square" lIns="0" tIns="12700" rIns="0" bIns="0" rtlCol="0">
            <a:spAutoFit/>
          </a:bodyPr>
          <a:lstStyle/>
          <a:p>
            <a:pPr marL="12700">
              <a:lnSpc>
                <a:spcPct val="100000"/>
              </a:lnSpc>
              <a:spcBef>
                <a:spcPts val="100"/>
              </a:spcBef>
            </a:pPr>
            <a:r>
              <a:rPr lang="en-IN" sz="4400" spc="-5" dirty="0">
                <a:latin typeface="Times New Roman"/>
                <a:cs typeface="Times New Roman"/>
              </a:rPr>
              <a:t>CONCLUSION </a:t>
            </a:r>
            <a:endParaRPr sz="4400" dirty="0">
              <a:latin typeface="Times New Roman"/>
              <a:cs typeface="Times New Roman"/>
            </a:endParaRPr>
          </a:p>
        </p:txBody>
      </p:sp>
      <p:sp>
        <p:nvSpPr>
          <p:cNvPr id="3" name="object 3"/>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6EAF5D6A-1DF9-2B86-70CA-078E030B4DD3}"/>
              </a:ext>
            </a:extLst>
          </p:cNvPr>
          <p:cNvSpPr txBox="1"/>
          <p:nvPr/>
        </p:nvSpPr>
        <p:spPr>
          <a:xfrm>
            <a:off x="76200" y="1600200"/>
            <a:ext cx="8686800" cy="4191917"/>
          </a:xfrm>
          <a:prstGeom prst="rect">
            <a:avLst/>
          </a:prstGeom>
          <a:noFill/>
        </p:spPr>
        <p:txBody>
          <a:bodyPr wrap="square" rtlCol="0">
            <a:spAutoFit/>
          </a:bodyPr>
          <a:lstStyle/>
          <a:p>
            <a:pPr marL="457200">
              <a:lnSpc>
                <a:spcPct val="115000"/>
              </a:lnSpc>
            </a:pPr>
            <a:r>
              <a:rPr lang="en-US" dirty="0">
                <a:effectLst/>
                <a:latin typeface="Times New Roman" panose="02020603050405020304" pitchFamily="18" charset="0"/>
                <a:ea typeface="Times New Roman" panose="02020603050405020304" pitchFamily="18" charset="0"/>
              </a:rPr>
              <a:t>The development of the Minimalist Retail Management System (MRMS) has been a   journey aimed at redefining the landscape of retail management, particularly for small       and medium-sized enterprises (SMEs). The project's foundation was rooted in the acknowledgment of the challenges faced by SMEs in adopting traditional retail   management systems, and the conclusion marks the culmination of efforts to address      these challenges through a minimalist approach.</a:t>
            </a:r>
            <a:endParaRPr lang="en-IN" dirty="0">
              <a:effectLst/>
              <a:latin typeface="Times New Roman" panose="02020603050405020304" pitchFamily="18" charset="0"/>
              <a:ea typeface="Times New Roman" panose="02020603050405020304" pitchFamily="18" charset="0"/>
            </a:endParaRPr>
          </a:p>
          <a:p>
            <a:pPr marL="457200" marR="559435">
              <a:lnSpc>
                <a:spcPct val="115000"/>
              </a:lnSpc>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457200" marR="559435">
              <a:lnSpc>
                <a:spcPct val="115000"/>
              </a:lnSpc>
            </a:pPr>
            <a:r>
              <a:rPr lang="en-US" dirty="0">
                <a:effectLst/>
                <a:latin typeface="Times New Roman" panose="02020603050405020304" pitchFamily="18" charset="0"/>
                <a:ea typeface="Times New Roman" panose="02020603050405020304" pitchFamily="18" charset="0"/>
              </a:rPr>
              <a:t>In conclusion, the minimalist design has proven to be a pivotal aspect of the project's success. By distilling functionalities to their essence, MRMS provides SMEs with an intuitive and accessible retail management solution. The streamlined functionality ensures that users can navigate the system with ease, focusing on essential tasks without being encumbered by unnecessary features.</a:t>
            </a:r>
            <a:endParaRPr lang="en-IN" dirty="0">
              <a:effectLst/>
              <a:latin typeface="Times New Roman" panose="02020603050405020304" pitchFamily="18" charset="0"/>
              <a:ea typeface="Times New Roman" panose="02020603050405020304" pitchFamily="18" charset="0"/>
            </a:endParaRPr>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6472" y="1828800"/>
            <a:ext cx="8177528" cy="3994042"/>
          </a:xfrm>
          <a:prstGeom prst="rect">
            <a:avLst/>
          </a:prstGeom>
        </p:spPr>
        <p:txBody>
          <a:bodyPr vert="horz" wrap="square" lIns="0" tIns="43815" rIns="0" bIns="0" rtlCol="0">
            <a:spAutoFit/>
          </a:bodyPr>
          <a:lstStyle/>
          <a:p>
            <a:pPr marL="355600" marR="5080" indent="-342900">
              <a:lnSpc>
                <a:spcPct val="150000"/>
              </a:lnSpc>
              <a:spcBef>
                <a:spcPts val="345"/>
              </a:spcBef>
              <a:buFont typeface="Arial" panose="020B0604020202020204" pitchFamily="34" charset="0"/>
              <a:buChar char="•"/>
              <a:tabLst>
                <a:tab pos="336550" algn="l"/>
              </a:tabLst>
            </a:pPr>
            <a:r>
              <a:rPr lang="en-IN" sz="2000" dirty="0">
                <a:latin typeface="Times New Roman"/>
                <a:cs typeface="Times New Roman"/>
                <a:hlinkClick r:id="rId2"/>
              </a:rPr>
              <a:t>https://www.geeksforgeeks.org/python-programming-language/</a:t>
            </a:r>
            <a:endParaRPr lang="en-IN" sz="2000" dirty="0">
              <a:latin typeface="Times New Roman"/>
              <a:cs typeface="Times New Roman"/>
            </a:endParaRPr>
          </a:p>
          <a:p>
            <a:pPr marL="355600" marR="5080" indent="-342900">
              <a:lnSpc>
                <a:spcPct val="150000"/>
              </a:lnSpc>
              <a:spcBef>
                <a:spcPts val="345"/>
              </a:spcBef>
              <a:buFont typeface="Arial" panose="020B0604020202020204" pitchFamily="34" charset="0"/>
              <a:buChar char="•"/>
              <a:tabLst>
                <a:tab pos="336550" algn="l"/>
              </a:tabLst>
            </a:pPr>
            <a:r>
              <a:rPr lang="en-IN" sz="2000" dirty="0">
                <a:latin typeface="Times New Roman"/>
                <a:cs typeface="Times New Roman"/>
                <a:hlinkClick r:id="rId3"/>
              </a:rPr>
              <a:t>https://www.tutorialspoint.com/python/index.htm</a:t>
            </a:r>
            <a:endParaRPr lang="en-IN" sz="2000" dirty="0">
              <a:latin typeface="Times New Roman"/>
              <a:cs typeface="Times New Roman"/>
            </a:endParaRPr>
          </a:p>
          <a:p>
            <a:pPr marL="355600" marR="5080" indent="-342900">
              <a:lnSpc>
                <a:spcPct val="150000"/>
              </a:lnSpc>
              <a:spcBef>
                <a:spcPts val="345"/>
              </a:spcBef>
              <a:buFont typeface="Arial" panose="020B0604020202020204" pitchFamily="34" charset="0"/>
              <a:buChar char="•"/>
              <a:tabLst>
                <a:tab pos="336550" algn="l"/>
              </a:tabLst>
            </a:pPr>
            <a:r>
              <a:rPr lang="en-IN" sz="2000" dirty="0">
                <a:latin typeface="Times New Roman"/>
                <a:cs typeface="Times New Roman"/>
                <a:hlinkClick r:id="rId4"/>
              </a:rPr>
              <a:t>https://www.ieee.org/</a:t>
            </a:r>
            <a:endParaRPr lang="en-IN" sz="2000" dirty="0">
              <a:latin typeface="Times New Roman"/>
              <a:cs typeface="Times New Roman"/>
            </a:endParaRPr>
          </a:p>
          <a:p>
            <a:pPr marL="355600" marR="5080" indent="-342900">
              <a:lnSpc>
                <a:spcPct val="150000"/>
              </a:lnSpc>
              <a:spcBef>
                <a:spcPts val="345"/>
              </a:spcBef>
              <a:buFont typeface="Arial" panose="020B0604020202020204" pitchFamily="34" charset="0"/>
              <a:buChar char="•"/>
              <a:tabLst>
                <a:tab pos="336550" algn="l"/>
              </a:tabLst>
            </a:pPr>
            <a:r>
              <a:rPr lang="en-IN" sz="2000" dirty="0">
                <a:latin typeface="Times New Roman"/>
                <a:cs typeface="Times New Roman"/>
                <a:hlinkClick r:id="rId5"/>
              </a:rPr>
              <a:t>https://www.studocu.com/in/document/bharati-vidyapeeth-university/bachler-of-computer-application/tkinter-brief-intro-about-thinter/42719190</a:t>
            </a:r>
            <a:endParaRPr lang="en-IN" sz="2000" dirty="0">
              <a:latin typeface="Times New Roman"/>
              <a:cs typeface="Times New Roman"/>
            </a:endParaRPr>
          </a:p>
          <a:p>
            <a:pPr marL="355600" marR="5080" indent="-342900">
              <a:lnSpc>
                <a:spcPct val="150000"/>
              </a:lnSpc>
              <a:spcBef>
                <a:spcPts val="345"/>
              </a:spcBef>
              <a:buFont typeface="Arial" panose="020B0604020202020204" pitchFamily="34" charset="0"/>
              <a:buChar char="•"/>
              <a:tabLst>
                <a:tab pos="336550" algn="l"/>
              </a:tabLst>
            </a:pPr>
            <a:r>
              <a:rPr lang="en-IN" sz="2000" dirty="0">
                <a:latin typeface="Times New Roman"/>
                <a:cs typeface="Times New Roman"/>
                <a:hlinkClick r:id="rId6"/>
              </a:rPr>
              <a:t>https://www.w3schools.com/sql/</a:t>
            </a:r>
            <a:endParaRPr lang="en-IN" sz="2000" dirty="0">
              <a:latin typeface="Times New Roman"/>
              <a:cs typeface="Times New Roman"/>
            </a:endParaRPr>
          </a:p>
          <a:p>
            <a:pPr marL="12700" marR="5080">
              <a:lnSpc>
                <a:spcPts val="1939"/>
              </a:lnSpc>
              <a:spcBef>
                <a:spcPts val="345"/>
              </a:spcBef>
              <a:tabLst>
                <a:tab pos="336550" algn="l"/>
              </a:tabLst>
            </a:pPr>
            <a:endParaRPr lang="en-IN" sz="1800" dirty="0">
              <a:latin typeface="Times New Roman"/>
              <a:cs typeface="Times New Roman"/>
            </a:endParaRPr>
          </a:p>
          <a:p>
            <a:pPr marL="12700" marR="5080">
              <a:lnSpc>
                <a:spcPts val="1939"/>
              </a:lnSpc>
              <a:spcBef>
                <a:spcPts val="345"/>
              </a:spcBef>
              <a:tabLst>
                <a:tab pos="336550" algn="l"/>
              </a:tabLst>
            </a:pPr>
            <a:endParaRPr sz="1800" dirty="0">
              <a:latin typeface="Times New Roman"/>
              <a:cs typeface="Times New Roman"/>
            </a:endParaRPr>
          </a:p>
        </p:txBody>
      </p:sp>
      <p:sp>
        <p:nvSpPr>
          <p:cNvPr id="3" name="object 3"/>
          <p:cNvSpPr/>
          <p:nvPr/>
        </p:nvSpPr>
        <p:spPr>
          <a:xfrm>
            <a:off x="380999" y="457199"/>
            <a:ext cx="2237735" cy="755013"/>
          </a:xfrm>
          <a:prstGeom prst="rect">
            <a:avLst/>
          </a:prstGeom>
          <a:blipFill>
            <a:blip r:embed="rId7"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59BB10A0-C527-95DF-393D-BF8828D2F1E9}"/>
              </a:ext>
            </a:extLst>
          </p:cNvPr>
          <p:cNvSpPr txBox="1"/>
          <p:nvPr/>
        </p:nvSpPr>
        <p:spPr>
          <a:xfrm>
            <a:off x="3736345" y="420623"/>
            <a:ext cx="2895600" cy="769441"/>
          </a:xfrm>
          <a:prstGeom prst="rect">
            <a:avLst/>
          </a:prstGeom>
          <a:noFill/>
        </p:spPr>
        <p:txBody>
          <a:bodyPr wrap="square" rtlCol="0">
            <a:spAutoFit/>
          </a:bodyPr>
          <a:lstStyle/>
          <a:p>
            <a:r>
              <a:rPr lang="en-IN" sz="4400" dirty="0">
                <a:latin typeface="Times New Roman" panose="02020603050405020304" pitchFamily="18" charset="0"/>
                <a:cs typeface="Times New Roman" panose="02020603050405020304" pitchFamily="18" charset="0"/>
              </a:rPr>
              <a:t>Reference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24200" y="469391"/>
            <a:ext cx="4703626"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609600" y="1828800"/>
            <a:ext cx="8124141" cy="4283224"/>
          </a:xfrm>
          <a:prstGeom prst="rect">
            <a:avLst/>
          </a:prstGeom>
        </p:spPr>
        <p:txBody>
          <a:bodyPr vert="horz" wrap="square" lIns="0" tIns="12700" rIns="0" bIns="0" rtlCol="0">
            <a:spAutoFit/>
          </a:bodyPr>
          <a:lstStyle/>
          <a:p>
            <a:pPr>
              <a:lnSpc>
                <a:spcPct val="100000"/>
              </a:lnSpc>
              <a:spcBef>
                <a:spcPts val="100"/>
              </a:spcBef>
            </a:pPr>
            <a:r>
              <a:rPr lang="en-US" sz="2000" b="0" i="0" dirty="0">
                <a:effectLst/>
                <a:latin typeface="Times New Roman" panose="02020603050405020304" pitchFamily="18" charset="0"/>
                <a:cs typeface="Times New Roman" panose="02020603050405020304" pitchFamily="18" charset="0"/>
              </a:rPr>
              <a:t>The motivation behind the creation of MRMS stems from the inherent challenges faced by SMEs in adopting and leveraging traditional retail management systems. As retail environments evolve, the need for accessible, efficient, and tailored solutions becomes increasingly evident. The motivation is rooted in the desire to empower SMEs with a system that aligns with their scale, operational nuances, and growth aspirations.</a:t>
            </a:r>
          </a:p>
          <a:p>
            <a:pPr>
              <a:lnSpc>
                <a:spcPct val="100000"/>
              </a:lnSpc>
              <a:spcBef>
                <a:spcPts val="100"/>
              </a:spcBef>
            </a:pPr>
            <a:endParaRPr lang="en-US" sz="2000" b="0" i="0" dirty="0">
              <a:effectLst/>
              <a:latin typeface="Times New Roman" panose="02020603050405020304" pitchFamily="18" charset="0"/>
              <a:cs typeface="Times New Roman" panose="02020603050405020304" pitchFamily="18" charset="0"/>
            </a:endParaRPr>
          </a:p>
          <a:p>
            <a:pPr>
              <a:lnSpc>
                <a:spcPct val="100000"/>
              </a:lnSpc>
              <a:spcBef>
                <a:spcPts val="100"/>
              </a:spcBef>
            </a:pPr>
            <a:r>
              <a:rPr lang="en-US" sz="2000" b="0" i="0" dirty="0">
                <a:effectLst/>
                <a:latin typeface="Times New Roman" panose="02020603050405020304" pitchFamily="18" charset="0"/>
                <a:cs typeface="Times New Roman" panose="02020603050405020304" pitchFamily="18" charset="0"/>
              </a:rPr>
              <a:t>Within the dynamic landscape of retail, effective management is pivotal for business success. However, traditional retail management systems often present challenges, especially for SMEs. This introduction delves into the difficulties faced by smaller retailers, emphasizing the need for a minimalist approach to address their unique operational requirements. It sets the stage for the project's exploration of a solution that prioritizes simplicity and functionality.</a:t>
            </a:r>
          </a:p>
          <a:p>
            <a:pPr algn="ctr">
              <a:lnSpc>
                <a:spcPct val="100000"/>
              </a:lnSpc>
              <a:spcBef>
                <a:spcPts val="100"/>
              </a:spcBef>
            </a:pPr>
            <a:endParaRPr sz="1500" dirty="0">
              <a:latin typeface="Times New Roman"/>
              <a:cs typeface="Times New Roman"/>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486725"/>
            <a:ext cx="5715001"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LITRATURE</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SURVEY</a:t>
            </a:r>
          </a:p>
        </p:txBody>
      </p:sp>
      <p:sp>
        <p:nvSpPr>
          <p:cNvPr id="3" name="object 3"/>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graphicFrame>
        <p:nvGraphicFramePr>
          <p:cNvPr id="4" name="object 4"/>
          <p:cNvGraphicFramePr>
            <a:graphicFrameLocks noGrp="1"/>
          </p:cNvGraphicFramePr>
          <p:nvPr>
            <p:extLst>
              <p:ext uri="{D42A27DB-BD31-4B8C-83A1-F6EECF244321}">
                <p14:modId xmlns:p14="http://schemas.microsoft.com/office/powerpoint/2010/main" val="1446444969"/>
              </p:ext>
            </p:extLst>
          </p:nvPr>
        </p:nvGraphicFramePr>
        <p:xfrm>
          <a:off x="289559" y="1523999"/>
          <a:ext cx="8564882" cy="4873754"/>
        </p:xfrm>
        <a:graphic>
          <a:graphicData uri="http://schemas.openxmlformats.org/drawingml/2006/table">
            <a:tbl>
              <a:tblPr firstRow="1" bandRow="1">
                <a:tableStyleId>{2D5ABB26-0587-4C30-8999-92F81FD0307C}</a:tableStyleId>
              </a:tblPr>
              <a:tblGrid>
                <a:gridCol w="385806">
                  <a:extLst>
                    <a:ext uri="{9D8B030D-6E8A-4147-A177-3AD203B41FA5}">
                      <a16:colId xmlns:a16="http://schemas.microsoft.com/office/drawing/2014/main" val="20000"/>
                    </a:ext>
                  </a:extLst>
                </a:gridCol>
                <a:gridCol w="1543222">
                  <a:extLst>
                    <a:ext uri="{9D8B030D-6E8A-4147-A177-3AD203B41FA5}">
                      <a16:colId xmlns:a16="http://schemas.microsoft.com/office/drawing/2014/main" val="20001"/>
                    </a:ext>
                  </a:extLst>
                </a:gridCol>
                <a:gridCol w="540128">
                  <a:extLst>
                    <a:ext uri="{9D8B030D-6E8A-4147-A177-3AD203B41FA5}">
                      <a16:colId xmlns:a16="http://schemas.microsoft.com/office/drawing/2014/main" val="20002"/>
                    </a:ext>
                  </a:extLst>
                </a:gridCol>
                <a:gridCol w="2932121">
                  <a:extLst>
                    <a:ext uri="{9D8B030D-6E8A-4147-A177-3AD203B41FA5}">
                      <a16:colId xmlns:a16="http://schemas.microsoft.com/office/drawing/2014/main" val="20003"/>
                    </a:ext>
                  </a:extLst>
                </a:gridCol>
                <a:gridCol w="1543222">
                  <a:extLst>
                    <a:ext uri="{9D8B030D-6E8A-4147-A177-3AD203B41FA5}">
                      <a16:colId xmlns:a16="http://schemas.microsoft.com/office/drawing/2014/main" val="20004"/>
                    </a:ext>
                  </a:extLst>
                </a:gridCol>
                <a:gridCol w="1620383">
                  <a:extLst>
                    <a:ext uri="{9D8B030D-6E8A-4147-A177-3AD203B41FA5}">
                      <a16:colId xmlns:a16="http://schemas.microsoft.com/office/drawing/2014/main" val="20005"/>
                    </a:ext>
                  </a:extLst>
                </a:gridCol>
              </a:tblGrid>
              <a:tr h="385568">
                <a:tc>
                  <a:txBody>
                    <a:bodyPr/>
                    <a:lstStyle/>
                    <a:p>
                      <a:pPr marL="85090">
                        <a:lnSpc>
                          <a:spcPct val="100000"/>
                        </a:lnSpc>
                        <a:spcBef>
                          <a:spcPts val="635"/>
                        </a:spcBef>
                      </a:pPr>
                      <a:r>
                        <a:rPr sz="1000" b="1" spc="-5" dirty="0">
                          <a:latin typeface="Times New Roman" panose="02020603050405020304" pitchFamily="18" charset="0"/>
                          <a:cs typeface="Times New Roman" panose="02020603050405020304" pitchFamily="18" charset="0"/>
                        </a:rPr>
                        <a:t>S.No</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b="1" spc="-5" dirty="0">
                          <a:latin typeface="Times New Roman" panose="02020603050405020304" pitchFamily="18" charset="0"/>
                          <a:cs typeface="Times New Roman" panose="02020603050405020304" pitchFamily="18" charset="0"/>
                        </a:rPr>
                        <a:t>NAME</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b="1" spc="-5" dirty="0">
                          <a:latin typeface="Times New Roman" panose="02020603050405020304" pitchFamily="18" charset="0"/>
                          <a:cs typeface="Times New Roman" panose="02020603050405020304" pitchFamily="18" charset="0"/>
                        </a:rPr>
                        <a:t>YEAR</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b="1" spc="-5" dirty="0">
                          <a:latin typeface="Times New Roman" panose="02020603050405020304" pitchFamily="18" charset="0"/>
                          <a:cs typeface="Times New Roman" panose="02020603050405020304" pitchFamily="18" charset="0"/>
                        </a:rPr>
                        <a:t>METHOD</a:t>
                      </a:r>
                      <a:r>
                        <a:rPr sz="1000" b="1" spc="-10" dirty="0">
                          <a:latin typeface="Times New Roman" panose="02020603050405020304" pitchFamily="18" charset="0"/>
                          <a:cs typeface="Times New Roman" panose="02020603050405020304" pitchFamily="18" charset="0"/>
                        </a:rPr>
                        <a:t> </a:t>
                      </a:r>
                      <a:r>
                        <a:rPr sz="1000" b="1" spc="-5" dirty="0">
                          <a:latin typeface="Times New Roman" panose="02020603050405020304" pitchFamily="18" charset="0"/>
                          <a:cs typeface="Times New Roman" panose="02020603050405020304" pitchFamily="18" charset="0"/>
                        </a:rPr>
                        <a:t>USED</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35"/>
                        </a:spcBef>
                      </a:pPr>
                      <a:r>
                        <a:rPr sz="1000" b="1" spc="-5" dirty="0">
                          <a:latin typeface="Times New Roman" panose="02020603050405020304" pitchFamily="18" charset="0"/>
                          <a:cs typeface="Times New Roman" panose="02020603050405020304" pitchFamily="18" charset="0"/>
                        </a:rPr>
                        <a:t>MERITS</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725">
                        <a:lnSpc>
                          <a:spcPct val="100000"/>
                        </a:lnSpc>
                        <a:spcBef>
                          <a:spcPts val="635"/>
                        </a:spcBef>
                      </a:pPr>
                      <a:r>
                        <a:rPr sz="1000" b="1" spc="-5" dirty="0">
                          <a:latin typeface="Times New Roman" panose="02020603050405020304" pitchFamily="18" charset="0"/>
                          <a:cs typeface="Times New Roman" panose="02020603050405020304" pitchFamily="18" charset="0"/>
                        </a:rPr>
                        <a:t>DEMERITS</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r h="1324425">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1</a:t>
                      </a:r>
                      <a:endParaRPr sz="100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217170">
                        <a:lnSpc>
                          <a:spcPct val="100000"/>
                        </a:lnSpc>
                        <a:spcBef>
                          <a:spcPts val="635"/>
                        </a:spcBef>
                      </a:pPr>
                      <a:r>
                        <a:rPr lang="en-US" sz="1000" b="1" i="0" dirty="0">
                          <a:solidFill>
                            <a:schemeClr val="tx1"/>
                          </a:solidFill>
                          <a:effectLst/>
                          <a:latin typeface="Times New Roman" panose="02020603050405020304" pitchFamily="18" charset="0"/>
                          <a:ea typeface="+mn-ea"/>
                          <a:cs typeface="Times New Roman" panose="02020603050405020304" pitchFamily="18" charset="0"/>
                        </a:rPr>
                        <a:t>A Study on User Acceptance of Minimalist Retail Management Systems</a:t>
                      </a:r>
                      <a:endParaRPr sz="1000" b="1"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20</a:t>
                      </a:r>
                      <a:r>
                        <a:rPr lang="en-IN" sz="1000" dirty="0">
                          <a:latin typeface="Times New Roman" panose="02020603050405020304" pitchFamily="18" charset="0"/>
                          <a:cs typeface="Times New Roman" panose="02020603050405020304" pitchFamily="18" charset="0"/>
                        </a:rPr>
                        <a:t>20</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193675">
                        <a:lnSpc>
                          <a:spcPct val="100000"/>
                        </a:lnSpc>
                        <a:spcBef>
                          <a:spcPts val="635"/>
                        </a:spcBef>
                      </a:pPr>
                      <a:r>
                        <a:rPr lang="en-US" sz="1000" b="0" i="0" dirty="0">
                          <a:solidFill>
                            <a:schemeClr val="tx1"/>
                          </a:solidFill>
                          <a:effectLst/>
                          <a:latin typeface="Times New Roman" panose="02020603050405020304" pitchFamily="18" charset="0"/>
                          <a:ea typeface="+mn-ea"/>
                          <a:cs typeface="Times New Roman" panose="02020603050405020304" pitchFamily="18" charset="0"/>
                        </a:rPr>
                        <a:t>Employs a quantitative approach, utilizing surveys and user acceptance models to assess the usability and acceptance of Minimalist Retail Management Systems among small and medium-sized enterprises . The research evaluates factors influencing user satisfaction, ease of use, and perceived usefulness.</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Quantitative data provides statistically significant insights.</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Identifies key factors influencing user acceptance, aiding system refinement.</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May not capture qualitative nuances in user experiences.</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Limited generalizability if the study focuses on a specific industry or region.</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1"/>
                  </a:ext>
                </a:extLst>
              </a:tr>
              <a:tr h="1554539">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2</a:t>
                      </a:r>
                      <a:endParaRPr sz="100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695960">
                        <a:lnSpc>
                          <a:spcPct val="100000"/>
                        </a:lnSpc>
                        <a:spcBef>
                          <a:spcPts val="635"/>
                        </a:spcBef>
                      </a:pPr>
                      <a:r>
                        <a:rPr lang="en-US" sz="1000" b="1" i="0" dirty="0">
                          <a:solidFill>
                            <a:schemeClr val="tx1"/>
                          </a:solidFill>
                          <a:effectLst/>
                          <a:latin typeface="Times New Roman" panose="02020603050405020304" pitchFamily="18" charset="0"/>
                          <a:ea typeface="+mn-ea"/>
                          <a:cs typeface="Times New Roman" panose="02020603050405020304" pitchFamily="18" charset="0"/>
                        </a:rPr>
                        <a:t>Technical Evaluation of Minimalist Retail Management System</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20</a:t>
                      </a:r>
                      <a:r>
                        <a:rPr lang="en-IN" sz="1000" dirty="0">
                          <a:latin typeface="Times New Roman" panose="02020603050405020304" pitchFamily="18" charset="0"/>
                          <a:cs typeface="Times New Roman" panose="02020603050405020304" pitchFamily="18" charset="0"/>
                        </a:rPr>
                        <a:t>21</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91440">
                        <a:lnSpc>
                          <a:spcPct val="100000"/>
                        </a:lnSpc>
                        <a:spcBef>
                          <a:spcPts val="635"/>
                        </a:spcBef>
                      </a:pPr>
                      <a:r>
                        <a:rPr lang="en-US" sz="1000" b="0" i="0" dirty="0">
                          <a:solidFill>
                            <a:schemeClr val="tx1"/>
                          </a:solidFill>
                          <a:effectLst/>
                          <a:latin typeface="Times New Roman" panose="02020603050405020304" pitchFamily="18" charset="0"/>
                          <a:ea typeface="+mn-ea"/>
                          <a:cs typeface="Times New Roman" panose="02020603050405020304" pitchFamily="18" charset="0"/>
                        </a:rPr>
                        <a:t>Research takes a technical perspective, conducting an in-depth evaluation of the architecture and performance of MRMS. The study employs benchmarking techniques, analyzing system responsiveness, scalability, and resource efficiency. The goal is to provide insights into the technical merits and limitations of MRMS.</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Offers a technical understanding of MRMS, aiding developers and system architects.</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Benchmarks provide quantitative measures for system performance.</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May lack insights into user experience and practical usability.</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Limited generalizability if the technical evaluation focuses on specific technology stacks.</a:t>
                      </a:r>
                    </a:p>
                    <a:p>
                      <a:pPr marL="85725" marR="143510">
                        <a:lnSpc>
                          <a:spcPct val="100000"/>
                        </a:lnSpc>
                        <a:spcBef>
                          <a:spcPts val="635"/>
                        </a:spcBef>
                      </a:pP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2"/>
                  </a:ext>
                </a:extLst>
              </a:tr>
              <a:tr h="1609222">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3</a:t>
                      </a:r>
                      <a:endParaRPr sz="100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marR="97790">
                        <a:lnSpc>
                          <a:spcPct val="100000"/>
                        </a:lnSpc>
                        <a:spcBef>
                          <a:spcPts val="635"/>
                        </a:spcBef>
                      </a:pPr>
                      <a:r>
                        <a:rPr lang="en-US" sz="1000" b="1" i="0" dirty="0">
                          <a:solidFill>
                            <a:schemeClr val="tx1"/>
                          </a:solidFill>
                          <a:effectLst/>
                          <a:latin typeface="Times New Roman" panose="02020603050405020304" pitchFamily="18" charset="0"/>
                          <a:ea typeface="+mn-ea"/>
                          <a:cs typeface="Times New Roman" panose="02020603050405020304" pitchFamily="18" charset="0"/>
                        </a:rPr>
                        <a:t>Adoption Challenges and Success Factors of Minimalist Retail Management Systems in SMEs</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sz="1000" dirty="0">
                          <a:latin typeface="Times New Roman" panose="02020603050405020304" pitchFamily="18" charset="0"/>
                          <a:cs typeface="Times New Roman" panose="02020603050405020304" pitchFamily="18" charset="0"/>
                        </a:rPr>
                        <a:t>2019</a:t>
                      </a:r>
                      <a:endParaRPr sz="100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85090">
                        <a:lnSpc>
                          <a:spcPct val="100000"/>
                        </a:lnSpc>
                        <a:spcBef>
                          <a:spcPts val="635"/>
                        </a:spcBef>
                      </a:pPr>
                      <a:r>
                        <a:rPr lang="en-US" sz="1000" b="0" i="0" dirty="0">
                          <a:solidFill>
                            <a:schemeClr val="tx1"/>
                          </a:solidFill>
                          <a:effectLst/>
                          <a:latin typeface="Times New Roman" panose="02020603050405020304" pitchFamily="18" charset="0"/>
                          <a:ea typeface="+mn-ea"/>
                          <a:cs typeface="Times New Roman" panose="02020603050405020304" pitchFamily="18" charset="0"/>
                        </a:rPr>
                        <a:t>Takes a qualitative approach, employing interviews and case studies to explore the challenges and success factors in the adoption of MRMS by SMEs. The research delves into organizational readiness, change management strategies, and contextual factors influencing the successful implementation of minimalist retail systems.</a:t>
                      </a:r>
                      <a:endParaRPr sz="1000" dirty="0">
                        <a:latin typeface="Times New Roman" panose="02020603050405020304" pitchFamily="18" charset="0"/>
                        <a:cs typeface="Times New Roman" panose="02020603050405020304" pitchFamily="18" charset="0"/>
                      </a:endParaRP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Qualitative insights offer a rich understanding of adoption challenges.</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Case studies provide real-world context and applicability.</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r>
                        <a:rPr lang="en-US" sz="1000" b="0" i="0" dirty="0">
                          <a:solidFill>
                            <a:schemeClr val="tx1"/>
                          </a:solidFill>
                          <a:effectLst/>
                          <a:latin typeface="Times New Roman" panose="02020603050405020304" pitchFamily="18" charset="0"/>
                          <a:ea typeface="+mn-ea"/>
                          <a:cs typeface="Times New Roman" panose="02020603050405020304" pitchFamily="18" charset="0"/>
                        </a:rPr>
                        <a:t>Limited to specific industries or regions covered by the case studies.</a:t>
                      </a:r>
                    </a:p>
                    <a:p>
                      <a:endParaRPr lang="en-US" sz="1000" b="0" i="0" dirty="0">
                        <a:solidFill>
                          <a:schemeClr val="tx1"/>
                        </a:solidFill>
                        <a:effectLst/>
                        <a:latin typeface="Times New Roman" panose="02020603050405020304" pitchFamily="18" charset="0"/>
                        <a:ea typeface="+mn-ea"/>
                        <a:cs typeface="Times New Roman" panose="02020603050405020304" pitchFamily="18" charset="0"/>
                      </a:endParaRPr>
                    </a:p>
                    <a:p>
                      <a:r>
                        <a:rPr lang="en-US" sz="1000" b="0" i="0" dirty="0">
                          <a:solidFill>
                            <a:schemeClr val="tx1"/>
                          </a:solidFill>
                          <a:effectLst/>
                          <a:latin typeface="Times New Roman" panose="02020603050405020304" pitchFamily="18" charset="0"/>
                          <a:ea typeface="+mn-ea"/>
                          <a:cs typeface="Times New Roman" panose="02020603050405020304" pitchFamily="18" charset="0"/>
                        </a:rPr>
                        <a:t>May lack quantitative data for broader generalizability.</a:t>
                      </a:r>
                    </a:p>
                  </a:txBody>
                  <a:tcPr marL="0" marR="0" marT="80645"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381000"/>
            <a:ext cx="5955498" cy="1368323"/>
          </a:xfrm>
          <a:prstGeom prst="rect">
            <a:avLst/>
          </a:prstGeom>
        </p:spPr>
        <p:txBody>
          <a:bodyPr vert="horz" wrap="square" lIns="0" tIns="13970" rIns="0" bIns="0" rtlCol="0">
            <a:spAutoFit/>
          </a:bodyPr>
          <a:lstStyle/>
          <a:p>
            <a:pPr marL="12700" algn="ctr">
              <a:lnSpc>
                <a:spcPct val="100000"/>
              </a:lnSpc>
              <a:spcBef>
                <a:spcPts val="110"/>
              </a:spcBef>
            </a:pPr>
            <a:r>
              <a:rPr spc="-5" dirty="0">
                <a:latin typeface="Times New Roman" panose="02020603050405020304" pitchFamily="18" charset="0"/>
                <a:cs typeface="Times New Roman" panose="02020603050405020304" pitchFamily="18" charset="0"/>
              </a:rPr>
              <a:t>INFERENCE </a:t>
            </a:r>
            <a:r>
              <a:rPr dirty="0">
                <a:latin typeface="Times New Roman" panose="02020603050405020304" pitchFamily="18" charset="0"/>
                <a:cs typeface="Times New Roman" panose="02020603050405020304" pitchFamily="18" charset="0"/>
              </a:rPr>
              <a:t>FROM THE</a:t>
            </a:r>
            <a:r>
              <a:rPr spc="-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SURVEY</a:t>
            </a:r>
          </a:p>
        </p:txBody>
      </p:sp>
      <p:sp>
        <p:nvSpPr>
          <p:cNvPr id="3" name="object 3"/>
          <p:cNvSpPr txBox="1"/>
          <p:nvPr/>
        </p:nvSpPr>
        <p:spPr>
          <a:xfrm>
            <a:off x="402127" y="1828800"/>
            <a:ext cx="8017509" cy="4442242"/>
          </a:xfrm>
          <a:prstGeom prst="rect">
            <a:avLst/>
          </a:prstGeom>
        </p:spPr>
        <p:txBody>
          <a:bodyPr vert="horz" wrap="square" lIns="0" tIns="50800" rIns="0" bIns="0" rtlCol="0">
            <a:spAutoFit/>
          </a:bodyPr>
          <a:lstStyle/>
          <a:p>
            <a:pPr marL="298450" indent="-285750">
              <a:lnSpc>
                <a:spcPct val="100000"/>
              </a:lnSpc>
              <a:spcBef>
                <a:spcPts val="400"/>
              </a:spcBef>
              <a:buFont typeface="Arial" panose="020B0604020202020204" pitchFamily="34" charset="0"/>
              <a:buChar char="•"/>
            </a:pPr>
            <a:r>
              <a:rPr lang="en-US" sz="1600" spc="-5" dirty="0">
                <a:latin typeface="Times New Roman"/>
                <a:cs typeface="Times New Roman"/>
              </a:rPr>
              <a:t>User Acceptance and Satisfaction: The first survey focused on user acceptance, utilizing quantitative methods to gauge user satisfaction, ease of use, and perceived usefulness. The inference is that understanding and addressing user needs and preferences are crucial for the success of MRMS. This insight can guide further refinements in the system's user interface and overall user experience.</a:t>
            </a:r>
          </a:p>
          <a:p>
            <a:pPr marL="298450" indent="-285750">
              <a:lnSpc>
                <a:spcPct val="100000"/>
              </a:lnSpc>
              <a:spcBef>
                <a:spcPts val="400"/>
              </a:spcBef>
              <a:buFont typeface="Arial" panose="020B0604020202020204" pitchFamily="34" charset="0"/>
              <a:buChar char="•"/>
            </a:pPr>
            <a:endParaRPr lang="en-US" sz="1600" spc="-5" dirty="0">
              <a:latin typeface="Times New Roman"/>
              <a:cs typeface="Times New Roman"/>
            </a:endParaRPr>
          </a:p>
          <a:p>
            <a:pPr marL="298450" indent="-285750">
              <a:lnSpc>
                <a:spcPct val="100000"/>
              </a:lnSpc>
              <a:spcBef>
                <a:spcPts val="400"/>
              </a:spcBef>
              <a:buFont typeface="Arial" panose="020B0604020202020204" pitchFamily="34" charset="0"/>
              <a:buChar char="•"/>
            </a:pPr>
            <a:r>
              <a:rPr lang="en-US" sz="1600" spc="-5" dirty="0">
                <a:latin typeface="Times New Roman"/>
                <a:cs typeface="Times New Roman"/>
              </a:rPr>
              <a:t>Technical Merits and Limitations: The second survey delved into the technical aspects of MRMS, providing an in-depth evaluation of its architecture and performance. The inference suggests that while technical robustness is essential, a comprehensive understanding of the system's technical intricacies can inform developers and architects, guiding improvements and optimizations.</a:t>
            </a:r>
          </a:p>
          <a:p>
            <a:pPr marL="298450" indent="-285750">
              <a:lnSpc>
                <a:spcPct val="100000"/>
              </a:lnSpc>
              <a:spcBef>
                <a:spcPts val="400"/>
              </a:spcBef>
              <a:buFont typeface="Arial" panose="020B0604020202020204" pitchFamily="34" charset="0"/>
              <a:buChar char="•"/>
            </a:pPr>
            <a:endParaRPr lang="en-US" sz="1600" spc="-5" dirty="0">
              <a:latin typeface="Times New Roman"/>
              <a:cs typeface="Times New Roman"/>
            </a:endParaRPr>
          </a:p>
          <a:p>
            <a:pPr marL="298450" indent="-285750">
              <a:lnSpc>
                <a:spcPct val="100000"/>
              </a:lnSpc>
              <a:spcBef>
                <a:spcPts val="400"/>
              </a:spcBef>
              <a:buFont typeface="Arial" panose="020B0604020202020204" pitchFamily="34" charset="0"/>
              <a:buChar char="•"/>
            </a:pPr>
            <a:r>
              <a:rPr lang="en-US" sz="1600" spc="-5" dirty="0">
                <a:latin typeface="Times New Roman"/>
                <a:cs typeface="Times New Roman"/>
              </a:rPr>
              <a:t>Adoption Challenges and Success Factors: The third survey focused on adoption challenges and success factors, utilizing qualitative methods such as interviews and case studies. The inference is that successful implementation of MRMS in SMEs requires attention to organizational readiness, change management strategies, and contextual factors. This insight is valuable for guiding businesses in the adoption process.</a:t>
            </a:r>
            <a:endParaRPr lang="en-US" sz="1600" dirty="0">
              <a:latin typeface="Times New Roman"/>
              <a:cs typeface="Times New Roman"/>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46550" y="475804"/>
            <a:ext cx="3130449" cy="689932"/>
          </a:xfrm>
          <a:prstGeom prst="rect">
            <a:avLst/>
          </a:prstGeom>
        </p:spPr>
        <p:txBody>
          <a:bodyPr vert="horz" wrap="square" lIns="0" tIns="12700" rIns="0" bIns="0" rtlCol="0">
            <a:spAutoFit/>
          </a:bodyPr>
          <a:lstStyle/>
          <a:p>
            <a:pPr marL="12700">
              <a:lnSpc>
                <a:spcPct val="100000"/>
              </a:lnSpc>
              <a:spcBef>
                <a:spcPts val="100"/>
              </a:spcBef>
            </a:pPr>
            <a:r>
              <a:rPr spc="-5" dirty="0">
                <a:latin typeface="Times New Roman" panose="02020603050405020304" pitchFamily="18" charset="0"/>
                <a:cs typeface="Times New Roman" panose="02020603050405020304" pitchFamily="18" charset="0"/>
              </a:rPr>
              <a:t>OBJECTIVE</a:t>
            </a:r>
          </a:p>
        </p:txBody>
      </p:sp>
      <p:sp>
        <p:nvSpPr>
          <p:cNvPr id="3" name="object 3"/>
          <p:cNvSpPr txBox="1"/>
          <p:nvPr/>
        </p:nvSpPr>
        <p:spPr>
          <a:xfrm>
            <a:off x="538797" y="1993222"/>
            <a:ext cx="8066405" cy="2871555"/>
          </a:xfrm>
          <a:prstGeom prst="rect">
            <a:avLst/>
          </a:prstGeom>
        </p:spPr>
        <p:txBody>
          <a:bodyPr vert="horz" wrap="square" lIns="0" tIns="12700" rIns="0" bIns="0" rtlCol="0">
            <a:spAutoFit/>
          </a:bodyPr>
          <a:lstStyle/>
          <a:p>
            <a:pPr marL="558800" marR="561340" algn="just">
              <a:lnSpc>
                <a:spcPct val="150000"/>
              </a:lnSpc>
              <a:spcAft>
                <a:spcPts val="0"/>
              </a:spcAft>
            </a:pPr>
            <a:r>
              <a:rPr lang="en-US" sz="1800" dirty="0">
                <a:effectLst/>
                <a:latin typeface="Times New Roman" panose="02020603050405020304" pitchFamily="18" charset="0"/>
                <a:ea typeface="Times New Roman" panose="02020603050405020304" pitchFamily="18" charset="0"/>
              </a:rPr>
              <a:t>The primary objective of the MRMS Mini Project is to pioneer a minimalist retail management solution that addresses the specific needs of SMEs. By prioritizing simplicity and functionality, the system aims to streamline essential retail operations—inventory management, sales tracking, and customer relations. This objective is driven by the vision to provide SMEs with a user-friendly, cost-effective, and easily adaptable retail management tool.</a:t>
            </a:r>
            <a:endParaRPr lang="en-IN" sz="1800" dirty="0">
              <a:effectLst/>
              <a:latin typeface="Times New Roman" panose="02020603050405020304" pitchFamily="18" charset="0"/>
              <a:ea typeface="Times New Roman" panose="02020603050405020304" pitchFamily="18" charset="0"/>
            </a:endParaRPr>
          </a:p>
        </p:txBody>
      </p:sp>
      <p:sp>
        <p:nvSpPr>
          <p:cNvPr id="4" name="object 4"/>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27676" y="475805"/>
            <a:ext cx="4792323" cy="689932"/>
          </a:xfrm>
          <a:prstGeom prst="rect">
            <a:avLst/>
          </a:prstGeom>
        </p:spPr>
        <p:txBody>
          <a:bodyPr vert="horz" wrap="square" lIns="0" tIns="12700" rIns="0" bIns="0" rtlCol="0">
            <a:spAutoFit/>
          </a:bodyPr>
          <a:lstStyle/>
          <a:p>
            <a:pPr marL="12700">
              <a:lnSpc>
                <a:spcPct val="100000"/>
              </a:lnSpc>
              <a:spcBef>
                <a:spcPts val="100"/>
              </a:spcBef>
            </a:pPr>
            <a:r>
              <a:rPr lang="en-IN" spc="-10" dirty="0">
                <a:latin typeface="Times New Roman" panose="02020603050405020304" pitchFamily="18" charset="0"/>
                <a:cs typeface="Times New Roman" panose="02020603050405020304" pitchFamily="18" charset="0"/>
              </a:rPr>
              <a:t>ARCHITECTURE</a:t>
            </a:r>
          </a:p>
        </p:txBody>
      </p:sp>
      <p:sp>
        <p:nvSpPr>
          <p:cNvPr id="3" name="object 3"/>
          <p:cNvSpPr/>
          <p:nvPr/>
        </p:nvSpPr>
        <p:spPr>
          <a:xfrm>
            <a:off x="380999" y="457199"/>
            <a:ext cx="2237735" cy="755013"/>
          </a:xfrm>
          <a:prstGeom prst="rect">
            <a:avLst/>
          </a:prstGeom>
          <a:blipFill>
            <a:blip r:embed="rId2" cstate="print"/>
            <a:stretch>
              <a:fillRect/>
            </a:stretch>
          </a:blipFill>
        </p:spPr>
        <p:txBody>
          <a:bodyPr wrap="square" lIns="0" tIns="0" rIns="0" bIns="0" rtlCol="0"/>
          <a:lstStyle/>
          <a:p>
            <a:endParaRPr/>
          </a:p>
        </p:txBody>
      </p:sp>
      <p:pic>
        <p:nvPicPr>
          <p:cNvPr id="6" name="Picture 5" descr="A diagram of a product">
            <a:extLst>
              <a:ext uri="{FF2B5EF4-FFF2-40B4-BE49-F238E27FC236}">
                <a16:creationId xmlns:a16="http://schemas.microsoft.com/office/drawing/2014/main" id="{87910883-C549-896C-9043-B22E0A8FD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899" y="1905000"/>
            <a:ext cx="8458200" cy="40191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294276"/>
            <a:ext cx="7620000" cy="689932"/>
          </a:xfrm>
          <a:prstGeom prst="rect">
            <a:avLst/>
          </a:prstGeom>
        </p:spPr>
        <p:txBody>
          <a:bodyPr vert="horz" wrap="square" lIns="0" tIns="12700" rIns="0" bIns="0" rtlCol="0">
            <a:spAutoFit/>
          </a:bodyPr>
          <a:lstStyle/>
          <a:p>
            <a:pPr marL="1394460">
              <a:lnSpc>
                <a:spcPct val="100000"/>
              </a:lnSpc>
              <a:spcBef>
                <a:spcPts val="100"/>
              </a:spcBef>
            </a:pPr>
            <a:r>
              <a:rPr spc="-10" dirty="0">
                <a:latin typeface="Times New Roman" panose="02020603050405020304" pitchFamily="18" charset="0"/>
                <a:cs typeface="Times New Roman" panose="02020603050405020304" pitchFamily="18" charset="0"/>
              </a:rPr>
              <a:t>MODULE</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DESCRIPTION</a:t>
            </a:r>
          </a:p>
        </p:txBody>
      </p:sp>
      <p:sp>
        <p:nvSpPr>
          <p:cNvPr id="3" name="object 3"/>
          <p:cNvSpPr/>
          <p:nvPr/>
        </p:nvSpPr>
        <p:spPr>
          <a:xfrm>
            <a:off x="381000" y="402046"/>
            <a:ext cx="2237735" cy="755013"/>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33400" y="1295400"/>
            <a:ext cx="8227059" cy="5365571"/>
          </a:xfrm>
          <a:prstGeom prst="rect">
            <a:avLst/>
          </a:prstGeom>
        </p:spPr>
        <p:txBody>
          <a:bodyPr vert="horz" wrap="square" lIns="0" tIns="12700" rIns="0" bIns="0" rtlCol="0">
            <a:spAutoFit/>
          </a:bodyPr>
          <a:lstStyle/>
          <a:p>
            <a:pPr marL="12700">
              <a:lnSpc>
                <a:spcPct val="100000"/>
              </a:lnSpc>
              <a:spcBef>
                <a:spcPts val="100"/>
              </a:spcBef>
            </a:pPr>
            <a:r>
              <a:rPr lang="en-US" b="1" spc="-5" dirty="0">
                <a:latin typeface="Times New Roman"/>
                <a:cs typeface="Times New Roman"/>
              </a:rPr>
              <a:t>User Interface (UI) Module:</a:t>
            </a:r>
          </a:p>
          <a:p>
            <a:pPr marL="12700">
              <a:lnSpc>
                <a:spcPct val="100000"/>
              </a:lnSpc>
              <a:spcBef>
                <a:spcPts val="100"/>
              </a:spcBef>
            </a:pPr>
            <a:r>
              <a:rPr lang="en-US" spc="-5" dirty="0">
                <a:latin typeface="Times New Roman"/>
                <a:cs typeface="Times New Roman"/>
              </a:rPr>
              <a:t>Description: The User Interface module is responsible for the graphical representation and interaction with the users. It utilizes </a:t>
            </a:r>
            <a:r>
              <a:rPr lang="en-US" spc="-5" dirty="0" err="1">
                <a:latin typeface="Times New Roman"/>
                <a:cs typeface="Times New Roman"/>
              </a:rPr>
              <a:t>Tkinter</a:t>
            </a:r>
            <a:r>
              <a:rPr lang="en-US" spc="-5" dirty="0">
                <a:latin typeface="Times New Roman"/>
                <a:cs typeface="Times New Roman"/>
              </a:rPr>
              <a:t> to create a simple and intuitive interface, allowing users to navigate through the system effortlessly. This module includes buttons and labels that trigger specific actions, such as employee and admin functionalities.</a:t>
            </a:r>
          </a:p>
          <a:p>
            <a:pPr marL="12700">
              <a:lnSpc>
                <a:spcPct val="100000"/>
              </a:lnSpc>
              <a:spcBef>
                <a:spcPts val="100"/>
              </a:spcBef>
            </a:pPr>
            <a:endParaRPr lang="en-US" dirty="0">
              <a:latin typeface="Times New Roman"/>
              <a:cs typeface="Times New Roman"/>
            </a:endParaRPr>
          </a:p>
          <a:p>
            <a:pPr marL="12700">
              <a:lnSpc>
                <a:spcPct val="100000"/>
              </a:lnSpc>
              <a:spcBef>
                <a:spcPts val="100"/>
              </a:spcBef>
            </a:pPr>
            <a:r>
              <a:rPr lang="en-US" b="1" dirty="0">
                <a:latin typeface="Times New Roman"/>
                <a:cs typeface="Times New Roman"/>
              </a:rPr>
              <a:t>Employee Module:</a:t>
            </a:r>
          </a:p>
          <a:p>
            <a:pPr marL="12700">
              <a:lnSpc>
                <a:spcPct val="100000"/>
              </a:lnSpc>
              <a:spcBef>
                <a:spcPts val="100"/>
              </a:spcBef>
            </a:pPr>
            <a:r>
              <a:rPr lang="en-US" dirty="0">
                <a:latin typeface="Times New Roman"/>
                <a:cs typeface="Times New Roman"/>
              </a:rPr>
              <a:t>Description: The Employee module handles the functionalities related to employee roles within the retail management system. It includes actions like managing employee data, handling employee-specific operations, and facilitating communication between the user interface and the employee-related functionalities. The emp function is triggered when an employee-specific button is clicked, redirecting the user to the employee module.</a:t>
            </a:r>
          </a:p>
          <a:p>
            <a:pPr marL="12700">
              <a:lnSpc>
                <a:spcPct val="100000"/>
              </a:lnSpc>
              <a:spcBef>
                <a:spcPts val="100"/>
              </a:spcBef>
            </a:pPr>
            <a:endParaRPr lang="en-US" dirty="0">
              <a:latin typeface="Times New Roman"/>
              <a:cs typeface="Times New Roman"/>
            </a:endParaRPr>
          </a:p>
          <a:p>
            <a:pPr marL="12700">
              <a:lnSpc>
                <a:spcPct val="100000"/>
              </a:lnSpc>
              <a:spcBef>
                <a:spcPts val="100"/>
              </a:spcBef>
            </a:pPr>
            <a:r>
              <a:rPr lang="en-US" b="1" dirty="0">
                <a:latin typeface="Times New Roman"/>
                <a:cs typeface="Times New Roman"/>
              </a:rPr>
              <a:t>Admin Module:</a:t>
            </a:r>
          </a:p>
          <a:p>
            <a:pPr marL="12700">
              <a:lnSpc>
                <a:spcPct val="100000"/>
              </a:lnSpc>
              <a:spcBef>
                <a:spcPts val="100"/>
              </a:spcBef>
            </a:pPr>
            <a:r>
              <a:rPr lang="en-US" dirty="0">
                <a:latin typeface="Times New Roman"/>
                <a:cs typeface="Times New Roman"/>
              </a:rPr>
              <a:t>Description: The Admin module is responsible for functionalities specific to administrative roles. It includes actions like managing inventory, processing sales, and overseeing overall system operations. The ‘</a:t>
            </a:r>
            <a:r>
              <a:rPr lang="en-US" dirty="0" err="1">
                <a:latin typeface="Times New Roman"/>
                <a:cs typeface="Times New Roman"/>
              </a:rPr>
              <a:t>adm</a:t>
            </a:r>
            <a:r>
              <a:rPr lang="en-US" dirty="0">
                <a:latin typeface="Times New Roman"/>
                <a:cs typeface="Times New Roman"/>
              </a:rPr>
              <a:t>’ function is triggered when an admin-specific button is clicked, redirecting the user to the admin module. This module interfaces with the core functionalities of the retail management system.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8711" y="332264"/>
            <a:ext cx="7735289" cy="689932"/>
          </a:xfrm>
          <a:prstGeom prst="rect">
            <a:avLst/>
          </a:prstGeom>
        </p:spPr>
        <p:txBody>
          <a:bodyPr vert="horz" wrap="square" lIns="0" tIns="12700" rIns="0" bIns="0" rtlCol="0">
            <a:spAutoFit/>
          </a:bodyPr>
          <a:lstStyle/>
          <a:p>
            <a:pPr marL="1394460">
              <a:lnSpc>
                <a:spcPct val="100000"/>
              </a:lnSpc>
              <a:spcBef>
                <a:spcPts val="100"/>
              </a:spcBef>
            </a:pPr>
            <a:r>
              <a:rPr spc="-10" dirty="0">
                <a:latin typeface="Times New Roman" panose="02020603050405020304" pitchFamily="18" charset="0"/>
                <a:cs typeface="Times New Roman" panose="02020603050405020304" pitchFamily="18" charset="0"/>
              </a:rPr>
              <a:t>MODULE</a:t>
            </a:r>
            <a:r>
              <a:rPr spc="-9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DESCRIPTION</a:t>
            </a:r>
          </a:p>
        </p:txBody>
      </p:sp>
      <p:sp>
        <p:nvSpPr>
          <p:cNvPr id="3" name="object 3"/>
          <p:cNvSpPr txBox="1"/>
          <p:nvPr/>
        </p:nvSpPr>
        <p:spPr>
          <a:xfrm>
            <a:off x="553085" y="1405647"/>
            <a:ext cx="8037830" cy="5080878"/>
          </a:xfrm>
          <a:prstGeom prst="rect">
            <a:avLst/>
          </a:prstGeom>
        </p:spPr>
        <p:txBody>
          <a:bodyPr vert="horz" wrap="square" lIns="0" tIns="15240" rIns="0" bIns="0" rtlCol="0">
            <a:spAutoFit/>
          </a:bodyPr>
          <a:lstStyle/>
          <a:p>
            <a:pPr marL="12700">
              <a:lnSpc>
                <a:spcPct val="100000"/>
              </a:lnSpc>
              <a:spcBef>
                <a:spcPts val="120"/>
              </a:spcBef>
            </a:pPr>
            <a:r>
              <a:rPr lang="en-US" b="1" dirty="0">
                <a:latin typeface="Times New Roman"/>
                <a:cs typeface="Times New Roman"/>
              </a:rPr>
              <a:t>Exit Module:</a:t>
            </a:r>
          </a:p>
          <a:p>
            <a:pPr marL="12700">
              <a:lnSpc>
                <a:spcPct val="100000"/>
              </a:lnSpc>
              <a:spcBef>
                <a:spcPts val="120"/>
              </a:spcBef>
            </a:pPr>
            <a:r>
              <a:rPr lang="en-US" dirty="0">
                <a:latin typeface="Times New Roman"/>
                <a:cs typeface="Times New Roman"/>
              </a:rPr>
              <a:t>Description: The Exit module handles the graceful termination of the application. It prompts users with a confirmation dialog to ensure that they intend to exit the system. The ‘Exit’ function is linked to the main window's close button, ensuring a controlled shutdown of the application.</a:t>
            </a:r>
          </a:p>
          <a:p>
            <a:pPr marL="12700">
              <a:lnSpc>
                <a:spcPct val="100000"/>
              </a:lnSpc>
              <a:spcBef>
                <a:spcPts val="120"/>
              </a:spcBef>
            </a:pPr>
            <a:endParaRPr lang="en-US" dirty="0">
              <a:latin typeface="Times New Roman"/>
              <a:cs typeface="Times New Roman"/>
            </a:endParaRPr>
          </a:p>
          <a:p>
            <a:pPr marL="12700">
              <a:lnSpc>
                <a:spcPct val="100000"/>
              </a:lnSpc>
              <a:spcBef>
                <a:spcPts val="120"/>
              </a:spcBef>
            </a:pPr>
            <a:r>
              <a:rPr lang="en-US" b="1" dirty="0">
                <a:latin typeface="Times New Roman"/>
                <a:cs typeface="Times New Roman"/>
              </a:rPr>
              <a:t>Image Loading Module</a:t>
            </a:r>
            <a:r>
              <a:rPr lang="en-US" dirty="0">
                <a:latin typeface="Times New Roman"/>
                <a:cs typeface="Times New Roman"/>
              </a:rPr>
              <a:t>:</a:t>
            </a:r>
          </a:p>
          <a:p>
            <a:pPr marL="12700">
              <a:lnSpc>
                <a:spcPct val="100000"/>
              </a:lnSpc>
              <a:spcBef>
                <a:spcPts val="120"/>
              </a:spcBef>
            </a:pPr>
            <a:r>
              <a:rPr lang="en-US" dirty="0">
                <a:latin typeface="Times New Roman"/>
                <a:cs typeface="Times New Roman"/>
              </a:rPr>
              <a:t>Description: The Image Loading module is responsible for loading and displaying images within the user interface. It includes code to load images (e.g., background images for buttons) and display them in specific regions of the application window. This module contributes to the visual appeal of the system.</a:t>
            </a:r>
          </a:p>
          <a:p>
            <a:pPr marL="12700">
              <a:lnSpc>
                <a:spcPct val="100000"/>
              </a:lnSpc>
              <a:spcBef>
                <a:spcPts val="120"/>
              </a:spcBef>
            </a:pPr>
            <a:endParaRPr lang="en-US" dirty="0">
              <a:latin typeface="Times New Roman"/>
              <a:cs typeface="Times New Roman"/>
            </a:endParaRPr>
          </a:p>
          <a:p>
            <a:pPr marL="12700">
              <a:lnSpc>
                <a:spcPct val="100000"/>
              </a:lnSpc>
              <a:spcBef>
                <a:spcPts val="120"/>
              </a:spcBef>
            </a:pPr>
            <a:r>
              <a:rPr lang="en-US" b="1" dirty="0">
                <a:latin typeface="Times New Roman"/>
                <a:cs typeface="Times New Roman"/>
              </a:rPr>
              <a:t>Main Loop Module:</a:t>
            </a:r>
          </a:p>
          <a:p>
            <a:pPr marL="12700">
              <a:lnSpc>
                <a:spcPct val="100000"/>
              </a:lnSpc>
              <a:spcBef>
                <a:spcPts val="120"/>
              </a:spcBef>
            </a:pPr>
            <a:r>
              <a:rPr lang="en-US" dirty="0">
                <a:latin typeface="Times New Roman"/>
                <a:cs typeface="Times New Roman"/>
              </a:rPr>
              <a:t>Description: The Main Loop module contains the primary execution loop of the application. It keeps the application running until the user decides to exit. The ‘</a:t>
            </a:r>
            <a:r>
              <a:rPr lang="en-US" dirty="0" err="1">
                <a:latin typeface="Times New Roman"/>
                <a:cs typeface="Times New Roman"/>
              </a:rPr>
              <a:t>mainloop</a:t>
            </a:r>
            <a:r>
              <a:rPr lang="en-US" dirty="0">
                <a:latin typeface="Times New Roman"/>
                <a:cs typeface="Times New Roman"/>
              </a:rPr>
              <a:t>’ function ensures continuous interaction with the user interface and handles events triggered by user actions</a:t>
            </a:r>
          </a:p>
          <a:p>
            <a:pPr marL="12700">
              <a:lnSpc>
                <a:spcPct val="100000"/>
              </a:lnSpc>
              <a:spcBef>
                <a:spcPts val="120"/>
              </a:spcBef>
            </a:pPr>
            <a:endParaRPr lang="en-IN" sz="1650" dirty="0">
              <a:latin typeface="Times New Roman"/>
              <a:cs typeface="Times New Roman"/>
            </a:endParaRPr>
          </a:p>
        </p:txBody>
      </p:sp>
      <p:sp>
        <p:nvSpPr>
          <p:cNvPr id="4" name="object 4"/>
          <p:cNvSpPr/>
          <p:nvPr/>
        </p:nvSpPr>
        <p:spPr>
          <a:xfrm>
            <a:off x="381000" y="381000"/>
            <a:ext cx="2237735" cy="755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1968</Words>
  <Application>Microsoft Office PowerPoint</Application>
  <PresentationFormat>On-screen Show (4:3)</PresentationFormat>
  <Paragraphs>130</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Carlito</vt:lpstr>
      <vt:lpstr>Times New Roman</vt:lpstr>
      <vt:lpstr>Office Theme</vt:lpstr>
      <vt:lpstr>Table of contents</vt:lpstr>
      <vt:lpstr>ABSTRACT</vt:lpstr>
      <vt:lpstr>INTRODUCTION</vt:lpstr>
      <vt:lpstr>LITRATURE SURVEY</vt:lpstr>
      <vt:lpstr>INFERENCE FROM THE SURVEY</vt:lpstr>
      <vt:lpstr>OBJECTIVE</vt:lpstr>
      <vt:lpstr>ARCHITECTURE</vt:lpstr>
      <vt:lpstr>MODULE DESCRIPTION</vt:lpstr>
      <vt:lpstr>MODULE DESCRIPTION</vt:lpstr>
      <vt:lpstr>MODULE DESCRIPTION</vt:lpstr>
      <vt:lpstr>ALGORITHMS</vt:lpstr>
      <vt:lpstr>PowerPoint Presentation</vt:lpstr>
      <vt:lpstr>SCREEN SHOTS OF THE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Nikhil Kumar</dc:creator>
  <cp:lastModifiedBy>Nikhil Kumar</cp:lastModifiedBy>
  <cp:revision>6</cp:revision>
  <dcterms:created xsi:type="dcterms:W3CDTF">2023-11-12T10:01:12Z</dcterms:created>
  <dcterms:modified xsi:type="dcterms:W3CDTF">2025-02-12T17:04:36Z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2023-11-12T00:00:00Z</vt:filetime>
  </property>
</Properties>
</file>