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90" r:id="rId8"/>
    <p:sldId id="269" r:id="rId9"/>
    <p:sldId id="294" r:id="rId10"/>
    <p:sldId id="295" r:id="rId11"/>
    <p:sldId id="296" r:id="rId12"/>
    <p:sldId id="297" r:id="rId13"/>
    <p:sldId id="291" r:id="rId14"/>
    <p:sldId id="293" r:id="rId15"/>
    <p:sldId id="292"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56311" y="475804"/>
            <a:ext cx="6631376" cy="69596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452436" y="1922381"/>
            <a:ext cx="8244205" cy="38817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5.xml"/><Relationship Id="rId6" Type="http://schemas.openxmlformats.org/officeDocument/2006/relationships/hyperlink" Target="https://www.mysql.com/" TargetMode="External"/><Relationship Id="rId5" Type="http://schemas.openxmlformats.org/officeDocument/2006/relationships/hyperlink" Target="https://www.ieee.org/" TargetMode="External"/><Relationship Id="rId4" Type="http://schemas.openxmlformats.org/officeDocument/2006/relationships/hyperlink" Target="https://www.pytho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0100" y="1875661"/>
            <a:ext cx="7543799" cy="1367041"/>
          </a:xfrm>
          <a:prstGeom prst="rect">
            <a:avLst/>
          </a:prstGeom>
        </p:spPr>
        <p:txBody>
          <a:bodyPr vert="horz" wrap="square" lIns="0" tIns="12700" rIns="0" bIns="0" rtlCol="0">
            <a:spAutoFit/>
          </a:bodyPr>
          <a:lstStyle/>
          <a:p>
            <a:pPr marL="1522730" marR="5080" indent="-1510665">
              <a:lnSpc>
                <a:spcPct val="100000"/>
              </a:lnSpc>
              <a:spcBef>
                <a:spcPts val="100"/>
              </a:spcBef>
            </a:pPr>
            <a:r>
              <a:rPr sz="4400" spc="-5" dirty="0">
                <a:latin typeface="Carlito"/>
                <a:cs typeface="Carlito"/>
              </a:rPr>
              <a:t>&lt;</a:t>
            </a:r>
            <a:r>
              <a:rPr lang="en-US" sz="4400" spc="-5" dirty="0">
                <a:latin typeface="Carlito"/>
                <a:cs typeface="Carlito"/>
              </a:rPr>
              <a:t>STUDENT REPORT MANAGEMENT SYSTEM</a:t>
            </a:r>
            <a:r>
              <a:rPr sz="4000" spc="-5" dirty="0">
                <a:latin typeface="Carlito"/>
                <a:cs typeface="Carlito"/>
              </a:rPr>
              <a:t>&gt;</a:t>
            </a:r>
            <a:endParaRPr sz="4000" dirty="0">
              <a:latin typeface="Carlito"/>
              <a:cs typeface="Carlito"/>
            </a:endParaRPr>
          </a:p>
        </p:txBody>
      </p:sp>
      <p:sp>
        <p:nvSpPr>
          <p:cNvPr id="3" name="object 3"/>
          <p:cNvSpPr txBox="1"/>
          <p:nvPr/>
        </p:nvSpPr>
        <p:spPr>
          <a:xfrm>
            <a:off x="533400" y="3810000"/>
            <a:ext cx="7543800" cy="2136481"/>
          </a:xfrm>
          <a:prstGeom prst="rect">
            <a:avLst/>
          </a:prstGeom>
        </p:spPr>
        <p:txBody>
          <a:bodyPr vert="horz" wrap="square" lIns="0" tIns="33019" rIns="0" bIns="0" rtlCol="0">
            <a:spAutoFit/>
          </a:bodyPr>
          <a:lstStyle/>
          <a:p>
            <a:pPr marL="581660" marR="579120" algn="ctr">
              <a:lnSpc>
                <a:spcPts val="2600"/>
              </a:lnSpc>
              <a:spcBef>
                <a:spcPts val="259"/>
              </a:spcBef>
            </a:pPr>
            <a:r>
              <a:rPr lang="en-US" sz="2400" spc="15" dirty="0">
                <a:latin typeface="Carlito"/>
                <a:cs typeface="Carlito"/>
              </a:rPr>
              <a:t>Nikhil Kumar </a:t>
            </a:r>
            <a:r>
              <a:rPr sz="2400" spc="15" dirty="0">
                <a:latin typeface="Carlito"/>
                <a:cs typeface="Carlito"/>
              </a:rPr>
              <a:t>Reg No:</a:t>
            </a:r>
            <a:r>
              <a:rPr lang="en-US" sz="2400" spc="15" dirty="0">
                <a:latin typeface="Carlito"/>
                <a:cs typeface="Carlito"/>
              </a:rPr>
              <a:t> RA2211031010097</a:t>
            </a:r>
            <a:r>
              <a:rPr sz="2400" spc="-85" dirty="0">
                <a:latin typeface="Carlito"/>
                <a:cs typeface="Carlito"/>
              </a:rPr>
              <a:t> </a:t>
            </a:r>
            <a:endParaRPr lang="en-US" sz="2400" spc="-85" dirty="0">
              <a:latin typeface="Carlito"/>
              <a:cs typeface="Carlito"/>
            </a:endParaRPr>
          </a:p>
          <a:p>
            <a:pPr marL="581660" marR="579120" algn="ctr">
              <a:lnSpc>
                <a:spcPts val="2600"/>
              </a:lnSpc>
              <a:spcBef>
                <a:spcPts val="259"/>
              </a:spcBef>
            </a:pPr>
            <a:r>
              <a:rPr lang="en-US" sz="2400" spc="10" dirty="0" err="1">
                <a:latin typeface="Carlito"/>
                <a:cs typeface="Carlito"/>
              </a:rPr>
              <a:t>Priyanshu</a:t>
            </a:r>
            <a:r>
              <a:rPr lang="en-US" sz="2400" spc="10" dirty="0">
                <a:latin typeface="Carlito"/>
                <a:cs typeface="Carlito"/>
              </a:rPr>
              <a:t> </a:t>
            </a:r>
            <a:r>
              <a:rPr lang="en-US" sz="2400" spc="10" dirty="0" err="1">
                <a:latin typeface="Carlito"/>
                <a:cs typeface="Carlito"/>
              </a:rPr>
              <a:t>Dalakoti</a:t>
            </a:r>
            <a:r>
              <a:rPr lang="en-US" sz="2400" spc="10" dirty="0">
                <a:latin typeface="Carlito"/>
                <a:cs typeface="Carlito"/>
              </a:rPr>
              <a:t> </a:t>
            </a:r>
            <a:r>
              <a:rPr sz="2400" spc="15" dirty="0">
                <a:latin typeface="Carlito"/>
                <a:cs typeface="Carlito"/>
              </a:rPr>
              <a:t>Reg No:</a:t>
            </a:r>
            <a:r>
              <a:rPr lang="en-US" sz="2400" spc="15" dirty="0">
                <a:latin typeface="Carlito"/>
                <a:cs typeface="Carlito"/>
              </a:rPr>
              <a:t> </a:t>
            </a:r>
            <a:r>
              <a:rPr sz="2400" spc="15" dirty="0">
                <a:latin typeface="Carlito"/>
                <a:cs typeface="Carlito"/>
              </a:rPr>
              <a:t>RA</a:t>
            </a:r>
            <a:r>
              <a:rPr lang="en-US" sz="2400" spc="15" dirty="0">
                <a:latin typeface="Carlito"/>
                <a:cs typeface="Carlito"/>
              </a:rPr>
              <a:t>22</a:t>
            </a:r>
            <a:r>
              <a:rPr sz="2400" spc="15" dirty="0">
                <a:latin typeface="Carlito"/>
                <a:cs typeface="Carlito"/>
              </a:rPr>
              <a:t>1103</a:t>
            </a:r>
            <a:r>
              <a:rPr lang="en-US" sz="2400" spc="15" dirty="0">
                <a:latin typeface="Carlito"/>
                <a:cs typeface="Carlito"/>
              </a:rPr>
              <a:t>1</a:t>
            </a:r>
            <a:r>
              <a:rPr sz="2400" spc="15" dirty="0">
                <a:latin typeface="Carlito"/>
                <a:cs typeface="Carlito"/>
              </a:rPr>
              <a:t>01</a:t>
            </a:r>
            <a:r>
              <a:rPr lang="en-US" sz="2400" spc="15" dirty="0">
                <a:latin typeface="Carlito"/>
                <a:cs typeface="Carlito"/>
              </a:rPr>
              <a:t>0107</a:t>
            </a:r>
          </a:p>
          <a:p>
            <a:pPr marL="581660" marR="579120" algn="ctr">
              <a:lnSpc>
                <a:spcPts val="2600"/>
              </a:lnSpc>
              <a:spcBef>
                <a:spcPts val="259"/>
              </a:spcBef>
            </a:pPr>
            <a:r>
              <a:rPr lang="en-US" sz="2400" spc="15" dirty="0" err="1">
                <a:latin typeface="Carlito"/>
                <a:cs typeface="Carlito"/>
              </a:rPr>
              <a:t>Shashwat</a:t>
            </a:r>
            <a:r>
              <a:rPr lang="en-US" sz="2400" spc="15" dirty="0">
                <a:latin typeface="Carlito"/>
                <a:cs typeface="Carlito"/>
              </a:rPr>
              <a:t> Agarwal Reg No: RA2211031010083</a:t>
            </a:r>
          </a:p>
          <a:p>
            <a:pPr marL="581660" marR="579120" algn="ctr">
              <a:lnSpc>
                <a:spcPts val="2600"/>
              </a:lnSpc>
              <a:spcBef>
                <a:spcPts val="259"/>
              </a:spcBef>
            </a:pPr>
            <a:r>
              <a:rPr sz="2400" spc="10" dirty="0">
                <a:latin typeface="Carlito"/>
                <a:cs typeface="Carlito"/>
              </a:rPr>
              <a:t>Batch</a:t>
            </a:r>
            <a:r>
              <a:rPr sz="2400" spc="-5" dirty="0">
                <a:latin typeface="Carlito"/>
                <a:cs typeface="Carlito"/>
              </a:rPr>
              <a:t> </a:t>
            </a:r>
            <a:r>
              <a:rPr sz="2400" spc="10" dirty="0">
                <a:latin typeface="Carlito"/>
                <a:cs typeface="Carlito"/>
              </a:rPr>
              <a:t>ID:</a:t>
            </a:r>
            <a:endParaRPr sz="2400" dirty="0">
              <a:latin typeface="Carlito"/>
              <a:cs typeface="Carlito"/>
            </a:endParaRPr>
          </a:p>
          <a:p>
            <a:pPr algn="ctr">
              <a:lnSpc>
                <a:spcPts val="2495"/>
              </a:lnSpc>
            </a:pPr>
            <a:r>
              <a:rPr sz="2400" spc="15" dirty="0">
                <a:latin typeface="Carlito"/>
                <a:cs typeface="Carlito"/>
              </a:rPr>
              <a:t>Guide name </a:t>
            </a:r>
            <a:r>
              <a:rPr sz="2400" spc="20" dirty="0">
                <a:latin typeface="Carlito"/>
                <a:cs typeface="Carlito"/>
              </a:rPr>
              <a:t>and </a:t>
            </a:r>
            <a:r>
              <a:rPr sz="2400" spc="10" dirty="0">
                <a:latin typeface="Carlito"/>
                <a:cs typeface="Carlito"/>
              </a:rPr>
              <a:t>Designation: Dr.</a:t>
            </a:r>
            <a:r>
              <a:rPr sz="2400" spc="-40" dirty="0">
                <a:latin typeface="Carlito"/>
                <a:cs typeface="Carlito"/>
              </a:rPr>
              <a:t> </a:t>
            </a:r>
            <a:r>
              <a:rPr sz="2400" spc="15" dirty="0">
                <a:latin typeface="Carlito"/>
                <a:cs typeface="Carlito"/>
              </a:rPr>
              <a:t>Manickam.M,</a:t>
            </a:r>
            <a:endParaRPr sz="2400" dirty="0">
              <a:latin typeface="Carlito"/>
              <a:cs typeface="Carlito"/>
            </a:endParaRPr>
          </a:p>
          <a:p>
            <a:pPr marL="59055" algn="ctr">
              <a:lnSpc>
                <a:spcPts val="2620"/>
              </a:lnSpc>
            </a:pPr>
            <a:r>
              <a:rPr sz="2400" spc="10" dirty="0">
                <a:latin typeface="Carlito"/>
                <a:cs typeface="Carlito"/>
              </a:rPr>
              <a:t>Assistant Professor, </a:t>
            </a:r>
            <a:r>
              <a:rPr sz="2400" spc="15" dirty="0">
                <a:latin typeface="Carlito"/>
                <a:cs typeface="Carlito"/>
              </a:rPr>
              <a:t>CSE</a:t>
            </a:r>
            <a:r>
              <a:rPr sz="2400" spc="-10" dirty="0">
                <a:latin typeface="Carlito"/>
                <a:cs typeface="Carlito"/>
              </a:rPr>
              <a:t> </a:t>
            </a:r>
            <a:r>
              <a:rPr sz="2400" spc="10" dirty="0">
                <a:latin typeface="Carlito"/>
                <a:cs typeface="Carlito"/>
              </a:rPr>
              <a:t>department</a:t>
            </a:r>
            <a:endParaRPr sz="2400" dirty="0">
              <a:latin typeface="Carlito"/>
              <a:cs typeface="Carlito"/>
            </a:endParaRPr>
          </a:p>
        </p:txBody>
      </p:sp>
      <p:sp>
        <p:nvSpPr>
          <p:cNvPr id="4" name="object 4"/>
          <p:cNvSpPr/>
          <p:nvPr/>
        </p:nvSpPr>
        <p:spPr>
          <a:xfrm>
            <a:off x="228599" y="553351"/>
            <a:ext cx="2237735" cy="75501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144626" y="473454"/>
            <a:ext cx="5513705" cy="1122680"/>
          </a:xfrm>
          <a:prstGeom prst="rect">
            <a:avLst/>
          </a:prstGeom>
        </p:spPr>
        <p:txBody>
          <a:bodyPr vert="horz" wrap="square" lIns="0" tIns="12700" rIns="0" bIns="0" rtlCol="0">
            <a:spAutoFit/>
          </a:bodyPr>
          <a:lstStyle/>
          <a:p>
            <a:pPr marL="528320" marR="520065" algn="ctr">
              <a:lnSpc>
                <a:spcPct val="100000"/>
              </a:lnSpc>
              <a:spcBef>
                <a:spcPts val="100"/>
              </a:spcBef>
            </a:pPr>
            <a:r>
              <a:rPr sz="1800" b="1" spc="-5" dirty="0">
                <a:latin typeface="Carlito"/>
                <a:cs typeface="Carlito"/>
              </a:rPr>
              <a:t>SRM INSTITUTE OF SCIENCE AND</a:t>
            </a:r>
            <a:r>
              <a:rPr sz="1800" b="1" spc="-80" dirty="0">
                <a:latin typeface="Carlito"/>
                <a:cs typeface="Carlito"/>
              </a:rPr>
              <a:t> </a:t>
            </a:r>
            <a:r>
              <a:rPr sz="1800" b="1" spc="-5" dirty="0">
                <a:latin typeface="Carlito"/>
                <a:cs typeface="Carlito"/>
              </a:rPr>
              <a:t>TECHNOLOGY  FACULTY OF ENGINEERING AND</a:t>
            </a:r>
            <a:r>
              <a:rPr sz="1800" b="1" spc="-70" dirty="0">
                <a:latin typeface="Carlito"/>
                <a:cs typeface="Carlito"/>
              </a:rPr>
              <a:t> </a:t>
            </a:r>
            <a:r>
              <a:rPr sz="1800" b="1" spc="-5" dirty="0">
                <a:latin typeface="Carlito"/>
                <a:cs typeface="Carlito"/>
              </a:rPr>
              <a:t>TECHNOLOGY</a:t>
            </a:r>
            <a:endParaRPr sz="1800">
              <a:latin typeface="Carlito"/>
              <a:cs typeface="Carlito"/>
            </a:endParaRPr>
          </a:p>
          <a:p>
            <a:pPr marL="12700" marR="5080" algn="ctr">
              <a:lnSpc>
                <a:spcPct val="100000"/>
              </a:lnSpc>
            </a:pPr>
            <a:r>
              <a:rPr sz="1800" b="1" spc="-5" dirty="0">
                <a:latin typeface="Carlito"/>
                <a:cs typeface="Carlito"/>
              </a:rPr>
              <a:t>DEPARTMENT OF COMPUTER SCIENCE AND</a:t>
            </a:r>
            <a:r>
              <a:rPr sz="1800" b="1" spc="-80" dirty="0">
                <a:latin typeface="Carlito"/>
                <a:cs typeface="Carlito"/>
              </a:rPr>
              <a:t> </a:t>
            </a:r>
            <a:r>
              <a:rPr sz="1800" b="1" spc="-5" dirty="0">
                <a:latin typeface="Carlito"/>
                <a:cs typeface="Carlito"/>
              </a:rPr>
              <a:t>ENGINEERING  15CS496L MAJOR</a:t>
            </a:r>
            <a:r>
              <a:rPr sz="1800" b="1" spc="-15" dirty="0">
                <a:latin typeface="Carlito"/>
                <a:cs typeface="Carlito"/>
              </a:rPr>
              <a:t> </a:t>
            </a:r>
            <a:r>
              <a:rPr sz="1800" b="1" spc="-5" dirty="0">
                <a:latin typeface="Carlito"/>
                <a:cs typeface="Carlito"/>
              </a:rPr>
              <a:t>PROJECT</a:t>
            </a:r>
            <a:endParaRPr sz="18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CB0E2E1F-2681-B709-D9EC-F530A63B9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9" y="1371600"/>
            <a:ext cx="7543801" cy="4724400"/>
          </a:xfrm>
          <a:prstGeom prst="rect">
            <a:avLst/>
          </a:prstGeom>
        </p:spPr>
      </p:pic>
    </p:spTree>
    <p:extLst>
      <p:ext uri="{BB962C8B-B14F-4D97-AF65-F5344CB8AC3E}">
        <p14:creationId xmlns:p14="http://schemas.microsoft.com/office/powerpoint/2010/main" val="303214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
            <a:extLst>
              <a:ext uri="{FF2B5EF4-FFF2-40B4-BE49-F238E27FC236}">
                <a16:creationId xmlns:a16="http://schemas.microsoft.com/office/drawing/2014/main" id="{118417D3-5BF4-908D-6FBB-C003001A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47799"/>
            <a:ext cx="8077200" cy="4953001"/>
          </a:xfrm>
          <a:prstGeom prst="rect">
            <a:avLst/>
          </a:prstGeom>
        </p:spPr>
      </p:pic>
    </p:spTree>
    <p:extLst>
      <p:ext uri="{BB962C8B-B14F-4D97-AF65-F5344CB8AC3E}">
        <p14:creationId xmlns:p14="http://schemas.microsoft.com/office/powerpoint/2010/main" val="284777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
            <a:extLst>
              <a:ext uri="{FF2B5EF4-FFF2-40B4-BE49-F238E27FC236}">
                <a16:creationId xmlns:a16="http://schemas.microsoft.com/office/drawing/2014/main" id="{8E09F34C-80F0-2E23-E78B-6B8664CD3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30" y="1676400"/>
            <a:ext cx="8142339" cy="4800600"/>
          </a:xfrm>
          <a:prstGeom prst="rect">
            <a:avLst/>
          </a:prstGeom>
        </p:spPr>
      </p:pic>
    </p:spTree>
    <p:extLst>
      <p:ext uri="{BB962C8B-B14F-4D97-AF65-F5344CB8AC3E}">
        <p14:creationId xmlns:p14="http://schemas.microsoft.com/office/powerpoint/2010/main" val="27592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E5003-8FBC-F06F-C4E6-80937C1A20AA}"/>
              </a:ext>
            </a:extLst>
          </p:cNvPr>
          <p:cNvSpPr txBox="1"/>
          <p:nvPr/>
        </p:nvSpPr>
        <p:spPr>
          <a:xfrm>
            <a:off x="3581400" y="533400"/>
            <a:ext cx="3505200" cy="707886"/>
          </a:xfrm>
          <a:prstGeom prst="rect">
            <a:avLst/>
          </a:prstGeom>
          <a:noFill/>
        </p:spPr>
        <p:txBody>
          <a:bodyPr wrap="square" rtlCol="0">
            <a:spAutoFit/>
          </a:bodyPr>
          <a:lstStyle/>
          <a:p>
            <a:r>
              <a:rPr lang="en-IN" sz="4000" b="1" dirty="0"/>
              <a:t>CONCLUSION</a:t>
            </a:r>
          </a:p>
        </p:txBody>
      </p:sp>
      <p:sp>
        <p:nvSpPr>
          <p:cNvPr id="5" name="TextBox 4">
            <a:extLst>
              <a:ext uri="{FF2B5EF4-FFF2-40B4-BE49-F238E27FC236}">
                <a16:creationId xmlns:a16="http://schemas.microsoft.com/office/drawing/2014/main" id="{61457F49-12AD-BB3B-3D2C-A63D859E5D94}"/>
              </a:ext>
            </a:extLst>
          </p:cNvPr>
          <p:cNvSpPr txBox="1"/>
          <p:nvPr/>
        </p:nvSpPr>
        <p:spPr>
          <a:xfrm>
            <a:off x="990600" y="1495485"/>
            <a:ext cx="7239000" cy="4524315"/>
          </a:xfrm>
          <a:prstGeom prst="rect">
            <a:avLst/>
          </a:prstGeom>
          <a:noFill/>
        </p:spPr>
        <p:txBody>
          <a:bodyPr wrap="square" rtlCol="0">
            <a:spAutoFit/>
          </a:bodyPr>
          <a:lstStyle/>
          <a:p>
            <a:pPr algn="l"/>
            <a:r>
              <a:rPr lang="en-US" sz="2400" b="0" i="0" dirty="0">
                <a:effectLst/>
                <a:latin typeface="Söhne"/>
              </a:rPr>
              <a:t>The Student Review Management System mini project addresses the critical need for a more efficient and data-driven approach to student feedback management. By streamlining the feedback collection process, offering real-time analysis, and promoting effective communication, our system aims to contribute to the overall enhancement of educational quality and institutional performance.</a:t>
            </a:r>
          </a:p>
          <a:p>
            <a:pPr algn="l"/>
            <a:r>
              <a:rPr lang="en-US" sz="2400" b="0" i="0" dirty="0">
                <a:effectLst/>
                <a:latin typeface="Söhne"/>
              </a:rPr>
              <a:t>This project showcases the potential of technology in transforming traditional educational processes and lays the foundation for more sophisticated and data-driven feedback management systems in the future.</a:t>
            </a:r>
          </a:p>
        </p:txBody>
      </p:sp>
    </p:spTree>
    <p:extLst>
      <p:ext uri="{BB962C8B-B14F-4D97-AF65-F5344CB8AC3E}">
        <p14:creationId xmlns:p14="http://schemas.microsoft.com/office/powerpoint/2010/main" val="254968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3BF243-6FC7-4CED-0272-C111C14F9DB8}"/>
              </a:ext>
            </a:extLst>
          </p:cNvPr>
          <p:cNvSpPr txBox="1"/>
          <p:nvPr/>
        </p:nvSpPr>
        <p:spPr>
          <a:xfrm>
            <a:off x="3200400" y="457200"/>
            <a:ext cx="3657600" cy="830997"/>
          </a:xfrm>
          <a:prstGeom prst="rect">
            <a:avLst/>
          </a:prstGeom>
          <a:noFill/>
        </p:spPr>
        <p:txBody>
          <a:bodyPr wrap="square" rtlCol="0">
            <a:spAutoFit/>
          </a:bodyPr>
          <a:lstStyle/>
          <a:p>
            <a:r>
              <a:rPr lang="en-US" sz="4800" dirty="0"/>
              <a:t>References</a:t>
            </a:r>
            <a:r>
              <a:rPr lang="en-US" sz="4800" u="sng" dirty="0"/>
              <a:t> </a:t>
            </a:r>
            <a:endParaRPr lang="en-IN" sz="4800" u="sng" dirty="0"/>
          </a:p>
        </p:txBody>
      </p:sp>
      <p:sp>
        <p:nvSpPr>
          <p:cNvPr id="6" name="TextBox 5">
            <a:extLst>
              <a:ext uri="{FF2B5EF4-FFF2-40B4-BE49-F238E27FC236}">
                <a16:creationId xmlns:a16="http://schemas.microsoft.com/office/drawing/2014/main" id="{0C5224A4-3417-0479-58A0-00BF6A043DCF}"/>
              </a:ext>
            </a:extLst>
          </p:cNvPr>
          <p:cNvSpPr txBox="1"/>
          <p:nvPr/>
        </p:nvSpPr>
        <p:spPr>
          <a:xfrm>
            <a:off x="914400" y="1905000"/>
            <a:ext cx="6629399" cy="3139321"/>
          </a:xfrm>
          <a:prstGeom prst="rect">
            <a:avLst/>
          </a:prstGeom>
          <a:noFill/>
        </p:spPr>
        <p:txBody>
          <a:bodyPr wrap="square" rtlCol="0">
            <a:spAutoFit/>
          </a:bodyPr>
          <a:lstStyle/>
          <a:p>
            <a:pPr marL="285750" indent="-285750">
              <a:buFont typeface="Arial" panose="020B0604020202020204" pitchFamily="34" charset="0"/>
              <a:buChar char="•"/>
            </a:pPr>
            <a:r>
              <a:rPr lang="en-IN" sz="3600" dirty="0">
                <a:hlinkClick r:id="rId2"/>
              </a:rPr>
              <a:t>https://www.geeksforgeeks.org</a:t>
            </a:r>
            <a:endParaRPr lang="en-IN" sz="3600" dirty="0"/>
          </a:p>
          <a:p>
            <a:pPr marL="285750" indent="-285750">
              <a:buFont typeface="Arial" panose="020B0604020202020204" pitchFamily="34" charset="0"/>
              <a:buChar char="•"/>
            </a:pPr>
            <a:r>
              <a:rPr lang="en-IN" sz="3600" dirty="0">
                <a:hlinkClick r:id="rId3"/>
              </a:rPr>
              <a:t>https://www.wikipedia.org</a:t>
            </a:r>
            <a:endParaRPr lang="en-IN" sz="3600" dirty="0"/>
          </a:p>
          <a:p>
            <a:pPr marL="285750" indent="-285750">
              <a:buFont typeface="Arial" panose="020B0604020202020204" pitchFamily="34" charset="0"/>
              <a:buChar char="•"/>
            </a:pPr>
            <a:r>
              <a:rPr lang="en-IN" sz="3600" u="sng" dirty="0">
                <a:hlinkClick r:id="rId4"/>
              </a:rPr>
              <a:t>https://www.python.org</a:t>
            </a:r>
            <a:endParaRPr lang="en-IN" sz="3600" u="sng" dirty="0"/>
          </a:p>
          <a:p>
            <a:pPr marL="285750" indent="-285750">
              <a:buFont typeface="Arial" panose="020B0604020202020204" pitchFamily="34" charset="0"/>
              <a:buChar char="•"/>
            </a:pPr>
            <a:r>
              <a:rPr lang="en-IN" sz="3600" u="sng" dirty="0">
                <a:hlinkClick r:id="rId5"/>
              </a:rPr>
              <a:t>https://www.ieee.org</a:t>
            </a:r>
            <a:endParaRPr lang="en-IN" sz="3600" u="sng" dirty="0"/>
          </a:p>
          <a:p>
            <a:pPr marL="285750" indent="-285750">
              <a:buFont typeface="Arial" panose="020B0604020202020204" pitchFamily="34" charset="0"/>
              <a:buChar char="•"/>
            </a:pPr>
            <a:r>
              <a:rPr lang="en-IN" sz="3600" u="sng" dirty="0">
                <a:hlinkClick r:id="rId6"/>
              </a:rPr>
              <a:t>https://www.mysql.com</a:t>
            </a:r>
            <a:endParaRPr lang="en-IN" sz="3600" u="sng" dirty="0"/>
          </a:p>
          <a:p>
            <a:endParaRPr lang="en-IN" u="sng" dirty="0"/>
          </a:p>
        </p:txBody>
      </p:sp>
    </p:spTree>
    <p:extLst>
      <p:ext uri="{BB962C8B-B14F-4D97-AF65-F5344CB8AC3E}">
        <p14:creationId xmlns:p14="http://schemas.microsoft.com/office/powerpoint/2010/main" val="191144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DC6DF-6FAD-D72E-F55B-B68285C067FF}"/>
              </a:ext>
            </a:extLst>
          </p:cNvPr>
          <p:cNvSpPr txBox="1"/>
          <p:nvPr/>
        </p:nvSpPr>
        <p:spPr>
          <a:xfrm>
            <a:off x="2362200" y="2875002"/>
            <a:ext cx="4419600" cy="1107996"/>
          </a:xfrm>
          <a:prstGeom prst="rect">
            <a:avLst/>
          </a:prstGeom>
          <a:noFill/>
        </p:spPr>
        <p:txBody>
          <a:bodyPr wrap="square" rtlCol="0">
            <a:spAutoFit/>
          </a:bodyPr>
          <a:lstStyle/>
          <a:p>
            <a:pPr algn="r"/>
            <a:r>
              <a:rPr lang="en-US" sz="6600" b="1" dirty="0"/>
              <a:t>Thank You</a:t>
            </a:r>
            <a:endParaRPr lang="en-IN" sz="6600" b="1" dirty="0"/>
          </a:p>
        </p:txBody>
      </p:sp>
    </p:spTree>
    <p:extLst>
      <p:ext uri="{BB962C8B-B14F-4D97-AF65-F5344CB8AC3E}">
        <p14:creationId xmlns:p14="http://schemas.microsoft.com/office/powerpoint/2010/main" val="114192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5057" y="475804"/>
            <a:ext cx="3966210" cy="695960"/>
          </a:xfrm>
          <a:prstGeom prst="rect">
            <a:avLst/>
          </a:prstGeom>
        </p:spPr>
        <p:txBody>
          <a:bodyPr vert="horz" wrap="square" lIns="0" tIns="12700" rIns="0" bIns="0" rtlCol="0">
            <a:spAutoFit/>
          </a:bodyPr>
          <a:lstStyle/>
          <a:p>
            <a:pPr marL="12700">
              <a:lnSpc>
                <a:spcPct val="100000"/>
              </a:lnSpc>
              <a:spcBef>
                <a:spcPts val="100"/>
              </a:spcBef>
            </a:pPr>
            <a:r>
              <a:rPr spc="-5" dirty="0"/>
              <a:t>Table of</a:t>
            </a:r>
            <a:r>
              <a:rPr spc="-90" dirty="0"/>
              <a:t> </a:t>
            </a:r>
            <a:r>
              <a:rPr spc="-5" dirty="0"/>
              <a:t>contents</a:t>
            </a:r>
          </a:p>
        </p:txBody>
      </p:sp>
      <p:sp>
        <p:nvSpPr>
          <p:cNvPr id="3" name="object 3"/>
          <p:cNvSpPr txBox="1"/>
          <p:nvPr/>
        </p:nvSpPr>
        <p:spPr>
          <a:xfrm>
            <a:off x="572892" y="1889592"/>
            <a:ext cx="5220335" cy="2351926"/>
          </a:xfrm>
          <a:prstGeom prst="rect">
            <a:avLst/>
          </a:prstGeom>
        </p:spPr>
        <p:txBody>
          <a:bodyPr vert="horz" wrap="square" lIns="0" tIns="17780" rIns="0" bIns="0" rtlCol="0">
            <a:spAutoFit/>
          </a:bodyPr>
          <a:lstStyle/>
          <a:p>
            <a:pPr marL="312420" indent="-300355">
              <a:lnSpc>
                <a:spcPts val="2620"/>
              </a:lnSpc>
              <a:spcBef>
                <a:spcPts val="140"/>
              </a:spcBef>
              <a:buFont typeface="Arial"/>
              <a:buChar char="•"/>
              <a:tabLst>
                <a:tab pos="312420" algn="l"/>
                <a:tab pos="313055" algn="l"/>
              </a:tabLst>
            </a:pPr>
            <a:r>
              <a:rPr sz="2200" spc="10" dirty="0">
                <a:latin typeface="Carlito"/>
                <a:cs typeface="Carlito"/>
              </a:rPr>
              <a:t>Abstract</a:t>
            </a:r>
            <a:endParaRPr sz="2200" dirty="0">
              <a:latin typeface="Carlito"/>
              <a:cs typeface="Carlito"/>
            </a:endParaRPr>
          </a:p>
          <a:p>
            <a:pPr marL="312420" indent="-300355">
              <a:lnSpc>
                <a:spcPts val="2600"/>
              </a:lnSpc>
              <a:buFont typeface="Arial"/>
              <a:buChar char="•"/>
              <a:tabLst>
                <a:tab pos="312420" algn="l"/>
                <a:tab pos="313055" algn="l"/>
              </a:tabLst>
            </a:pPr>
            <a:r>
              <a:rPr sz="2200" spc="10" dirty="0">
                <a:latin typeface="Carlito"/>
                <a:cs typeface="Carlito"/>
              </a:rPr>
              <a:t>Introduction</a:t>
            </a:r>
            <a:endParaRPr sz="2200" dirty="0">
              <a:latin typeface="Carlito"/>
              <a:cs typeface="Carlito"/>
            </a:endParaRPr>
          </a:p>
          <a:p>
            <a:pPr marL="312420" indent="-300355">
              <a:lnSpc>
                <a:spcPts val="2600"/>
              </a:lnSpc>
              <a:buFont typeface="Arial"/>
              <a:buChar char="•"/>
              <a:tabLst>
                <a:tab pos="312420" algn="l"/>
                <a:tab pos="313055" algn="l"/>
              </a:tabLst>
            </a:pPr>
            <a:r>
              <a:rPr sz="2200" spc="10" dirty="0">
                <a:latin typeface="Carlito"/>
                <a:cs typeface="Carlito"/>
              </a:rPr>
              <a:t>Literature</a:t>
            </a:r>
            <a:r>
              <a:rPr sz="2200" dirty="0">
                <a:latin typeface="Carlito"/>
                <a:cs typeface="Carlito"/>
              </a:rPr>
              <a:t> </a:t>
            </a:r>
            <a:r>
              <a:rPr sz="2200" spc="10" dirty="0">
                <a:latin typeface="Carlito"/>
                <a:cs typeface="Carlito"/>
              </a:rPr>
              <a:t>Survey</a:t>
            </a:r>
            <a:endParaRPr sz="2200" dirty="0">
              <a:latin typeface="Carlito"/>
              <a:cs typeface="Carlito"/>
            </a:endParaRPr>
          </a:p>
          <a:p>
            <a:pPr marL="312420" indent="-300355">
              <a:lnSpc>
                <a:spcPts val="2600"/>
              </a:lnSpc>
              <a:buFont typeface="Arial"/>
              <a:buChar char="•"/>
              <a:tabLst>
                <a:tab pos="312420" algn="l"/>
                <a:tab pos="313055" algn="l"/>
              </a:tabLst>
            </a:pPr>
            <a:r>
              <a:rPr sz="2200" spc="10" dirty="0">
                <a:latin typeface="Carlito"/>
                <a:cs typeface="Carlito"/>
              </a:rPr>
              <a:t>Objective of the</a:t>
            </a:r>
            <a:r>
              <a:rPr sz="2200" spc="-15" dirty="0">
                <a:latin typeface="Carlito"/>
                <a:cs typeface="Carlito"/>
              </a:rPr>
              <a:t> </a:t>
            </a:r>
            <a:r>
              <a:rPr sz="2200" spc="10" dirty="0">
                <a:latin typeface="Carlito"/>
                <a:cs typeface="Carlito"/>
              </a:rPr>
              <a:t>Project</a:t>
            </a:r>
            <a:endParaRPr sz="2200" dirty="0">
              <a:latin typeface="Carlito"/>
              <a:cs typeface="Carlito"/>
            </a:endParaRPr>
          </a:p>
          <a:p>
            <a:pPr marL="312420" indent="-300355">
              <a:lnSpc>
                <a:spcPts val="2600"/>
              </a:lnSpc>
              <a:buFont typeface="Arial"/>
              <a:buChar char="•"/>
              <a:tabLst>
                <a:tab pos="312420" algn="l"/>
                <a:tab pos="313055" algn="l"/>
              </a:tabLst>
            </a:pPr>
            <a:r>
              <a:rPr sz="2200" spc="10" dirty="0">
                <a:latin typeface="Carlito"/>
                <a:cs typeface="Carlito"/>
              </a:rPr>
              <a:t>Architecture</a:t>
            </a:r>
            <a:r>
              <a:rPr sz="2200" dirty="0">
                <a:latin typeface="Carlito"/>
                <a:cs typeface="Carlito"/>
              </a:rPr>
              <a:t> </a:t>
            </a:r>
            <a:endParaRPr lang="en-US" sz="2200" dirty="0">
              <a:latin typeface="Carlito"/>
              <a:cs typeface="Carlito"/>
            </a:endParaRPr>
          </a:p>
          <a:p>
            <a:pPr marL="312420" indent="-300355">
              <a:lnSpc>
                <a:spcPts val="2600"/>
              </a:lnSpc>
              <a:buFont typeface="Arial"/>
              <a:buChar char="•"/>
              <a:tabLst>
                <a:tab pos="312420" algn="l"/>
                <a:tab pos="313055" algn="l"/>
              </a:tabLst>
            </a:pPr>
            <a:r>
              <a:rPr sz="2200" spc="15" dirty="0">
                <a:latin typeface="Carlito"/>
                <a:cs typeface="Carlito"/>
              </a:rPr>
              <a:t>Modules</a:t>
            </a:r>
            <a:r>
              <a:rPr sz="2200" spc="-5" dirty="0">
                <a:latin typeface="Carlito"/>
                <a:cs typeface="Carlito"/>
              </a:rPr>
              <a:t> </a:t>
            </a:r>
            <a:r>
              <a:rPr sz="2200" spc="10" dirty="0">
                <a:latin typeface="Carlito"/>
                <a:cs typeface="Carlito"/>
              </a:rPr>
              <a:t>Description</a:t>
            </a:r>
            <a:endParaRPr sz="2200" dirty="0">
              <a:latin typeface="Carlito"/>
              <a:cs typeface="Carlito"/>
            </a:endParaRPr>
          </a:p>
          <a:p>
            <a:pPr marL="312420" indent="-300355">
              <a:lnSpc>
                <a:spcPts val="2600"/>
              </a:lnSpc>
              <a:buFont typeface="Arial"/>
              <a:buChar char="•"/>
              <a:tabLst>
                <a:tab pos="312420" algn="l"/>
                <a:tab pos="313055" algn="l"/>
              </a:tabLst>
            </a:pPr>
            <a:r>
              <a:rPr lang="en-US" sz="2200" spc="10" dirty="0">
                <a:latin typeface="Carlito"/>
                <a:cs typeface="Carlito"/>
              </a:rPr>
              <a:t>Conclusion</a:t>
            </a:r>
          </a:p>
        </p:txBody>
      </p:sp>
      <p:sp>
        <p:nvSpPr>
          <p:cNvPr id="4" name="object 4"/>
          <p:cNvSpPr/>
          <p:nvPr/>
        </p:nvSpPr>
        <p:spPr>
          <a:xfrm>
            <a:off x="228599" y="553351"/>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2831" y="475804"/>
            <a:ext cx="2376170" cy="695960"/>
          </a:xfrm>
          <a:prstGeom prst="rect">
            <a:avLst/>
          </a:prstGeom>
        </p:spPr>
        <p:txBody>
          <a:bodyPr vert="horz" wrap="square" lIns="0" tIns="12700" rIns="0" bIns="0" rtlCol="0">
            <a:spAutoFit/>
          </a:bodyPr>
          <a:lstStyle/>
          <a:p>
            <a:pPr marL="12700">
              <a:lnSpc>
                <a:spcPct val="100000"/>
              </a:lnSpc>
              <a:spcBef>
                <a:spcPts val="100"/>
              </a:spcBef>
            </a:pPr>
            <a:r>
              <a:rPr spc="-5" dirty="0"/>
              <a:t>ABSTRACT</a:t>
            </a:r>
          </a:p>
        </p:txBody>
      </p:sp>
      <p:sp>
        <p:nvSpPr>
          <p:cNvPr id="3" name="object 3"/>
          <p:cNvSpPr txBox="1"/>
          <p:nvPr/>
        </p:nvSpPr>
        <p:spPr>
          <a:xfrm>
            <a:off x="530222" y="1524554"/>
            <a:ext cx="8232777" cy="3458639"/>
          </a:xfrm>
          <a:prstGeom prst="rect">
            <a:avLst/>
          </a:prstGeom>
        </p:spPr>
        <p:txBody>
          <a:bodyPr vert="horz" wrap="square" lIns="0" tIns="11430" rIns="0" bIns="0" rtlCol="0">
            <a:spAutoFit/>
          </a:bodyPr>
          <a:lstStyle/>
          <a:p>
            <a:pPr algn="l"/>
            <a:r>
              <a:rPr lang="en-US" sz="2800" b="0" i="0" dirty="0">
                <a:effectLst/>
                <a:latin typeface="Söhne"/>
              </a:rPr>
              <a:t>In the dynamic landscape of educational institutions, the effective management of student reviews and feedback is pivotal in enhancing the quality of education and facilitating continuous improvement. This mini project introduces the "Student Review Management System," a comprehensive digital solution designed to streamline and optimize the process of collecting, analyzing, and utilizing student feedback</a:t>
            </a:r>
            <a:r>
              <a:rPr lang="en-US" sz="2800" b="0" i="0" dirty="0">
                <a:solidFill>
                  <a:srgbClr val="D1D5DB"/>
                </a:solidFill>
                <a:effectLst/>
                <a:latin typeface="Söhne"/>
              </a:rPr>
              <a:t>.</a:t>
            </a: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3974" y="475804"/>
            <a:ext cx="361061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562658" y="1617976"/>
            <a:ext cx="8047941" cy="3952364"/>
          </a:xfrm>
          <a:prstGeom prst="rect">
            <a:avLst/>
          </a:prstGeom>
        </p:spPr>
        <p:txBody>
          <a:bodyPr vert="horz" wrap="square" lIns="0" tIns="12700" rIns="0" bIns="0" rtlCol="0">
            <a:spAutoFit/>
          </a:bodyPr>
          <a:lstStyle/>
          <a:p>
            <a:pPr algn="ctr">
              <a:lnSpc>
                <a:spcPct val="100000"/>
              </a:lnSpc>
              <a:spcBef>
                <a:spcPts val="100"/>
              </a:spcBef>
            </a:pPr>
            <a:r>
              <a:rPr lang="en-US" sz="3200" b="0" i="0" dirty="0">
                <a:effectLst/>
                <a:latin typeface="Söhne"/>
              </a:rPr>
              <a:t>The traditional methods of collecting and managing student reviews often involve paperwork, manual data entry, and cumbersome administrative processes. These limitations have inspired the development of our Student Review Management System, aimed at revolutionizing the way educational institutions handle student feedback.</a:t>
            </a:r>
            <a:endParaRPr sz="3200" dirty="0">
              <a:latin typeface="Times New Roman"/>
              <a:cs typeface="Times New Roman"/>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220" y="475804"/>
            <a:ext cx="4408805" cy="695960"/>
          </a:xfrm>
          <a:prstGeom prst="rect">
            <a:avLst/>
          </a:prstGeom>
        </p:spPr>
        <p:txBody>
          <a:bodyPr vert="horz" wrap="square" lIns="0" tIns="12700" rIns="0" bIns="0" rtlCol="0">
            <a:spAutoFit/>
          </a:bodyPr>
          <a:lstStyle/>
          <a:p>
            <a:pPr marL="12700">
              <a:lnSpc>
                <a:spcPct val="100000"/>
              </a:lnSpc>
              <a:spcBef>
                <a:spcPts val="100"/>
              </a:spcBef>
            </a:pPr>
            <a:r>
              <a:rPr spc="-5" dirty="0"/>
              <a:t>LITRATURE</a:t>
            </a:r>
            <a:r>
              <a:rPr spc="-90" dirty="0"/>
              <a:t> </a:t>
            </a:r>
            <a:r>
              <a:rPr spc="-5" dirty="0"/>
              <a:t>SURVEY</a:t>
            </a:r>
          </a:p>
        </p:txBody>
      </p:sp>
      <p:sp>
        <p:nvSpPr>
          <p:cNvPr id="3" name="object 3"/>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1797738054"/>
              </p:ext>
            </p:extLst>
          </p:nvPr>
        </p:nvGraphicFramePr>
        <p:xfrm>
          <a:off x="380999" y="1676401"/>
          <a:ext cx="8229600" cy="4246684"/>
        </p:xfrm>
        <a:graphic>
          <a:graphicData uri="http://schemas.openxmlformats.org/drawingml/2006/table">
            <a:tbl>
              <a:tblPr firstRow="1" bandRow="1">
                <a:tableStyleId>{2D5ABB26-0587-4C30-8999-92F81FD0307C}</a:tableStyleId>
              </a:tblPr>
              <a:tblGrid>
                <a:gridCol w="463766">
                  <a:extLst>
                    <a:ext uri="{9D8B030D-6E8A-4147-A177-3AD203B41FA5}">
                      <a16:colId xmlns:a16="http://schemas.microsoft.com/office/drawing/2014/main" val="20000"/>
                    </a:ext>
                  </a:extLst>
                </a:gridCol>
                <a:gridCol w="2300252">
                  <a:extLst>
                    <a:ext uri="{9D8B030D-6E8A-4147-A177-3AD203B41FA5}">
                      <a16:colId xmlns:a16="http://schemas.microsoft.com/office/drawing/2014/main" val="20001"/>
                    </a:ext>
                  </a:extLst>
                </a:gridCol>
                <a:gridCol w="969783">
                  <a:extLst>
                    <a:ext uri="{9D8B030D-6E8A-4147-A177-3AD203B41FA5}">
                      <a16:colId xmlns:a16="http://schemas.microsoft.com/office/drawing/2014/main" val="20002"/>
                    </a:ext>
                  </a:extLst>
                </a:gridCol>
                <a:gridCol w="1646264">
                  <a:extLst>
                    <a:ext uri="{9D8B030D-6E8A-4147-A177-3AD203B41FA5}">
                      <a16:colId xmlns:a16="http://schemas.microsoft.com/office/drawing/2014/main" val="20003"/>
                    </a:ext>
                  </a:extLst>
                </a:gridCol>
                <a:gridCol w="1447025">
                  <a:extLst>
                    <a:ext uri="{9D8B030D-6E8A-4147-A177-3AD203B41FA5}">
                      <a16:colId xmlns:a16="http://schemas.microsoft.com/office/drawing/2014/main" val="20004"/>
                    </a:ext>
                  </a:extLst>
                </a:gridCol>
                <a:gridCol w="1402510">
                  <a:extLst>
                    <a:ext uri="{9D8B030D-6E8A-4147-A177-3AD203B41FA5}">
                      <a16:colId xmlns:a16="http://schemas.microsoft.com/office/drawing/2014/main" val="20005"/>
                    </a:ext>
                  </a:extLst>
                </a:gridCol>
              </a:tblGrid>
              <a:tr h="685799">
                <a:tc>
                  <a:txBody>
                    <a:bodyPr/>
                    <a:lstStyle/>
                    <a:p>
                      <a:pPr marL="85090">
                        <a:lnSpc>
                          <a:spcPct val="100000"/>
                        </a:lnSpc>
                        <a:spcBef>
                          <a:spcPts val="635"/>
                        </a:spcBef>
                      </a:pPr>
                      <a:r>
                        <a:rPr sz="1400" spc="-5" dirty="0">
                          <a:latin typeface="Times New Roman"/>
                          <a:cs typeface="Times New Roman"/>
                        </a:rPr>
                        <a:t>S.No</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400" spc="-5" dirty="0">
                          <a:latin typeface="Times New Roman"/>
                          <a:cs typeface="Times New Roman"/>
                        </a:rPr>
                        <a:t>NAME</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lang="en-US" sz="1400" dirty="0">
                          <a:latin typeface="Times New Roman"/>
                          <a:cs typeface="Times New Roman"/>
                        </a:rPr>
                        <a:t>Year</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400" spc="-5" dirty="0">
                          <a:latin typeface="Times New Roman"/>
                          <a:cs typeface="Times New Roman"/>
                        </a:rPr>
                        <a:t>METHOD</a:t>
                      </a:r>
                      <a:r>
                        <a:rPr sz="1400" spc="-10" dirty="0">
                          <a:latin typeface="Times New Roman"/>
                          <a:cs typeface="Times New Roman"/>
                        </a:rPr>
                        <a:t> </a:t>
                      </a:r>
                      <a:r>
                        <a:rPr sz="1400" spc="-5" dirty="0">
                          <a:latin typeface="Times New Roman"/>
                          <a:cs typeface="Times New Roman"/>
                        </a:rPr>
                        <a:t>USED</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35"/>
                        </a:spcBef>
                      </a:pPr>
                      <a:r>
                        <a:rPr sz="1400" spc="-5" dirty="0">
                          <a:latin typeface="Times New Roman"/>
                          <a:cs typeface="Times New Roman"/>
                        </a:rPr>
                        <a:t>MERITS</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35"/>
                        </a:spcBef>
                      </a:pPr>
                      <a:r>
                        <a:rPr sz="1400" spc="-5" dirty="0">
                          <a:latin typeface="Times New Roman"/>
                          <a:cs typeface="Times New Roman"/>
                        </a:rPr>
                        <a:t>DEMERITS</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009870">
                <a:tc>
                  <a:txBody>
                    <a:bodyPr/>
                    <a:lstStyle/>
                    <a:p>
                      <a:pPr marL="85090">
                        <a:lnSpc>
                          <a:spcPct val="100000"/>
                        </a:lnSpc>
                        <a:spcBef>
                          <a:spcPts val="635"/>
                        </a:spcBef>
                      </a:pPr>
                      <a:r>
                        <a:rPr sz="1400" dirty="0">
                          <a:latin typeface="Times New Roman"/>
                          <a:cs typeface="Times New Roman"/>
                        </a:rPr>
                        <a:t>1</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217170">
                        <a:lnSpc>
                          <a:spcPct val="100000"/>
                        </a:lnSpc>
                        <a:spcBef>
                          <a:spcPts val="635"/>
                        </a:spcBef>
                      </a:pPr>
                      <a:r>
                        <a:rPr lang="en-IN" sz="1400" b="1" i="0" dirty="0">
                          <a:solidFill>
                            <a:schemeClr val="tx1"/>
                          </a:solidFill>
                          <a:effectLst/>
                          <a:latin typeface="+mn-lt"/>
                          <a:ea typeface="+mn-ea"/>
                          <a:cs typeface="+mn-cs"/>
                        </a:rPr>
                        <a:t>Fredrick </a:t>
                      </a:r>
                      <a:r>
                        <a:rPr lang="en-IN" sz="1400" b="1" i="0" dirty="0" err="1">
                          <a:solidFill>
                            <a:schemeClr val="tx1"/>
                          </a:solidFill>
                          <a:effectLst/>
                          <a:latin typeface="+mn-lt"/>
                          <a:ea typeface="+mn-ea"/>
                          <a:cs typeface="+mn-cs"/>
                        </a:rPr>
                        <a:t>Mtenzi</a:t>
                      </a: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93675">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8161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400" b="0" i="0" dirty="0">
                          <a:solidFill>
                            <a:schemeClr val="tx1"/>
                          </a:solidFill>
                          <a:effectLst/>
                          <a:latin typeface="+mn-lt"/>
                          <a:ea typeface="+mn-ea"/>
                          <a:cs typeface="+mn-cs"/>
                        </a:rPr>
                        <a:t>Limited scalability for larger institutions.</a:t>
                      </a:r>
                    </a:p>
                    <a:p>
                      <a:r>
                        <a:rPr lang="en-US" sz="1400" b="0" i="0" dirty="0">
                          <a:solidFill>
                            <a:schemeClr val="tx1"/>
                          </a:solidFill>
                          <a:effectLst/>
                          <a:latin typeface="+mn-lt"/>
                          <a:ea typeface="+mn-ea"/>
                          <a:cs typeface="+mn-cs"/>
                        </a:rPr>
                        <a:t>Lacked advanced security measures.</a:t>
                      </a:r>
                    </a:p>
                    <a:p>
                      <a:pPr marL="85725">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195724">
                <a:tc>
                  <a:txBody>
                    <a:bodyPr/>
                    <a:lstStyle/>
                    <a:p>
                      <a:pPr marL="85090">
                        <a:lnSpc>
                          <a:spcPct val="100000"/>
                        </a:lnSpc>
                        <a:spcBef>
                          <a:spcPts val="635"/>
                        </a:spcBef>
                      </a:pPr>
                      <a:r>
                        <a:rPr sz="1400" dirty="0">
                          <a:latin typeface="Times New Roman"/>
                          <a:cs typeface="Times New Roman"/>
                        </a:rPr>
                        <a:t>2</a:t>
                      </a:r>
                      <a:endParaRPr sz="140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69596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9144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4780">
                        <a:lnSpc>
                          <a:spcPct val="100000"/>
                        </a:lnSpc>
                        <a:spcBef>
                          <a:spcPts val="635"/>
                        </a:spcBef>
                      </a:pPr>
                      <a:endParaRPr sz="140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3510">
                        <a:lnSpc>
                          <a:spcPct val="100000"/>
                        </a:lnSpc>
                        <a:spcBef>
                          <a:spcPts val="635"/>
                        </a:spcBef>
                      </a:pPr>
                      <a:endParaRPr sz="140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928156">
                <a:tc>
                  <a:txBody>
                    <a:bodyPr/>
                    <a:lstStyle/>
                    <a:p>
                      <a:pPr marL="85090">
                        <a:lnSpc>
                          <a:spcPct val="100000"/>
                        </a:lnSpc>
                        <a:spcBef>
                          <a:spcPts val="635"/>
                        </a:spcBef>
                      </a:pPr>
                      <a:r>
                        <a:rPr sz="1400" dirty="0">
                          <a:latin typeface="Times New Roman"/>
                          <a:cs typeface="Times New Roman"/>
                        </a:rPr>
                        <a:t>3</a:t>
                      </a:r>
                      <a:endParaRPr sz="140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9779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95275">
                        <a:lnSpc>
                          <a:spcPct val="100000"/>
                        </a:lnSpc>
                        <a:spcBef>
                          <a:spcPts val="635"/>
                        </a:spcBef>
                      </a:pPr>
                      <a:endParaRPr sz="140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7320">
                        <a:lnSpc>
                          <a:spcPct val="100000"/>
                        </a:lnSpc>
                        <a:spcBef>
                          <a:spcPts val="635"/>
                        </a:spcBef>
                      </a:pPr>
                      <a:endParaRPr sz="1400" dirty="0">
                        <a:latin typeface="Times New Roman"/>
                        <a:cs typeface="Times New Roman"/>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6551" y="475804"/>
            <a:ext cx="2451100" cy="695960"/>
          </a:xfrm>
          <a:prstGeom prst="rect">
            <a:avLst/>
          </a:prstGeom>
        </p:spPr>
        <p:txBody>
          <a:bodyPr vert="horz" wrap="square" lIns="0" tIns="12700" rIns="0" bIns="0" rtlCol="0">
            <a:spAutoFit/>
          </a:bodyPr>
          <a:lstStyle/>
          <a:p>
            <a:pPr marL="12700">
              <a:lnSpc>
                <a:spcPct val="100000"/>
              </a:lnSpc>
              <a:spcBef>
                <a:spcPts val="100"/>
              </a:spcBef>
            </a:pPr>
            <a:r>
              <a:rPr spc="-5" dirty="0"/>
              <a:t>OBJECTIVE</a:t>
            </a:r>
          </a:p>
        </p:txBody>
      </p:sp>
      <p:sp>
        <p:nvSpPr>
          <p:cNvPr id="3" name="object 3"/>
          <p:cNvSpPr txBox="1"/>
          <p:nvPr/>
        </p:nvSpPr>
        <p:spPr>
          <a:xfrm>
            <a:off x="533400" y="1600200"/>
            <a:ext cx="8153399" cy="3706143"/>
          </a:xfrm>
          <a:prstGeom prst="rect">
            <a:avLst/>
          </a:prstGeom>
        </p:spPr>
        <p:txBody>
          <a:bodyPr vert="horz" wrap="square" lIns="0" tIns="12700" rIns="0" bIns="0" rtlCol="0">
            <a:spAutoFit/>
          </a:bodyPr>
          <a:lstStyle/>
          <a:p>
            <a:pPr algn="l"/>
            <a:r>
              <a:rPr lang="en-US" sz="2000" b="0" i="0" dirty="0">
                <a:effectLst/>
                <a:latin typeface="Söhne"/>
              </a:rPr>
              <a:t>The primary objective of this mini project is to create a user-friendly and efficient platform that benefits both students and educators:</a:t>
            </a:r>
          </a:p>
          <a:p>
            <a:pPr algn="l">
              <a:buFont typeface="+mj-lt"/>
              <a:buAutoNum type="arabicPeriod"/>
            </a:pPr>
            <a:r>
              <a:rPr lang="en-US" sz="2000" b="1" i="0" dirty="0">
                <a:effectLst/>
                <a:latin typeface="Söhne"/>
              </a:rPr>
              <a:t>Efficient Data Collection:</a:t>
            </a:r>
            <a:r>
              <a:rPr lang="en-US" sz="2000" b="0" i="0" dirty="0">
                <a:effectLst/>
                <a:latin typeface="Söhne"/>
              </a:rPr>
              <a:t> Implement an intuitive interface for students to submit feedback conveniently, reducing the barriers to participation.</a:t>
            </a:r>
          </a:p>
          <a:p>
            <a:pPr algn="l">
              <a:buFont typeface="+mj-lt"/>
              <a:buAutoNum type="arabicPeriod"/>
            </a:pPr>
            <a:r>
              <a:rPr lang="en-US" sz="2000" b="1" i="0" dirty="0">
                <a:effectLst/>
                <a:latin typeface="Söhne"/>
              </a:rPr>
              <a:t>Real-time Data Analysis:</a:t>
            </a:r>
            <a:r>
              <a:rPr lang="en-US" sz="2000" b="0" i="0" dirty="0">
                <a:effectLst/>
                <a:latin typeface="Söhne"/>
              </a:rPr>
              <a:t> Utilize data analytics techniques to process and analyze feedback promptly, enabling institutions to identify trends and areas for improvement swiftly.</a:t>
            </a:r>
          </a:p>
          <a:p>
            <a:pPr algn="l">
              <a:buFont typeface="+mj-lt"/>
              <a:buAutoNum type="arabicPeriod"/>
            </a:pPr>
            <a:r>
              <a:rPr lang="en-US" sz="2000" b="1" i="0" dirty="0">
                <a:effectLst/>
                <a:latin typeface="Söhne"/>
              </a:rPr>
              <a:t>Streamlined Communication:</a:t>
            </a:r>
            <a:r>
              <a:rPr lang="en-US" sz="2000" b="0" i="0" dirty="0">
                <a:effectLst/>
                <a:latin typeface="Söhne"/>
              </a:rPr>
              <a:t> Establish a seamless communication channel between students and faculty, allowing instructors to respond to feedback and address concerns promptly.</a:t>
            </a:r>
          </a:p>
          <a:p>
            <a:pPr algn="l">
              <a:buFont typeface="+mj-lt"/>
              <a:buAutoNum type="arabicPeriod"/>
            </a:pPr>
            <a:r>
              <a:rPr lang="en-US" sz="2000" b="1" i="0" dirty="0">
                <a:effectLst/>
                <a:latin typeface="Söhne"/>
              </a:rPr>
              <a:t>Quality Enhancement:</a:t>
            </a:r>
            <a:r>
              <a:rPr lang="en-US" sz="2000" b="0" i="0" dirty="0">
                <a:effectLst/>
                <a:latin typeface="Söhne"/>
              </a:rPr>
              <a:t> Facilitate data-driven decision-making processes to enhance the quality of education and overall institutional performance.</a:t>
            </a: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B6249-50C3-A01E-18DF-E131672D77D8}"/>
              </a:ext>
            </a:extLst>
          </p:cNvPr>
          <p:cNvSpPr txBox="1"/>
          <p:nvPr/>
        </p:nvSpPr>
        <p:spPr>
          <a:xfrm>
            <a:off x="3276600" y="381000"/>
            <a:ext cx="4114800" cy="707886"/>
          </a:xfrm>
          <a:prstGeom prst="rect">
            <a:avLst/>
          </a:prstGeom>
          <a:noFill/>
        </p:spPr>
        <p:txBody>
          <a:bodyPr wrap="square" rtlCol="0">
            <a:spAutoFit/>
          </a:bodyPr>
          <a:lstStyle/>
          <a:p>
            <a:r>
              <a:rPr lang="en-IN" sz="4000" i="0" dirty="0">
                <a:effectLst/>
                <a:latin typeface="Söhne"/>
              </a:rPr>
              <a:t>ARCHITECTURE</a:t>
            </a:r>
            <a:endParaRPr lang="en-IN" sz="4000" dirty="0"/>
          </a:p>
        </p:txBody>
      </p:sp>
      <p:sp>
        <p:nvSpPr>
          <p:cNvPr id="6" name="TextBox 5">
            <a:extLst>
              <a:ext uri="{FF2B5EF4-FFF2-40B4-BE49-F238E27FC236}">
                <a16:creationId xmlns:a16="http://schemas.microsoft.com/office/drawing/2014/main" id="{C50D45BE-430C-59F5-15CD-E4F82176DE2B}"/>
              </a:ext>
            </a:extLst>
          </p:cNvPr>
          <p:cNvSpPr txBox="1"/>
          <p:nvPr/>
        </p:nvSpPr>
        <p:spPr>
          <a:xfrm>
            <a:off x="685800" y="1447800"/>
            <a:ext cx="7848600" cy="4648200"/>
          </a:xfrm>
          <a:prstGeom prst="rect">
            <a:avLst/>
          </a:prstGeom>
          <a:noFill/>
        </p:spPr>
        <p:txBody>
          <a:bodyPr wrap="square" rtlCol="0">
            <a:spAutoFit/>
          </a:bodyPr>
          <a:lstStyle/>
          <a:p>
            <a:pPr algn="l"/>
            <a:r>
              <a:rPr lang="en-US" sz="2400" b="0" i="0" dirty="0">
                <a:effectLst/>
                <a:latin typeface="Söhne"/>
              </a:rPr>
              <a:t>The Student Review Management System architecture is designed with modularity and scalability in mind. It comprises four key components:</a:t>
            </a:r>
          </a:p>
          <a:p>
            <a:pPr algn="l">
              <a:buFont typeface="+mj-lt"/>
              <a:buAutoNum type="arabicPeriod"/>
            </a:pPr>
            <a:r>
              <a:rPr lang="en-US" sz="2400" b="1" i="0" dirty="0">
                <a:effectLst/>
                <a:latin typeface="Söhne"/>
              </a:rPr>
              <a:t>User Interface:</a:t>
            </a:r>
            <a:r>
              <a:rPr lang="en-US" sz="2400" b="0" i="0" dirty="0">
                <a:effectLst/>
                <a:latin typeface="Söhne"/>
              </a:rPr>
              <a:t> A user-friendly web-based interface for students to submit reviews and faculty to access feedback.</a:t>
            </a:r>
          </a:p>
          <a:p>
            <a:pPr algn="l">
              <a:buFont typeface="+mj-lt"/>
              <a:buAutoNum type="arabicPeriod"/>
            </a:pPr>
            <a:r>
              <a:rPr lang="en-US" sz="2400" b="1" i="0" dirty="0">
                <a:effectLst/>
                <a:latin typeface="Söhne"/>
              </a:rPr>
              <a:t>Database:</a:t>
            </a:r>
            <a:r>
              <a:rPr lang="en-US" sz="2400" b="0" i="0" dirty="0">
                <a:effectLst/>
                <a:latin typeface="Söhne"/>
              </a:rPr>
              <a:t> A robust and secure database system to store and manage feedback data efficiently.</a:t>
            </a:r>
          </a:p>
          <a:p>
            <a:pPr algn="l">
              <a:buFont typeface="+mj-lt"/>
              <a:buAutoNum type="arabicPeriod"/>
            </a:pPr>
            <a:r>
              <a:rPr lang="en-US" sz="2400" b="1" i="0" dirty="0">
                <a:effectLst/>
                <a:latin typeface="Söhne"/>
              </a:rPr>
              <a:t>Data Analytics Engine:</a:t>
            </a:r>
            <a:r>
              <a:rPr lang="en-US" sz="2400" b="0" i="0" dirty="0">
                <a:effectLst/>
                <a:latin typeface="Söhne"/>
              </a:rPr>
              <a:t> Utilizes data mining and machine learning techniques to analyze feedback data and extract valuable insights.</a:t>
            </a:r>
          </a:p>
          <a:p>
            <a:pPr algn="l">
              <a:buFont typeface="+mj-lt"/>
              <a:buAutoNum type="arabicPeriod"/>
            </a:pPr>
            <a:r>
              <a:rPr lang="en-US" sz="2400" b="1" i="0" dirty="0">
                <a:effectLst/>
                <a:latin typeface="Söhne"/>
              </a:rPr>
              <a:t>Communication Module:</a:t>
            </a:r>
            <a:r>
              <a:rPr lang="en-US" sz="2400" b="0" i="0" dirty="0">
                <a:effectLst/>
                <a:latin typeface="Söhne"/>
              </a:rPr>
              <a:t> Enables real-time communication between students and faculty members.</a:t>
            </a:r>
          </a:p>
        </p:txBody>
      </p:sp>
    </p:spTree>
    <p:extLst>
      <p:ext uri="{BB962C8B-B14F-4D97-AF65-F5344CB8AC3E}">
        <p14:creationId xmlns:p14="http://schemas.microsoft.com/office/powerpoint/2010/main" val="379946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4460">
              <a:lnSpc>
                <a:spcPct val="100000"/>
              </a:lnSpc>
              <a:spcBef>
                <a:spcPts val="100"/>
              </a:spcBef>
            </a:pPr>
            <a:r>
              <a:rPr spc="-10" dirty="0"/>
              <a:t>MODULE</a:t>
            </a:r>
            <a:r>
              <a:rPr spc="-90" dirty="0"/>
              <a:t> </a:t>
            </a:r>
            <a:r>
              <a:rPr spc="-5" dirty="0"/>
              <a:t>DESCRIPTION</a:t>
            </a:r>
          </a:p>
        </p:txBody>
      </p:sp>
      <p:sp>
        <p:nvSpPr>
          <p:cNvPr id="3" name="object 3"/>
          <p:cNvSpPr txBox="1"/>
          <p:nvPr/>
        </p:nvSpPr>
        <p:spPr>
          <a:xfrm>
            <a:off x="587058" y="1447800"/>
            <a:ext cx="8023542" cy="5183470"/>
          </a:xfrm>
          <a:prstGeom prst="rect">
            <a:avLst/>
          </a:prstGeom>
        </p:spPr>
        <p:txBody>
          <a:bodyPr vert="horz" wrap="square" lIns="0" tIns="12700" rIns="0" bIns="0" rtlCol="0">
            <a:spAutoFit/>
          </a:bodyPr>
          <a:lstStyle/>
          <a:p>
            <a:pPr algn="l">
              <a:buFont typeface="Arial" panose="020B0604020202020204" pitchFamily="34" charset="0"/>
              <a:buChar char="•"/>
            </a:pPr>
            <a:r>
              <a:rPr lang="en-US" sz="2400" b="1" i="0" dirty="0">
                <a:effectLst/>
                <a:latin typeface="Söhne"/>
              </a:rPr>
              <a:t>User Registration and Authentication:</a:t>
            </a:r>
            <a:r>
              <a:rPr lang="en-US" sz="2400" b="0" i="0" dirty="0">
                <a:effectLst/>
                <a:latin typeface="Söhne"/>
              </a:rPr>
              <a:t> Allows students and faculty to create accounts and securely access the system.</a:t>
            </a:r>
          </a:p>
          <a:p>
            <a:pPr algn="l">
              <a:buFont typeface="Arial" panose="020B0604020202020204" pitchFamily="34" charset="0"/>
              <a:buChar char="•"/>
            </a:pPr>
            <a:r>
              <a:rPr lang="en-US" sz="2400" b="1" i="0" dirty="0">
                <a:effectLst/>
                <a:latin typeface="Söhne"/>
              </a:rPr>
              <a:t>Feedback Submission:</a:t>
            </a:r>
            <a:r>
              <a:rPr lang="en-US" sz="2400" b="0" i="0" dirty="0">
                <a:effectLst/>
                <a:latin typeface="Söhne"/>
              </a:rPr>
              <a:t> Provides students with a platform to submit detailed feedback on courses, instructors, and other aspects of their educational experience.</a:t>
            </a:r>
          </a:p>
          <a:p>
            <a:pPr algn="l">
              <a:buFont typeface="Arial" panose="020B0604020202020204" pitchFamily="34" charset="0"/>
              <a:buChar char="•"/>
            </a:pPr>
            <a:r>
              <a:rPr lang="en-US" sz="2400" b="1" i="0" dirty="0">
                <a:effectLst/>
                <a:latin typeface="Söhne"/>
              </a:rPr>
              <a:t>Data Processing:</a:t>
            </a:r>
            <a:r>
              <a:rPr lang="en-US" sz="2400" b="0" i="0" dirty="0">
                <a:effectLst/>
                <a:latin typeface="Söhne"/>
              </a:rPr>
              <a:t> Utilizes algorithms for sentiment analysis, trend identification, and data summarization to process feedback data.</a:t>
            </a:r>
          </a:p>
          <a:p>
            <a:pPr algn="l">
              <a:buFont typeface="Arial" panose="020B0604020202020204" pitchFamily="34" charset="0"/>
              <a:buChar char="•"/>
            </a:pPr>
            <a:r>
              <a:rPr lang="en-US" sz="2400" b="1" i="0" dirty="0">
                <a:effectLst/>
                <a:latin typeface="Söhne"/>
              </a:rPr>
              <a:t>Communication:</a:t>
            </a:r>
            <a:r>
              <a:rPr lang="en-US" sz="2400" b="0" i="0" dirty="0">
                <a:effectLst/>
                <a:latin typeface="Söhne"/>
              </a:rPr>
              <a:t> Facilitates direct communication between students and faculty for query resolution and discussion.</a:t>
            </a:r>
          </a:p>
          <a:p>
            <a:pPr algn="l">
              <a:buFont typeface="Arial" panose="020B0604020202020204" pitchFamily="34" charset="0"/>
              <a:buChar char="•"/>
            </a:pPr>
            <a:r>
              <a:rPr lang="en-US" sz="2400" b="1" i="0" dirty="0">
                <a:effectLst/>
                <a:latin typeface="Söhne"/>
              </a:rPr>
              <a:t>Reporting:</a:t>
            </a:r>
            <a:r>
              <a:rPr lang="en-US" sz="2400" b="0" i="0" dirty="0">
                <a:effectLst/>
                <a:latin typeface="Söhne"/>
              </a:rPr>
              <a:t> Generates comprehensive reports and visualizations to present feedback trends and insights.</a:t>
            </a:r>
          </a:p>
          <a:p>
            <a:pPr algn="l">
              <a:buFont typeface="Arial" panose="020B0604020202020204" pitchFamily="34" charset="0"/>
              <a:buChar char="•"/>
            </a:pPr>
            <a:r>
              <a:rPr lang="en-US" sz="2400" b="1" i="0" dirty="0">
                <a:effectLst/>
                <a:latin typeface="Söhne"/>
              </a:rPr>
              <a:t>Administrator Dashboard:</a:t>
            </a:r>
            <a:r>
              <a:rPr lang="en-US" sz="2400" b="0" i="0" dirty="0">
                <a:effectLst/>
                <a:latin typeface="Söhne"/>
              </a:rPr>
              <a:t> Provides administrators with control over user management, system settings, and data access.</a:t>
            </a: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20453-CD42-7744-019C-E578CC04CE77}"/>
              </a:ext>
            </a:extLst>
          </p:cNvPr>
          <p:cNvSpPr txBox="1"/>
          <p:nvPr/>
        </p:nvSpPr>
        <p:spPr>
          <a:xfrm>
            <a:off x="3352800" y="533400"/>
            <a:ext cx="4953000" cy="646331"/>
          </a:xfrm>
          <a:prstGeom prst="rect">
            <a:avLst/>
          </a:prstGeom>
          <a:noFill/>
        </p:spPr>
        <p:txBody>
          <a:bodyPr wrap="square" rtlCol="0">
            <a:spAutoFit/>
          </a:bodyPr>
          <a:lstStyle/>
          <a:p>
            <a:r>
              <a:rPr lang="en-US" sz="3600" dirty="0"/>
              <a:t>Screenshots of project</a:t>
            </a:r>
            <a:endParaRPr lang="en-IN" sz="3600" dirty="0"/>
          </a:p>
        </p:txBody>
      </p:sp>
      <p:pic>
        <p:nvPicPr>
          <p:cNvPr id="5" name="Picture 4" descr="A screen shot of a computer program">
            <a:extLst>
              <a:ext uri="{FF2B5EF4-FFF2-40B4-BE49-F238E27FC236}">
                <a16:creationId xmlns:a16="http://schemas.microsoft.com/office/drawing/2014/main" id="{4DAD82B9-7190-4CED-64DC-61D7F2D39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79" y="1558088"/>
            <a:ext cx="7171041" cy="4656223"/>
          </a:xfrm>
          <a:prstGeom prst="rect">
            <a:avLst/>
          </a:prstGeom>
        </p:spPr>
      </p:pic>
    </p:spTree>
    <p:extLst>
      <p:ext uri="{BB962C8B-B14F-4D97-AF65-F5344CB8AC3E}">
        <p14:creationId xmlns:p14="http://schemas.microsoft.com/office/powerpoint/2010/main" val="13069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656</Words>
  <Application>Microsoft Office PowerPoint</Application>
  <PresentationFormat>On-screen Show (4:3)</PresentationFormat>
  <Paragraphs>64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Carlito</vt:lpstr>
      <vt:lpstr>Söhne</vt:lpstr>
      <vt:lpstr>Times New Roman</vt:lpstr>
      <vt:lpstr>Office Theme</vt:lpstr>
      <vt:lpstr>PowerPoint Presentation</vt:lpstr>
      <vt:lpstr>Table of contents</vt:lpstr>
      <vt:lpstr>ABSTRACT</vt:lpstr>
      <vt:lpstr>INTRODUCTION</vt:lpstr>
      <vt:lpstr>LITRATURE SURVEY</vt:lpstr>
      <vt:lpstr>OBJECTIVE</vt:lpstr>
      <vt:lpstr>PowerPoint Presentation</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Kumar</dc:creator>
  <cp:lastModifiedBy>Nikhil Kumar</cp:lastModifiedBy>
  <cp:revision>3</cp:revision>
  <dcterms:created xsi:type="dcterms:W3CDTF">2023-10-10T07:16:31Z</dcterms:created>
  <dcterms:modified xsi:type="dcterms:W3CDTF">2023-10-17T08:35:31Z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2023-10-10T00:00:00Z</vt:filetime>
  </property>
</Properties>
</file>