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1" r:id="rId9"/>
    <p:sldId id="268" r:id="rId10"/>
    <p:sldId id="269" r:id="rId11"/>
    <p:sldId id="270" r:id="rId12"/>
    <p:sldId id="265" r:id="rId13"/>
    <p:sldId id="271" r:id="rId14"/>
    <p:sldId id="262" r:id="rId15"/>
    <p:sldId id="272" r:id="rId16"/>
    <p:sldId id="263" r:id="rId17"/>
    <p:sldId id="264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aramond" panose="02020404030301010803" pitchFamily="18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3645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60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763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071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8c45ee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8c45ee2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98c45ee2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88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10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38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69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41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A097"/>
              </a:buClr>
              <a:buSzPts val="3200"/>
              <a:buNone/>
              <a:defRPr>
                <a:solidFill>
                  <a:srgbClr val="88A097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A097"/>
              </a:buClr>
              <a:buSzPts val="2800"/>
              <a:buNone/>
              <a:defRPr>
                <a:solidFill>
                  <a:srgbClr val="88A097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A097"/>
              </a:buClr>
              <a:buSzPts val="2400"/>
              <a:buNone/>
              <a:defRPr>
                <a:solidFill>
                  <a:srgbClr val="88A097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A097"/>
              </a:buClr>
              <a:buSzPts val="2000"/>
              <a:buNone/>
              <a:defRPr>
                <a:solidFill>
                  <a:srgbClr val="88A097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A097"/>
              </a:buClr>
              <a:buSzPts val="2000"/>
              <a:buNone/>
              <a:defRPr>
                <a:solidFill>
                  <a:srgbClr val="88A097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A097"/>
              </a:buClr>
              <a:buSzPts val="2000"/>
              <a:buNone/>
              <a:defRPr>
                <a:solidFill>
                  <a:srgbClr val="88A097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A097"/>
              </a:buClr>
              <a:buSzPts val="2000"/>
              <a:buNone/>
              <a:defRPr>
                <a:solidFill>
                  <a:srgbClr val="88A097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A097"/>
              </a:buClr>
              <a:buSzPts val="2000"/>
              <a:buNone/>
              <a:defRPr>
                <a:solidFill>
                  <a:srgbClr val="88A097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A097"/>
              </a:buClr>
              <a:buSzPts val="2000"/>
              <a:buNone/>
              <a:defRPr>
                <a:solidFill>
                  <a:srgbClr val="88A097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92175" y="274638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92175" y="274638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A097"/>
              </a:buClr>
              <a:buSzPts val="2000"/>
              <a:buNone/>
              <a:defRPr sz="2000">
                <a:solidFill>
                  <a:srgbClr val="88A097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A097"/>
              </a:buClr>
              <a:buSzPts val="1800"/>
              <a:buNone/>
              <a:defRPr sz="1800">
                <a:solidFill>
                  <a:srgbClr val="88A097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A097"/>
              </a:buClr>
              <a:buSzPts val="1600"/>
              <a:buNone/>
              <a:defRPr sz="1600">
                <a:solidFill>
                  <a:srgbClr val="88A097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A097"/>
              </a:buClr>
              <a:buSzPts val="1400"/>
              <a:buNone/>
              <a:defRPr sz="1400">
                <a:solidFill>
                  <a:srgbClr val="88A097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A097"/>
              </a:buClr>
              <a:buSzPts val="1400"/>
              <a:buNone/>
              <a:defRPr sz="1400">
                <a:solidFill>
                  <a:srgbClr val="88A097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A097"/>
              </a:buClr>
              <a:buSzPts val="1400"/>
              <a:buNone/>
              <a:defRPr sz="1400">
                <a:solidFill>
                  <a:srgbClr val="88A097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A097"/>
              </a:buClr>
              <a:buSzPts val="1400"/>
              <a:buNone/>
              <a:defRPr sz="1400">
                <a:solidFill>
                  <a:srgbClr val="88A097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A097"/>
              </a:buClr>
              <a:buSzPts val="1400"/>
              <a:buNone/>
              <a:defRPr sz="1400">
                <a:solidFill>
                  <a:srgbClr val="88A097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A097"/>
              </a:buClr>
              <a:buSzPts val="1400"/>
              <a:buNone/>
              <a:defRPr sz="1400">
                <a:solidFill>
                  <a:srgbClr val="88A097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92175" y="274638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92175" y="274638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92175" y="274638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92175" y="274638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A097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AA19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 descr="B-symbol-2c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71450" y="268288"/>
            <a:ext cx="461963" cy="4079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274331"/>
            <a:ext cx="7772400" cy="219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320" dirty="0"/>
              <a:t>SSIE 523 </a:t>
            </a:r>
            <a:br>
              <a:rPr lang="en-IN" sz="4320" dirty="0"/>
            </a:br>
            <a:r>
              <a:rPr lang="en-IN" sz="4320" dirty="0"/>
              <a:t>Collective Dynamics of Complex Systems </a:t>
            </a:r>
            <a:endParaRPr sz="4320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2690968"/>
            <a:ext cx="7953805" cy="100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>
                <a:solidFill>
                  <a:schemeClr val="dk1"/>
                </a:solidFill>
              </a:rPr>
              <a:t>Project Title: Spread of alcoholism in a community.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4545904" y="6126162"/>
            <a:ext cx="4140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latin typeface="Times New Roman"/>
                <a:ea typeface="Times New Roman"/>
                <a:cs typeface="Times New Roman"/>
                <a:sym typeface="Times New Roman"/>
              </a:rPr>
              <a:t>Systems Science and Industrial Engineering</a:t>
            </a:r>
            <a:endParaRPr/>
          </a:p>
        </p:txBody>
      </p:sp>
      <p:cxnSp>
        <p:nvCxnSpPr>
          <p:cNvPr id="93" name="Google Shape;93;p13"/>
          <p:cNvCxnSpPr/>
          <p:nvPr/>
        </p:nvCxnSpPr>
        <p:spPr>
          <a:xfrm>
            <a:off x="457200" y="6126162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4" name="Google Shape;94;p13"/>
          <p:cNvSpPr txBox="1"/>
          <p:nvPr/>
        </p:nvSpPr>
        <p:spPr>
          <a:xfrm>
            <a:off x="5434148" y="3892731"/>
            <a:ext cx="302405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A4F3E"/>
                </a:solidFill>
                <a:latin typeface="Calibri"/>
                <a:ea typeface="Calibri"/>
                <a:cs typeface="Calibri"/>
                <a:sym typeface="Calibri"/>
              </a:rPr>
              <a:t>Monish Raja Senthilkumar</a:t>
            </a:r>
            <a:endParaRPr sz="1800">
              <a:solidFill>
                <a:srgbClr val="0A4F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A4F3E"/>
                </a:solidFill>
                <a:latin typeface="Calibri"/>
                <a:ea typeface="Calibri"/>
                <a:cs typeface="Calibri"/>
                <a:sym typeface="Calibri"/>
              </a:rPr>
              <a:t>Sabarish Ananthanarayanan</a:t>
            </a:r>
            <a:endParaRPr sz="1800">
              <a:solidFill>
                <a:srgbClr val="0A4F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A4F3E"/>
                </a:solidFill>
                <a:latin typeface="Calibri"/>
                <a:ea typeface="Calibri"/>
                <a:cs typeface="Calibri"/>
                <a:sym typeface="Calibri"/>
              </a:rPr>
              <a:t>Sai Himalay Nikhil Kondapally</a:t>
            </a:r>
            <a:endParaRPr sz="1800">
              <a:solidFill>
                <a:srgbClr val="0A4F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A4F3E"/>
                </a:solidFill>
                <a:latin typeface="Calibri"/>
                <a:ea typeface="Calibri"/>
                <a:cs typeface="Calibri"/>
                <a:sym typeface="Calibri"/>
              </a:rPr>
              <a:t>Shantanu Gaurkhede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A4F3E"/>
                </a:solidFill>
                <a:latin typeface="Calibri"/>
                <a:ea typeface="Calibri"/>
                <a:cs typeface="Calibri"/>
                <a:sym typeface="Calibri"/>
              </a:rPr>
              <a:t>Sujay Ravi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the model works? …</a:t>
            </a:r>
          </a:p>
        </p:txBody>
      </p:sp>
      <p:sp>
        <p:nvSpPr>
          <p:cNvPr id="7" name="Oval 6"/>
          <p:cNvSpPr/>
          <p:nvPr/>
        </p:nvSpPr>
        <p:spPr>
          <a:xfrm>
            <a:off x="1456898" y="2007986"/>
            <a:ext cx="682390" cy="64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155740" y="1924617"/>
            <a:ext cx="696037" cy="6687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2768788" y="1402674"/>
            <a:ext cx="757452" cy="6823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1370614" y="3797751"/>
            <a:ext cx="668740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4169389" y="3797751"/>
            <a:ext cx="696037" cy="6550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766216" y="4576704"/>
            <a:ext cx="757452" cy="70968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2683526" y="2753801"/>
            <a:ext cx="931461" cy="903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>
            <a:stCxn id="10" idx="4"/>
            <a:endCxn id="14" idx="0"/>
          </p:cNvCxnSpPr>
          <p:nvPr/>
        </p:nvCxnSpPr>
        <p:spPr>
          <a:xfrm>
            <a:off x="3147514" y="2085062"/>
            <a:ext cx="1743" cy="6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  <a:endCxn id="14" idx="4"/>
          </p:cNvCxnSpPr>
          <p:nvPr/>
        </p:nvCxnSpPr>
        <p:spPr>
          <a:xfrm flipV="1">
            <a:off x="3144942" y="3656816"/>
            <a:ext cx="4315" cy="919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14" idx="1"/>
          </p:cNvCxnSpPr>
          <p:nvPr/>
        </p:nvCxnSpPr>
        <p:spPr>
          <a:xfrm>
            <a:off x="2039354" y="2555494"/>
            <a:ext cx="780581" cy="330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7"/>
            <a:endCxn id="14" idx="3"/>
          </p:cNvCxnSpPr>
          <p:nvPr/>
        </p:nvCxnSpPr>
        <p:spPr>
          <a:xfrm flipV="1">
            <a:off x="1941419" y="3524573"/>
            <a:ext cx="878516" cy="369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7"/>
            <a:endCxn id="9" idx="3"/>
          </p:cNvCxnSpPr>
          <p:nvPr/>
        </p:nvCxnSpPr>
        <p:spPr>
          <a:xfrm flipV="1">
            <a:off x="3478578" y="2495423"/>
            <a:ext cx="779094" cy="39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5"/>
            <a:endCxn id="12" idx="1"/>
          </p:cNvCxnSpPr>
          <p:nvPr/>
        </p:nvCxnSpPr>
        <p:spPr>
          <a:xfrm>
            <a:off x="3478578" y="3524573"/>
            <a:ext cx="792743" cy="369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527" y="2749455"/>
            <a:ext cx="931460" cy="911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/>
          <p:cNvSpPr txBox="1"/>
          <p:nvPr/>
        </p:nvSpPr>
        <p:spPr>
          <a:xfrm>
            <a:off x="3095842" y="2258404"/>
            <a:ext cx="520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W1</a:t>
            </a:r>
            <a:endParaRPr lang="en-IN" dirty="0"/>
          </a:p>
        </p:txBody>
      </p:sp>
      <p:sp>
        <p:nvSpPr>
          <p:cNvPr id="68" name="Rectangle 67"/>
          <p:cNvSpPr/>
          <p:nvPr/>
        </p:nvSpPr>
        <p:spPr>
          <a:xfrm>
            <a:off x="3766728" y="273959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W2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3523668" y="3671810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W3</a:t>
            </a:r>
            <a:endParaRPr lang="en-IN" dirty="0"/>
          </a:p>
        </p:txBody>
      </p:sp>
      <p:sp>
        <p:nvSpPr>
          <p:cNvPr id="70" name="Rectangle 69"/>
          <p:cNvSpPr/>
          <p:nvPr/>
        </p:nvSpPr>
        <p:spPr>
          <a:xfrm>
            <a:off x="2766216" y="3970368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W4</a:t>
            </a:r>
            <a:endParaRPr lang="en-IN" dirty="0"/>
          </a:p>
        </p:txBody>
      </p:sp>
      <p:sp>
        <p:nvSpPr>
          <p:cNvPr id="71" name="Rectangle 70"/>
          <p:cNvSpPr/>
          <p:nvPr/>
        </p:nvSpPr>
        <p:spPr>
          <a:xfrm>
            <a:off x="2054913" y="3453409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W5</a:t>
            </a:r>
            <a:endParaRPr lang="en-IN" dirty="0"/>
          </a:p>
        </p:txBody>
      </p:sp>
      <p:sp>
        <p:nvSpPr>
          <p:cNvPr id="72" name="Rectangle 71"/>
          <p:cNvSpPr/>
          <p:nvPr/>
        </p:nvSpPr>
        <p:spPr>
          <a:xfrm>
            <a:off x="2250227" y="2401605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W6</a:t>
            </a:r>
            <a:endParaRPr lang="en-IN" dirty="0"/>
          </a:p>
        </p:txBody>
      </p:sp>
      <p:sp>
        <p:nvSpPr>
          <p:cNvPr id="73" name="Rectangle 72"/>
          <p:cNvSpPr/>
          <p:nvPr/>
        </p:nvSpPr>
        <p:spPr>
          <a:xfrm>
            <a:off x="2819935" y="3057783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Node </a:t>
            </a:r>
            <a:r>
              <a:rPr lang="en-IN" dirty="0" err="1" smtClean="0"/>
              <a:t>i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6305266" y="2226235"/>
            <a:ext cx="263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Total neighbours of node </a:t>
            </a:r>
            <a:r>
              <a:rPr lang="en-IN" dirty="0" err="1" smtClean="0"/>
              <a:t>i</a:t>
            </a:r>
            <a:r>
              <a:rPr lang="en-IN" dirty="0" smtClean="0"/>
              <a:t> = 6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5636525" y="3033631"/>
            <a:ext cx="330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Red normalised weight = (W1+W2)/6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5636525" y="3553521"/>
            <a:ext cx="330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 normalised weight = (W3+W4)/6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5636526" y="4134511"/>
            <a:ext cx="3442610" cy="31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Blue normalised weight = (W5+W6)/6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5636525" y="5056614"/>
            <a:ext cx="355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Max of normalised weight &gt; threshold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Node updates 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799" y="5701683"/>
            <a:ext cx="4445485" cy="7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the model works? 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Adding and removing edges</a:t>
            </a:r>
          </a:p>
          <a:p>
            <a:pPr lvl="1"/>
            <a:r>
              <a:rPr lang="en-IN" dirty="0" smtClean="0"/>
              <a:t>Edges are added and removed randomly between 2 random nodes.</a:t>
            </a:r>
          </a:p>
          <a:p>
            <a:pPr lvl="1"/>
            <a:r>
              <a:rPr lang="en-IN" dirty="0" smtClean="0"/>
              <a:t>It adds or removes edge if it satisfies </a:t>
            </a:r>
            <a:r>
              <a:rPr lang="en-IN" dirty="0"/>
              <a:t>the condition </a:t>
            </a:r>
            <a:r>
              <a:rPr lang="en-IN" dirty="0" smtClean="0"/>
              <a:t>“if </a:t>
            </a:r>
            <a:r>
              <a:rPr lang="en-IN" dirty="0"/>
              <a:t>random()&gt;</a:t>
            </a:r>
            <a:r>
              <a:rPr lang="en-IN" dirty="0" smtClean="0"/>
              <a:t>0.8”</a:t>
            </a:r>
          </a:p>
          <a:p>
            <a:pPr lvl="1"/>
            <a:r>
              <a:rPr lang="en-IN" dirty="0" smtClean="0"/>
              <a:t>The new edges are also given weights which are random too.</a:t>
            </a:r>
          </a:p>
        </p:txBody>
      </p:sp>
    </p:spTree>
    <p:extLst>
      <p:ext uri="{BB962C8B-B14F-4D97-AF65-F5344CB8AC3E}">
        <p14:creationId xmlns:p14="http://schemas.microsoft.com/office/powerpoint/2010/main" val="22562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14" y="2635701"/>
            <a:ext cx="7794625" cy="1143000"/>
          </a:xfrm>
        </p:spPr>
        <p:txBody>
          <a:bodyPr/>
          <a:lstStyle/>
          <a:p>
            <a:r>
              <a:rPr lang="en-IN" dirty="0" smtClean="0"/>
              <a:t>			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69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Observation….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If one type of neighbours are in majority  initially, they have higher chance of changing the community in their direction.</a:t>
            </a:r>
          </a:p>
          <a:p>
            <a:r>
              <a:rPr lang="en-IN" dirty="0"/>
              <a:t>The end state is always tends to incline towards one kind</a:t>
            </a:r>
            <a:r>
              <a:rPr lang="en-IN" dirty="0" smtClean="0"/>
              <a:t>.</a:t>
            </a:r>
          </a:p>
          <a:p>
            <a:r>
              <a:rPr lang="en-IN" dirty="0" smtClean="0"/>
              <a:t>Also as the weights are random, there could be other possibilities too as shown in next slide.</a:t>
            </a:r>
          </a:p>
        </p:txBody>
      </p:sp>
    </p:spTree>
    <p:extLst>
      <p:ext uri="{BB962C8B-B14F-4D97-AF65-F5344CB8AC3E}">
        <p14:creationId xmlns:p14="http://schemas.microsoft.com/office/powerpoint/2010/main" val="20786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892175" y="274638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dirty="0" smtClean="0"/>
              <a:t>Observations</a:t>
            </a:r>
            <a:endParaRPr dirty="0"/>
          </a:p>
        </p:txBody>
      </p:sp>
      <p:sp>
        <p:nvSpPr>
          <p:cNvPr id="138" name="Google Shape;1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Systems Science and Industrial Engineering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8789" r="8129" b="4805"/>
          <a:stretch/>
        </p:blipFill>
        <p:spPr>
          <a:xfrm>
            <a:off x="710121" y="1600200"/>
            <a:ext cx="3616658" cy="1978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73" y="1601678"/>
            <a:ext cx="3951027" cy="21576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16" y="3809312"/>
            <a:ext cx="4687568" cy="2302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present model deals with a closed community, in future we can dynamically add and remove nodes (people).</a:t>
            </a:r>
          </a:p>
          <a:p>
            <a:r>
              <a:rPr lang="en-IN" dirty="0" smtClean="0"/>
              <a:t>The resistance to change state is taken as a single threshold value for the entire group, in future we can add resistance to change for every node to get more insight.</a:t>
            </a:r>
          </a:p>
        </p:txBody>
      </p:sp>
    </p:spTree>
    <p:extLst>
      <p:ext uri="{BB962C8B-B14F-4D97-AF65-F5344CB8AC3E}">
        <p14:creationId xmlns:p14="http://schemas.microsoft.com/office/powerpoint/2010/main" val="82455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96678" y="2857500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dirty="0"/>
              <a:t>		</a:t>
            </a:r>
            <a:r>
              <a:rPr lang="en-IN" b="0" dirty="0" smtClean="0"/>
              <a:t> Thank </a:t>
            </a:r>
            <a:r>
              <a:rPr lang="en-IN" b="0" dirty="0"/>
              <a:t>you !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Systems Science and Industrial Engineering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1127306" y="2857500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</a:t>
            </a:r>
            <a:r>
              <a:rPr lang="en-IN" dirty="0" smtClean="0"/>
              <a:t>Any </a:t>
            </a:r>
            <a:r>
              <a:rPr lang="en-IN" dirty="0"/>
              <a:t>Queries???</a:t>
            </a:r>
            <a:br>
              <a:rPr lang="en-IN" dirty="0"/>
            </a:b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Systems Science and Industrial Engineering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136433" y="298451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Garamond"/>
                <a:ea typeface="Garamond"/>
                <a:cs typeface="Garamond"/>
                <a:sym typeface="Garamond"/>
              </a:rPr>
              <a:t>Agenda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701458" y="1571625"/>
            <a:ext cx="8229600" cy="418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0">
              <a:latin typeface="Garamond"/>
              <a:ea typeface="Garamond"/>
              <a:cs typeface="Garamond"/>
              <a:sym typeface="Garamond"/>
            </a:endParaRPr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4545904" y="6126162"/>
            <a:ext cx="4140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latin typeface="Times New Roman"/>
                <a:ea typeface="Times New Roman"/>
                <a:cs typeface="Times New Roman"/>
                <a:sym typeface="Times New Roman"/>
              </a:rPr>
              <a:t>Systems Science and Industrial Engineering</a:t>
            </a:r>
            <a:endParaRPr/>
          </a:p>
        </p:txBody>
      </p:sp>
      <p:cxnSp>
        <p:nvCxnSpPr>
          <p:cNvPr id="103" name="Google Shape;103;p14"/>
          <p:cNvCxnSpPr/>
          <p:nvPr/>
        </p:nvCxnSpPr>
        <p:spPr>
          <a:xfrm>
            <a:off x="701458" y="6126162"/>
            <a:ext cx="798534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4" name="Google Shape;104;p14"/>
          <p:cNvSpPr txBox="1"/>
          <p:nvPr/>
        </p:nvSpPr>
        <p:spPr>
          <a:xfrm>
            <a:off x="892174" y="1600201"/>
            <a:ext cx="7794625" cy="366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 b="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dirty="0"/>
          </a:p>
          <a:p>
            <a:pPr marL="342900" indent="-34290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 dirty="0">
                <a:solidFill>
                  <a:schemeClr val="dk1"/>
                </a:solidFill>
                <a:latin typeface="Garamond"/>
                <a:sym typeface="Garamond"/>
              </a:rPr>
              <a:t>Modules/libraries used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Assumptions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 dirty="0" smtClean="0">
                <a:solidFill>
                  <a:schemeClr val="dk1"/>
                </a:solidFill>
                <a:latin typeface="Garamond"/>
                <a:sym typeface="Garamond"/>
              </a:rPr>
              <a:t>Model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 dirty="0" smtClean="0">
                <a:solidFill>
                  <a:schemeClr val="dk1"/>
                </a:solidFill>
                <a:latin typeface="Garamond"/>
                <a:sym typeface="Garamond"/>
              </a:rPr>
              <a:t>Demo</a:t>
            </a:r>
            <a:endParaRPr dirty="0" smtClean="0"/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 dirty="0" smtClean="0">
                <a:solidFill>
                  <a:schemeClr val="dk1"/>
                </a:solidFill>
                <a:latin typeface="Garamond"/>
                <a:sym typeface="Garamond"/>
              </a:rPr>
              <a:t>Observations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 dirty="0" smtClean="0">
                <a:solidFill>
                  <a:schemeClr val="dk1"/>
                </a:solidFill>
                <a:latin typeface="Garamond"/>
                <a:sym typeface="Garamond"/>
              </a:rPr>
              <a:t>Future scope</a:t>
            </a:r>
            <a:endParaRPr dirty="0"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892175" y="274638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7200" y="146431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IN" b="0" dirty="0"/>
              <a:t>We </a:t>
            </a:r>
            <a:r>
              <a:rPr lang="en-IN" b="0" dirty="0" smtClean="0"/>
              <a:t>studied </a:t>
            </a:r>
            <a:r>
              <a:rPr lang="en-IN" b="0" dirty="0"/>
              <a:t>the effect of the interactions between people with different drinking habits.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IN" b="0" dirty="0" smtClean="0"/>
              <a:t>We </a:t>
            </a:r>
            <a:r>
              <a:rPr lang="en-IN" b="0" dirty="0" err="1" smtClean="0"/>
              <a:t>modeled</a:t>
            </a:r>
            <a:r>
              <a:rPr lang="en-IN" b="0" dirty="0" smtClean="0"/>
              <a:t> and </a:t>
            </a:r>
            <a:r>
              <a:rPr lang="en-IN" b="0" dirty="0" err="1" smtClean="0"/>
              <a:t>analyzed</a:t>
            </a:r>
            <a:r>
              <a:rPr lang="en-IN" b="0" dirty="0" smtClean="0"/>
              <a:t> the influence of people’s drinking behaviour in a group.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IN" b="0" dirty="0" smtClean="0"/>
              <a:t>We also tried to find how the initial condition has influence on the future state of  the group.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IN" b="0" dirty="0"/>
              <a:t>It is </a:t>
            </a:r>
            <a:r>
              <a:rPr lang="en-IN" b="0" dirty="0" smtClean="0"/>
              <a:t>an adaptive and dynamic </a:t>
            </a:r>
            <a:r>
              <a:rPr lang="en-IN" b="0" dirty="0"/>
              <a:t>network </a:t>
            </a:r>
            <a:r>
              <a:rPr lang="en-IN" b="0" dirty="0" smtClean="0"/>
              <a:t>model.</a:t>
            </a:r>
            <a:endParaRPr lang="en-IN" b="0" dirty="0" smtClean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Systems Science and Industrial Engineering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2175" y="274638"/>
            <a:ext cx="7794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Modules/libraries used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IN" b="0" dirty="0" smtClean="0"/>
              <a:t>The following libraries/modules have been used</a:t>
            </a:r>
          </a:p>
          <a:p>
            <a:pPr marL="0" indent="0">
              <a:buNone/>
            </a:pPr>
            <a:r>
              <a:rPr lang="en-IN" b="0" dirty="0" smtClean="0"/>
              <a:t>	-Network-X Module</a:t>
            </a:r>
          </a:p>
          <a:p>
            <a:pPr marL="0" indent="0">
              <a:buNone/>
            </a:pPr>
            <a:endParaRPr lang="en-IN" b="0" dirty="0" smtClean="0"/>
          </a:p>
          <a:p>
            <a:pPr marL="0" indent="0">
              <a:buNone/>
            </a:pPr>
            <a:r>
              <a:rPr lang="en-IN" b="0" dirty="0" smtClean="0"/>
              <a:t>	-Matplotlib</a:t>
            </a:r>
          </a:p>
          <a:p>
            <a:pPr marL="0" indent="0">
              <a:buNone/>
            </a:pPr>
            <a:endParaRPr lang="en-IN" b="0" dirty="0" smtClean="0"/>
          </a:p>
          <a:p>
            <a:pPr marL="0" indent="0">
              <a:buNone/>
            </a:pPr>
            <a:r>
              <a:rPr lang="en-IN" b="0" dirty="0" smtClean="0"/>
              <a:t>	-</a:t>
            </a:r>
            <a:r>
              <a:rPr lang="en-IN" b="0" dirty="0" err="1" smtClean="0"/>
              <a:t>PYCXsimulator</a:t>
            </a:r>
            <a:endParaRPr lang="en-IN" b="0" dirty="0" smtClean="0"/>
          </a:p>
          <a:p>
            <a:pPr marL="0" indent="0">
              <a:buNone/>
            </a:pPr>
            <a:endParaRPr lang="en-IN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892175" y="274638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Assumptions</a:t>
            </a:r>
            <a:endParaRPr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Systems Science and Industrial Engineering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</a:pPr>
            <a:r>
              <a:rPr lang="en-IN" sz="2400" b="0" dirty="0" smtClean="0"/>
              <a:t>It is </a:t>
            </a:r>
            <a:r>
              <a:rPr lang="en-IN" sz="2400" b="0" dirty="0" smtClean="0"/>
              <a:t>an</a:t>
            </a:r>
            <a:r>
              <a:rPr lang="en-IN" sz="2400" b="0" dirty="0" smtClean="0"/>
              <a:t> closed community with 20  people.</a:t>
            </a:r>
            <a:endParaRPr sz="36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400" b="0" dirty="0" smtClean="0"/>
              <a:t>Each person has a different characteristics 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400" b="0" dirty="0"/>
              <a:t>	</a:t>
            </a:r>
            <a:r>
              <a:rPr lang="en-IN" sz="2400" b="0" dirty="0" smtClean="0"/>
              <a:t>a</a:t>
            </a:r>
            <a:r>
              <a:rPr lang="en-IN" sz="2400" b="0" dirty="0"/>
              <a:t>) </a:t>
            </a:r>
            <a:r>
              <a:rPr lang="en-IN" sz="2400" b="0" dirty="0" smtClean="0"/>
              <a:t>Non-drinkers (Green)</a:t>
            </a:r>
            <a:endParaRPr sz="36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400" b="0" dirty="0"/>
              <a:t>        </a:t>
            </a:r>
            <a:r>
              <a:rPr lang="en-IN" sz="2400" b="0" dirty="0" smtClean="0"/>
              <a:t>	b</a:t>
            </a:r>
            <a:r>
              <a:rPr lang="en-IN" sz="2400" b="0" dirty="0"/>
              <a:t>) Social </a:t>
            </a:r>
            <a:r>
              <a:rPr lang="en-IN" sz="2400" b="0" dirty="0" smtClean="0"/>
              <a:t>drinkers ( Blue)</a:t>
            </a:r>
            <a:endParaRPr sz="36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400" b="0" dirty="0"/>
              <a:t>        </a:t>
            </a:r>
            <a:r>
              <a:rPr lang="en-IN" sz="2400" b="0" dirty="0" smtClean="0"/>
              <a:t>	c</a:t>
            </a:r>
            <a:r>
              <a:rPr lang="en-IN" sz="2400" b="0" dirty="0"/>
              <a:t>) </a:t>
            </a:r>
            <a:r>
              <a:rPr lang="en-IN" sz="2400" b="0" dirty="0" smtClean="0"/>
              <a:t>Heavy drinkers</a:t>
            </a:r>
            <a:r>
              <a:rPr lang="en-IN" sz="2400" b="0" dirty="0" smtClean="0"/>
              <a:t> (Red)</a:t>
            </a:r>
          </a:p>
          <a:p>
            <a:pPr marL="342900">
              <a:spcBef>
                <a:spcPts val="400"/>
              </a:spcBef>
              <a:buSzPts val="2000"/>
            </a:pPr>
            <a:r>
              <a:rPr lang="en-IN" sz="2400" b="0" dirty="0" smtClean="0"/>
              <a:t>These characteristics are randomly assigned</a:t>
            </a:r>
          </a:p>
          <a:p>
            <a:pPr marL="342900" lvl="0">
              <a:spcBef>
                <a:spcPts val="400"/>
              </a:spcBef>
              <a:buClr>
                <a:srgbClr val="0E6A53"/>
              </a:buClr>
              <a:buSzPts val="2000"/>
            </a:pPr>
            <a:r>
              <a:rPr lang="en-IN" sz="2400" b="0" dirty="0">
                <a:solidFill>
                  <a:srgbClr val="0E6A53"/>
                </a:solidFill>
              </a:rPr>
              <a:t>Each </a:t>
            </a:r>
            <a:r>
              <a:rPr lang="en-IN" sz="2400" b="0" dirty="0" smtClean="0">
                <a:solidFill>
                  <a:srgbClr val="0E6A53"/>
                </a:solidFill>
              </a:rPr>
              <a:t>person </a:t>
            </a:r>
            <a:r>
              <a:rPr lang="en-IN" sz="2400" b="0" dirty="0">
                <a:solidFill>
                  <a:srgbClr val="0E6A53"/>
                </a:solidFill>
              </a:rPr>
              <a:t>is </a:t>
            </a:r>
            <a:r>
              <a:rPr lang="en-IN" sz="2400" b="0" dirty="0" smtClean="0">
                <a:solidFill>
                  <a:srgbClr val="0E6A53"/>
                </a:solidFill>
              </a:rPr>
              <a:t>connected </a:t>
            </a:r>
            <a:r>
              <a:rPr lang="en-IN" sz="2400" b="0" dirty="0">
                <a:solidFill>
                  <a:srgbClr val="0E6A53"/>
                </a:solidFill>
              </a:rPr>
              <a:t>to random number of neighbour’s</a:t>
            </a:r>
            <a:r>
              <a:rPr lang="en-IN" sz="2400" b="0" dirty="0" smtClean="0">
                <a:solidFill>
                  <a:srgbClr val="0E6A53"/>
                </a:solidFill>
              </a:rPr>
              <a:t>.</a:t>
            </a:r>
            <a:endParaRPr sz="3600" dirty="0" smtClean="0"/>
          </a:p>
          <a:p>
            <a:pPr marL="342900" lvl="0">
              <a:spcBef>
                <a:spcPts val="400"/>
              </a:spcBef>
              <a:buSzPts val="2000"/>
            </a:pPr>
            <a:r>
              <a:rPr lang="en-IN" sz="2400" b="0" dirty="0" smtClean="0"/>
              <a:t>The strength of </a:t>
            </a:r>
            <a:r>
              <a:rPr lang="en-IN" sz="2400" b="0" dirty="0"/>
              <a:t>influence of the </a:t>
            </a:r>
            <a:r>
              <a:rPr lang="en-IN" sz="2400" b="0" dirty="0" smtClean="0"/>
              <a:t>neighbours </a:t>
            </a:r>
            <a:r>
              <a:rPr lang="en-IN" sz="2400" b="0" dirty="0" smtClean="0"/>
              <a:t>(shown </a:t>
            </a:r>
            <a:r>
              <a:rPr lang="en-IN" sz="2400" b="0" dirty="0"/>
              <a:t>by </a:t>
            </a:r>
            <a:r>
              <a:rPr lang="en-IN" sz="2400" b="0" dirty="0" smtClean="0"/>
              <a:t>weight </a:t>
            </a:r>
            <a:r>
              <a:rPr lang="en-IN" sz="2400" b="0" dirty="0"/>
              <a:t>of Edges </a:t>
            </a:r>
            <a:r>
              <a:rPr lang="en-IN" sz="2400" b="0" dirty="0" smtClean="0"/>
              <a:t>)</a:t>
            </a:r>
            <a:endParaRPr lang="en-IN" sz="2400" b="0" dirty="0" smtClean="0"/>
          </a:p>
          <a:p>
            <a:pPr marL="342900">
              <a:spcBef>
                <a:spcPts val="400"/>
              </a:spcBef>
              <a:buSzPts val="2000"/>
            </a:pPr>
            <a:r>
              <a:rPr lang="en-IN" sz="2400" b="0" dirty="0" smtClean="0"/>
              <a:t>Strength of influence is assigned a random number ranging between (0-1)</a:t>
            </a:r>
            <a:endParaRPr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Assumptions continued…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b="0" dirty="0" smtClean="0"/>
              <a:t>A person under strong influence can change to an other state depending on the type of the influencer.</a:t>
            </a:r>
          </a:p>
          <a:p>
            <a:r>
              <a:rPr lang="en-IN" sz="2800" b="0" dirty="0" smtClean="0"/>
              <a:t>A non drinker cannot directly change into an addict. He first becomes a social drinker and if the influence continues he changes to heavy drinker and vice versa.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23582" y="4094328"/>
            <a:ext cx="2101755" cy="1105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Non drinker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91719" y="4094328"/>
            <a:ext cx="2299648" cy="110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Social drinker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387152" y="4094327"/>
            <a:ext cx="2299648" cy="1105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Heavy drinker</a:t>
            </a:r>
            <a:endParaRPr lang="en-IN" dirty="0"/>
          </a:p>
        </p:txBody>
      </p:sp>
      <p:sp>
        <p:nvSpPr>
          <p:cNvPr id="11" name="Left-Right Arrow 10"/>
          <p:cNvSpPr/>
          <p:nvPr/>
        </p:nvSpPr>
        <p:spPr>
          <a:xfrm>
            <a:off x="2800452" y="4404745"/>
            <a:ext cx="1216152" cy="48463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-Right Arrow 11"/>
          <p:cNvSpPr/>
          <p:nvPr/>
        </p:nvSpPr>
        <p:spPr>
          <a:xfrm>
            <a:off x="5596741" y="4404745"/>
            <a:ext cx="1216152" cy="48463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continued…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There is a certain average resistance for the state to change (threshold).</a:t>
            </a:r>
          </a:p>
          <a:p>
            <a:r>
              <a:rPr lang="en-IN" dirty="0" smtClean="0"/>
              <a:t>If the intensity of the influence is exceeding above the resistance then the change of state happens.</a:t>
            </a:r>
          </a:p>
          <a:p>
            <a:r>
              <a:rPr lang="en-IN" dirty="0" smtClean="0"/>
              <a:t>A person can get a new neighbour or loose a neighbour randomly.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1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892175" y="274638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the model works</a:t>
            </a:r>
            <a:r>
              <a:rPr lang="en-IN" dirty="0" smtClean="0"/>
              <a:t>? 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spcBef>
                <a:spcPts val="0"/>
              </a:spcBef>
              <a:buSzPts val="3200"/>
            </a:pPr>
            <a:r>
              <a:rPr lang="en-IN" dirty="0" smtClean="0"/>
              <a:t>Initialization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IN" dirty="0" smtClean="0"/>
              <a:t>20 nodes (people) are created.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IN" dirty="0" smtClean="0"/>
              <a:t>The number  of edges (connections) in the entire group is taking a random number between 20 </a:t>
            </a:r>
            <a:r>
              <a:rPr lang="en-IN" smtClean="0"/>
              <a:t>to 50.</a:t>
            </a:r>
            <a:endParaRPr lang="en-IN" dirty="0" smtClean="0"/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IN" dirty="0" smtClean="0"/>
              <a:t>Drinking habits are randomly assigned to each node.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IN" dirty="0" smtClean="0"/>
              <a:t>Node takes </a:t>
            </a:r>
            <a:r>
              <a:rPr lang="en-IN" dirty="0" err="1" smtClean="0"/>
              <a:t>color</a:t>
            </a:r>
            <a:r>
              <a:rPr lang="en-IN" dirty="0" smtClean="0"/>
              <a:t> depending on the type of drinking habit.</a:t>
            </a:r>
            <a:endParaRPr lang="en-IN" dirty="0" smtClean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Systems Science and Industrial Engineering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the model works? 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How a person changes his state?</a:t>
            </a:r>
          </a:p>
          <a:p>
            <a:pPr lvl="1"/>
            <a:r>
              <a:rPr lang="en-IN" dirty="0" smtClean="0"/>
              <a:t>The weight of edges between neighbours of each node is taken.</a:t>
            </a:r>
          </a:p>
          <a:p>
            <a:pPr lvl="1"/>
            <a:r>
              <a:rPr lang="en-IN" dirty="0" smtClean="0"/>
              <a:t> Weights of same category are summed up.</a:t>
            </a:r>
          </a:p>
          <a:p>
            <a:pPr lvl="1"/>
            <a:r>
              <a:rPr lang="en-IN" dirty="0" smtClean="0"/>
              <a:t>The summed weight is normalized by dividing it with number of neighbours for the given node.</a:t>
            </a:r>
          </a:p>
          <a:p>
            <a:pPr lvl="1"/>
            <a:r>
              <a:rPr lang="en-IN" dirty="0" smtClean="0"/>
              <a:t>If max. of normalised weight &gt; threshold then the state changes.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2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ity Vertical B Template">
  <a:themeElements>
    <a:clrScheme name="Custom 1">
      <a:dk1>
        <a:srgbClr val="0E6A53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598</Words>
  <Application>Microsoft Office PowerPoint</Application>
  <PresentationFormat>On-screen Show (4:3)</PresentationFormat>
  <Paragraphs>100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Times New Roman</vt:lpstr>
      <vt:lpstr>Arial</vt:lpstr>
      <vt:lpstr>Garamond</vt:lpstr>
      <vt:lpstr>University Vertical B Template</vt:lpstr>
      <vt:lpstr>SSIE 523  Collective Dynamics of Complex Systems </vt:lpstr>
      <vt:lpstr>Agenda</vt:lpstr>
      <vt:lpstr>Introduction</vt:lpstr>
      <vt:lpstr>Modules/libraries used</vt:lpstr>
      <vt:lpstr>Assumptions</vt:lpstr>
      <vt:lpstr>Assumptions continued…</vt:lpstr>
      <vt:lpstr>Assumptions continued…</vt:lpstr>
      <vt:lpstr>How the model works? </vt:lpstr>
      <vt:lpstr>How the model works? …</vt:lpstr>
      <vt:lpstr>How the model works? …</vt:lpstr>
      <vt:lpstr>How the model works? …</vt:lpstr>
      <vt:lpstr>   Demo</vt:lpstr>
      <vt:lpstr>Observation….</vt:lpstr>
      <vt:lpstr>Observations</vt:lpstr>
      <vt:lpstr>Future scope</vt:lpstr>
      <vt:lpstr>   Thank you !</vt:lpstr>
      <vt:lpstr>  Any Queries???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SSIE 523  Collective Dynamics of Complex Systems</dc:title>
  <dc:creator>Administrator</dc:creator>
  <cp:lastModifiedBy>Sujay Ravi</cp:lastModifiedBy>
  <cp:revision>55</cp:revision>
  <dcterms:modified xsi:type="dcterms:W3CDTF">2018-12-03T16:47:05Z</dcterms:modified>
</cp:coreProperties>
</file>