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7CFDEA4-E322-4C0E-B9BE-B3E76009CB3C}"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0574-ECDC-4C9A-82C1-E77A81C6A689}" type="slidenum">
              <a:rPr lang="en-IN" smtClean="0"/>
              <a:t>‹#›</a:t>
            </a:fld>
            <a:endParaRPr lang="en-IN"/>
          </a:p>
        </p:txBody>
      </p:sp>
    </p:spTree>
    <p:extLst>
      <p:ext uri="{BB962C8B-B14F-4D97-AF65-F5344CB8AC3E}">
        <p14:creationId xmlns:p14="http://schemas.microsoft.com/office/powerpoint/2010/main" val="244024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CFDEA4-E322-4C0E-B9BE-B3E76009CB3C}"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0574-ECDC-4C9A-82C1-E77A81C6A689}" type="slidenum">
              <a:rPr lang="en-IN" smtClean="0"/>
              <a:t>‹#›</a:t>
            </a:fld>
            <a:endParaRPr lang="en-IN"/>
          </a:p>
        </p:txBody>
      </p:sp>
    </p:spTree>
    <p:extLst>
      <p:ext uri="{BB962C8B-B14F-4D97-AF65-F5344CB8AC3E}">
        <p14:creationId xmlns:p14="http://schemas.microsoft.com/office/powerpoint/2010/main" val="379016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CFDEA4-E322-4C0E-B9BE-B3E76009CB3C}"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0574-ECDC-4C9A-82C1-E77A81C6A689}" type="slidenum">
              <a:rPr lang="en-IN" smtClean="0"/>
              <a:t>‹#›</a:t>
            </a:fld>
            <a:endParaRPr lang="en-IN"/>
          </a:p>
        </p:txBody>
      </p:sp>
    </p:spTree>
    <p:extLst>
      <p:ext uri="{BB962C8B-B14F-4D97-AF65-F5344CB8AC3E}">
        <p14:creationId xmlns:p14="http://schemas.microsoft.com/office/powerpoint/2010/main" val="175874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CFDEA4-E322-4C0E-B9BE-B3E76009CB3C}"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0574-ECDC-4C9A-82C1-E77A81C6A689}" type="slidenum">
              <a:rPr lang="en-IN" smtClean="0"/>
              <a:t>‹#›</a:t>
            </a:fld>
            <a:endParaRPr lang="en-IN"/>
          </a:p>
        </p:txBody>
      </p:sp>
    </p:spTree>
    <p:extLst>
      <p:ext uri="{BB962C8B-B14F-4D97-AF65-F5344CB8AC3E}">
        <p14:creationId xmlns:p14="http://schemas.microsoft.com/office/powerpoint/2010/main" val="3776971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CFDEA4-E322-4C0E-B9BE-B3E76009CB3C}"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0574-ECDC-4C9A-82C1-E77A81C6A689}" type="slidenum">
              <a:rPr lang="en-IN" smtClean="0"/>
              <a:t>‹#›</a:t>
            </a:fld>
            <a:endParaRPr lang="en-IN"/>
          </a:p>
        </p:txBody>
      </p:sp>
    </p:spTree>
    <p:extLst>
      <p:ext uri="{BB962C8B-B14F-4D97-AF65-F5344CB8AC3E}">
        <p14:creationId xmlns:p14="http://schemas.microsoft.com/office/powerpoint/2010/main" val="125015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7CFDEA4-E322-4C0E-B9BE-B3E76009CB3C}"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0574-ECDC-4C9A-82C1-E77A81C6A689}" type="slidenum">
              <a:rPr lang="en-IN" smtClean="0"/>
              <a:t>‹#›</a:t>
            </a:fld>
            <a:endParaRPr lang="en-IN"/>
          </a:p>
        </p:txBody>
      </p:sp>
    </p:spTree>
    <p:extLst>
      <p:ext uri="{BB962C8B-B14F-4D97-AF65-F5344CB8AC3E}">
        <p14:creationId xmlns:p14="http://schemas.microsoft.com/office/powerpoint/2010/main" val="92837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7CFDEA4-E322-4C0E-B9BE-B3E76009CB3C}" type="datetimeFigureOut">
              <a:rPr lang="en-IN" smtClean="0"/>
              <a:t>27-04-2022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020574-ECDC-4C9A-82C1-E77A81C6A689}" type="slidenum">
              <a:rPr lang="en-IN" smtClean="0"/>
              <a:t>‹#›</a:t>
            </a:fld>
            <a:endParaRPr lang="en-IN"/>
          </a:p>
        </p:txBody>
      </p:sp>
    </p:spTree>
    <p:extLst>
      <p:ext uri="{BB962C8B-B14F-4D97-AF65-F5344CB8AC3E}">
        <p14:creationId xmlns:p14="http://schemas.microsoft.com/office/powerpoint/2010/main" val="217219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CFDEA4-E322-4C0E-B9BE-B3E76009CB3C}" type="datetimeFigureOut">
              <a:rPr lang="en-IN" smtClean="0"/>
              <a:t>27-04-2022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020574-ECDC-4C9A-82C1-E77A81C6A689}" type="slidenum">
              <a:rPr lang="en-IN" smtClean="0"/>
              <a:t>‹#›</a:t>
            </a:fld>
            <a:endParaRPr lang="en-IN"/>
          </a:p>
        </p:txBody>
      </p:sp>
    </p:spTree>
    <p:extLst>
      <p:ext uri="{BB962C8B-B14F-4D97-AF65-F5344CB8AC3E}">
        <p14:creationId xmlns:p14="http://schemas.microsoft.com/office/powerpoint/2010/main" val="992420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CFDEA4-E322-4C0E-B9BE-B3E76009CB3C}" type="datetimeFigureOut">
              <a:rPr lang="en-IN" smtClean="0"/>
              <a:t>27-04-2022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020574-ECDC-4C9A-82C1-E77A81C6A689}" type="slidenum">
              <a:rPr lang="en-IN" smtClean="0"/>
              <a:t>‹#›</a:t>
            </a:fld>
            <a:endParaRPr lang="en-IN"/>
          </a:p>
        </p:txBody>
      </p:sp>
    </p:spTree>
    <p:extLst>
      <p:ext uri="{BB962C8B-B14F-4D97-AF65-F5344CB8AC3E}">
        <p14:creationId xmlns:p14="http://schemas.microsoft.com/office/powerpoint/2010/main" val="2589890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CFDEA4-E322-4C0E-B9BE-B3E76009CB3C}"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0574-ECDC-4C9A-82C1-E77A81C6A689}" type="slidenum">
              <a:rPr lang="en-IN" smtClean="0"/>
              <a:t>‹#›</a:t>
            </a:fld>
            <a:endParaRPr lang="en-IN"/>
          </a:p>
        </p:txBody>
      </p:sp>
    </p:spTree>
    <p:extLst>
      <p:ext uri="{BB962C8B-B14F-4D97-AF65-F5344CB8AC3E}">
        <p14:creationId xmlns:p14="http://schemas.microsoft.com/office/powerpoint/2010/main" val="209156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CFDEA4-E322-4C0E-B9BE-B3E76009CB3C}"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0574-ECDC-4C9A-82C1-E77A81C6A689}" type="slidenum">
              <a:rPr lang="en-IN" smtClean="0"/>
              <a:t>‹#›</a:t>
            </a:fld>
            <a:endParaRPr lang="en-IN"/>
          </a:p>
        </p:txBody>
      </p:sp>
    </p:spTree>
    <p:extLst>
      <p:ext uri="{BB962C8B-B14F-4D97-AF65-F5344CB8AC3E}">
        <p14:creationId xmlns:p14="http://schemas.microsoft.com/office/powerpoint/2010/main" val="2345124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FDEA4-E322-4C0E-B9BE-B3E76009CB3C}" type="datetimeFigureOut">
              <a:rPr lang="en-IN" smtClean="0"/>
              <a:t>27-04-2022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20574-ECDC-4C9A-82C1-E77A81C6A689}" type="slidenum">
              <a:rPr lang="en-IN" smtClean="0"/>
              <a:t>‹#›</a:t>
            </a:fld>
            <a:endParaRPr lang="en-IN"/>
          </a:p>
        </p:txBody>
      </p:sp>
    </p:spTree>
    <p:extLst>
      <p:ext uri="{BB962C8B-B14F-4D97-AF65-F5344CB8AC3E}">
        <p14:creationId xmlns:p14="http://schemas.microsoft.com/office/powerpoint/2010/main" val="294200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Bahnschrift SemiBold Condensed" panose="020B0502040204020203" pitchFamily="34" charset="0"/>
              </a:rPr>
              <a:t>Customer Segmentation of a </a:t>
            </a:r>
            <a:br>
              <a:rPr lang="en-US" dirty="0" smtClean="0">
                <a:latin typeface="Bahnschrift SemiBold Condensed" panose="020B0502040204020203" pitchFamily="34" charset="0"/>
              </a:rPr>
            </a:br>
            <a:r>
              <a:rPr lang="en-US" dirty="0" smtClean="0">
                <a:latin typeface="Bahnschrift SemiBold Condensed" panose="020B0502040204020203" pitchFamily="34" charset="0"/>
              </a:rPr>
              <a:t>E-Commerce website</a:t>
            </a:r>
            <a:endParaRPr lang="en-IN" dirty="0">
              <a:latin typeface="Bahnschrift SemiBold Condensed" panose="020B0502040204020203" pitchFamily="34" charset="0"/>
            </a:endParaRPr>
          </a:p>
        </p:txBody>
      </p:sp>
      <p:sp>
        <p:nvSpPr>
          <p:cNvPr id="3" name="Subtitle 2"/>
          <p:cNvSpPr>
            <a:spLocks noGrp="1"/>
          </p:cNvSpPr>
          <p:nvPr>
            <p:ph type="subTitle" idx="1"/>
          </p:nvPr>
        </p:nvSpPr>
        <p:spPr/>
        <p:txBody>
          <a:bodyPr/>
          <a:lstStyle/>
          <a:p>
            <a:r>
              <a:rPr lang="en-US" i="1" dirty="0" smtClean="0"/>
              <a:t>A NLP and Machine Learning project</a:t>
            </a:r>
            <a:endParaRPr lang="en-IN" i="1" dirty="0"/>
          </a:p>
        </p:txBody>
      </p:sp>
    </p:spTree>
    <p:extLst>
      <p:ext uri="{BB962C8B-B14F-4D97-AF65-F5344CB8AC3E}">
        <p14:creationId xmlns:p14="http://schemas.microsoft.com/office/powerpoint/2010/main" val="1858659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Condensed" panose="020B0502040204020203" pitchFamily="34" charset="0"/>
              </a:rPr>
              <a:t>Count Vectorization-Frequency Approach</a:t>
            </a:r>
            <a:endParaRPr lang="en-IN" dirty="0">
              <a:latin typeface="Bahnschrift Condensed" panose="020B0502040204020203" pitchFamily="34" charset="0"/>
            </a:endParaRPr>
          </a:p>
        </p:txBody>
      </p:sp>
      <p:sp>
        <p:nvSpPr>
          <p:cNvPr id="5" name="Content Placeholder 4"/>
          <p:cNvSpPr>
            <a:spLocks noGrp="1"/>
          </p:cNvSpPr>
          <p:nvPr>
            <p:ph idx="1"/>
          </p:nvPr>
        </p:nvSpPr>
        <p:spPr/>
        <p:txBody>
          <a:bodyPr/>
          <a:lstStyle/>
          <a:p>
            <a:r>
              <a:rPr lang="en-US" dirty="0" smtClean="0"/>
              <a:t>We used a simple frequency count method to </a:t>
            </a:r>
            <a:r>
              <a:rPr lang="en-US" dirty="0" err="1" smtClean="0"/>
              <a:t>vectorize</a:t>
            </a:r>
            <a:r>
              <a:rPr lang="en-US" dirty="0" smtClean="0"/>
              <a:t> our words.</a:t>
            </a:r>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243035"/>
            <a:ext cx="10058400" cy="191095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199" y="4153988"/>
            <a:ext cx="10181001" cy="2704012"/>
          </a:xfrm>
          <a:prstGeom prst="rect">
            <a:avLst/>
          </a:prstGeom>
        </p:spPr>
      </p:pic>
    </p:spTree>
    <p:extLst>
      <p:ext uri="{BB962C8B-B14F-4D97-AF65-F5344CB8AC3E}">
        <p14:creationId xmlns:p14="http://schemas.microsoft.com/office/powerpoint/2010/main" val="283502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Condensed" panose="020B0502040204020203" pitchFamily="34" charset="0"/>
              </a:rPr>
              <a:t>Machine Learning-Clustering-</a:t>
            </a:r>
            <a:r>
              <a:rPr lang="en-US" dirty="0" err="1" smtClean="0">
                <a:latin typeface="Bahnschrift Condensed" panose="020B0502040204020203" pitchFamily="34" charset="0"/>
              </a:rPr>
              <a:t>Kmeans</a:t>
            </a:r>
            <a:r>
              <a:rPr lang="en-US" dirty="0" smtClean="0">
                <a:latin typeface="Bahnschrift Condensed" panose="020B0502040204020203" pitchFamily="34" charset="0"/>
              </a:rPr>
              <a:t> Clustering</a:t>
            </a:r>
            <a:endParaRPr lang="en-IN" dirty="0">
              <a:latin typeface="Bahnschrift Condensed" panose="020B0502040204020203" pitchFamily="34" charset="0"/>
            </a:endParaRPr>
          </a:p>
        </p:txBody>
      </p:sp>
      <p:sp>
        <p:nvSpPr>
          <p:cNvPr id="3" name="Content Placeholder 2"/>
          <p:cNvSpPr>
            <a:spLocks noGrp="1"/>
          </p:cNvSpPr>
          <p:nvPr>
            <p:ph idx="1"/>
          </p:nvPr>
        </p:nvSpPr>
        <p:spPr/>
        <p:txBody>
          <a:bodyPr/>
          <a:lstStyle/>
          <a:p>
            <a:r>
              <a:rPr lang="en-US" dirty="0" smtClean="0"/>
              <a:t>From the Elbow plot, We assumed the K value to be 20 and executed the </a:t>
            </a:r>
            <a:r>
              <a:rPr lang="en-US" dirty="0" err="1" smtClean="0"/>
              <a:t>Kmeans</a:t>
            </a:r>
            <a:r>
              <a:rPr lang="en-US" dirty="0" smtClean="0"/>
              <a:t> clustering. Created a </a:t>
            </a:r>
            <a:r>
              <a:rPr lang="en-US" dirty="0" err="1" smtClean="0"/>
              <a:t>dataframe</a:t>
            </a:r>
            <a:r>
              <a:rPr lang="en-US" dirty="0" smtClean="0"/>
              <a:t> which tells each description belongs to which cluster.</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47954"/>
            <a:ext cx="4890614" cy="3810046"/>
          </a:xfrm>
          <a:prstGeom prst="rect">
            <a:avLst/>
          </a:prstGeom>
        </p:spPr>
      </p:pic>
      <p:pic>
        <p:nvPicPr>
          <p:cNvPr id="5" name="Picture 4"/>
          <p:cNvPicPr>
            <a:picLocks noChangeAspect="1"/>
          </p:cNvPicPr>
          <p:nvPr/>
        </p:nvPicPr>
        <p:blipFill>
          <a:blip r:embed="rId3"/>
          <a:stretch>
            <a:fillRect/>
          </a:stretch>
        </p:blipFill>
        <p:spPr>
          <a:xfrm>
            <a:off x="6620963" y="3047954"/>
            <a:ext cx="4208146" cy="3655558"/>
          </a:xfrm>
          <a:prstGeom prst="rect">
            <a:avLst/>
          </a:prstGeom>
        </p:spPr>
      </p:pic>
    </p:spTree>
    <p:extLst>
      <p:ext uri="{BB962C8B-B14F-4D97-AF65-F5344CB8AC3E}">
        <p14:creationId xmlns:p14="http://schemas.microsoft.com/office/powerpoint/2010/main" val="3136440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Condensed" panose="020B0502040204020203" pitchFamily="34" charset="0"/>
              </a:rPr>
              <a:t>Machine Learning-Contd.</a:t>
            </a:r>
            <a:endParaRPr lang="en-IN" dirty="0">
              <a:latin typeface="Bahnschrift Condensed" panose="020B0502040204020203" pitchFamily="34" charset="0"/>
            </a:endParaRPr>
          </a:p>
        </p:txBody>
      </p:sp>
      <p:sp>
        <p:nvSpPr>
          <p:cNvPr id="3" name="Content Placeholder 2"/>
          <p:cNvSpPr>
            <a:spLocks noGrp="1"/>
          </p:cNvSpPr>
          <p:nvPr>
            <p:ph idx="1"/>
          </p:nvPr>
        </p:nvSpPr>
        <p:spPr/>
        <p:txBody>
          <a:bodyPr>
            <a:normAutofit/>
          </a:bodyPr>
          <a:lstStyle/>
          <a:p>
            <a:r>
              <a:rPr lang="en-US" sz="2000" dirty="0" smtClean="0"/>
              <a:t>We did one hot encoding on cluster numbers we arrived at and label encoding on Country of the customers. We further grouped the data based on customers taking mean of all values.</a:t>
            </a:r>
            <a:r>
              <a:rPr lang="en-IN" sz="2000" dirty="0" smtClean="0"/>
              <a:t> There were 4372 unique Customer IDs.</a:t>
            </a:r>
            <a:endParaRPr lang="en-US" sz="2000" dirty="0" smtClean="0"/>
          </a:p>
        </p:txBody>
      </p:sp>
      <p:pic>
        <p:nvPicPr>
          <p:cNvPr id="4" name="Picture 3"/>
          <p:cNvPicPr>
            <a:picLocks noChangeAspect="1"/>
          </p:cNvPicPr>
          <p:nvPr/>
        </p:nvPicPr>
        <p:blipFill>
          <a:blip r:embed="rId2"/>
          <a:stretch>
            <a:fillRect/>
          </a:stretch>
        </p:blipFill>
        <p:spPr>
          <a:xfrm>
            <a:off x="838200" y="2662509"/>
            <a:ext cx="10515600" cy="3921171"/>
          </a:xfrm>
          <a:prstGeom prst="rect">
            <a:avLst/>
          </a:prstGeom>
        </p:spPr>
      </p:pic>
    </p:spTree>
    <p:extLst>
      <p:ext uri="{BB962C8B-B14F-4D97-AF65-F5344CB8AC3E}">
        <p14:creationId xmlns:p14="http://schemas.microsoft.com/office/powerpoint/2010/main" val="3685483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Bahnschrift Condensed" panose="020B0502040204020203" pitchFamily="34" charset="0"/>
              </a:rPr>
              <a:t>KMeans</a:t>
            </a:r>
            <a:r>
              <a:rPr lang="en-US" dirty="0" smtClean="0">
                <a:latin typeface="Bahnschrift Condensed" panose="020B0502040204020203" pitchFamily="34" charset="0"/>
              </a:rPr>
              <a:t>-Elbow plot</a:t>
            </a:r>
            <a:endParaRPr lang="en-IN" dirty="0">
              <a:latin typeface="Bahnschrift Condensed" panose="020B0502040204020203" pitchFamily="34" charset="0"/>
            </a:endParaRPr>
          </a:p>
        </p:txBody>
      </p:sp>
      <p:sp>
        <p:nvSpPr>
          <p:cNvPr id="3" name="Content Placeholder 2"/>
          <p:cNvSpPr>
            <a:spLocks noGrp="1"/>
          </p:cNvSpPr>
          <p:nvPr>
            <p:ph idx="1"/>
          </p:nvPr>
        </p:nvSpPr>
        <p:spPr/>
        <p:txBody>
          <a:bodyPr/>
          <a:lstStyle/>
          <a:p>
            <a:r>
              <a:rPr lang="en-US" dirty="0" smtClean="0"/>
              <a:t>By plotting the inertias, we determined the K value to be 10.</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891" y="2205612"/>
            <a:ext cx="6868886" cy="4417258"/>
          </a:xfrm>
          <a:prstGeom prst="rect">
            <a:avLst/>
          </a:prstGeom>
        </p:spPr>
      </p:pic>
    </p:spTree>
    <p:extLst>
      <p:ext uri="{BB962C8B-B14F-4D97-AF65-F5344CB8AC3E}">
        <p14:creationId xmlns:p14="http://schemas.microsoft.com/office/powerpoint/2010/main" val="3190993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Condensed" panose="020B0502040204020203" pitchFamily="34" charset="0"/>
              </a:rPr>
              <a:t>Clustering of Customers</a:t>
            </a:r>
            <a:endParaRPr lang="en-IN" dirty="0">
              <a:latin typeface="Bahnschrift Condensed" panose="020B0502040204020203"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343" y="1371600"/>
            <a:ext cx="9718766" cy="5068389"/>
          </a:xfrm>
        </p:spPr>
      </p:pic>
    </p:spTree>
    <p:extLst>
      <p:ext uri="{BB962C8B-B14F-4D97-AF65-F5344CB8AC3E}">
        <p14:creationId xmlns:p14="http://schemas.microsoft.com/office/powerpoint/2010/main" val="569100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12158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Condensed" panose="020B0502040204020203" pitchFamily="34" charset="0"/>
              </a:rPr>
              <a:t>Ideas to be Executed</a:t>
            </a:r>
            <a:endParaRPr lang="en-IN" dirty="0">
              <a:latin typeface="Bahnschrift Condensed" panose="020B0502040204020203" pitchFamily="34" charset="0"/>
            </a:endParaRPr>
          </a:p>
        </p:txBody>
      </p:sp>
      <p:sp>
        <p:nvSpPr>
          <p:cNvPr id="3" name="Content Placeholder 2"/>
          <p:cNvSpPr>
            <a:spLocks noGrp="1"/>
          </p:cNvSpPr>
          <p:nvPr>
            <p:ph idx="1"/>
          </p:nvPr>
        </p:nvSpPr>
        <p:spPr/>
        <p:txBody>
          <a:bodyPr/>
          <a:lstStyle/>
          <a:p>
            <a:r>
              <a:rPr lang="en-US" dirty="0" smtClean="0"/>
              <a:t>Basic</a:t>
            </a:r>
          </a:p>
          <a:p>
            <a:pPr lvl="1"/>
            <a:r>
              <a:rPr lang="en-US" dirty="0" smtClean="0"/>
              <a:t>Handling Null Values</a:t>
            </a:r>
          </a:p>
          <a:p>
            <a:r>
              <a:rPr lang="en-US" dirty="0" smtClean="0"/>
              <a:t>Natural Language Processing</a:t>
            </a:r>
          </a:p>
          <a:p>
            <a:pPr lvl="1"/>
            <a:r>
              <a:rPr lang="en-US" dirty="0" smtClean="0"/>
              <a:t>Word </a:t>
            </a:r>
            <a:r>
              <a:rPr lang="en-US" dirty="0" err="1" smtClean="0"/>
              <a:t>Tokenisation</a:t>
            </a:r>
            <a:endParaRPr lang="en-US" dirty="0" smtClean="0"/>
          </a:p>
          <a:p>
            <a:pPr lvl="1"/>
            <a:r>
              <a:rPr lang="en-US" dirty="0" smtClean="0"/>
              <a:t>Punctuation Removal</a:t>
            </a:r>
          </a:p>
          <a:p>
            <a:pPr lvl="1"/>
            <a:r>
              <a:rPr lang="en-US" dirty="0" smtClean="0"/>
              <a:t>Stop Words Removal</a:t>
            </a:r>
          </a:p>
          <a:p>
            <a:pPr lvl="1"/>
            <a:r>
              <a:rPr lang="en-US" dirty="0" err="1" smtClean="0"/>
              <a:t>Lemmatisation</a:t>
            </a:r>
            <a:r>
              <a:rPr lang="en-US" dirty="0" smtClean="0"/>
              <a:t> and POS tag</a:t>
            </a:r>
          </a:p>
          <a:p>
            <a:pPr lvl="1"/>
            <a:r>
              <a:rPr lang="en-US" dirty="0" smtClean="0"/>
              <a:t>Vectorization</a:t>
            </a:r>
            <a:endParaRPr lang="en-US" dirty="0"/>
          </a:p>
          <a:p>
            <a:r>
              <a:rPr lang="en-US" dirty="0" smtClean="0"/>
              <a:t>Machine Learning</a:t>
            </a:r>
          </a:p>
          <a:p>
            <a:pPr lvl="1"/>
            <a:r>
              <a:rPr lang="en-US" dirty="0" smtClean="0"/>
              <a:t>K-Means clustering</a:t>
            </a:r>
          </a:p>
        </p:txBody>
      </p:sp>
    </p:spTree>
    <p:extLst>
      <p:ext uri="{BB962C8B-B14F-4D97-AF65-F5344CB8AC3E}">
        <p14:creationId xmlns:p14="http://schemas.microsoft.com/office/powerpoint/2010/main" val="267741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Condensed" panose="020B0502040204020203" pitchFamily="34" charset="0"/>
              </a:rPr>
              <a:t>Dataset</a:t>
            </a:r>
            <a:endParaRPr lang="en-IN" dirty="0">
              <a:latin typeface="Bahnschrift Condensed" panose="020B0502040204020203"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729" y="2129370"/>
            <a:ext cx="9964541" cy="3743847"/>
          </a:xfrm>
        </p:spPr>
      </p:pic>
    </p:spTree>
    <p:extLst>
      <p:ext uri="{BB962C8B-B14F-4D97-AF65-F5344CB8AC3E}">
        <p14:creationId xmlns:p14="http://schemas.microsoft.com/office/powerpoint/2010/main" val="95500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Condensed" panose="020B0502040204020203" pitchFamily="34" charset="0"/>
              </a:rPr>
              <a:t>Basic</a:t>
            </a:r>
            <a:endParaRPr lang="en-IN" dirty="0">
              <a:latin typeface="Bahnschrift Condensed" panose="020B0502040204020203" pitchFamily="34" charset="0"/>
            </a:endParaRPr>
          </a:p>
        </p:txBody>
      </p:sp>
      <p:sp>
        <p:nvSpPr>
          <p:cNvPr id="3" name="Content Placeholder 2"/>
          <p:cNvSpPr>
            <a:spLocks noGrp="1"/>
          </p:cNvSpPr>
          <p:nvPr>
            <p:ph idx="1"/>
          </p:nvPr>
        </p:nvSpPr>
        <p:spPr/>
        <p:txBody>
          <a:bodyPr/>
          <a:lstStyle/>
          <a:p>
            <a:r>
              <a:rPr lang="en-US" dirty="0" smtClean="0"/>
              <a:t>Null value Handling:</a:t>
            </a:r>
            <a:endParaRPr lang="en-IN" dirty="0" smtClean="0"/>
          </a:p>
          <a:p>
            <a:pPr marL="457200" lvl="1" indent="0">
              <a:buNone/>
            </a:pPr>
            <a:r>
              <a:rPr lang="en-US" dirty="0" smtClean="0"/>
              <a:t>There were 1454 null values in the “Description” column and 135080 null values in “</a:t>
            </a:r>
            <a:r>
              <a:rPr lang="en-US" dirty="0" err="1" smtClean="0"/>
              <a:t>CustomerID</a:t>
            </a:r>
            <a:r>
              <a:rPr lang="en-US" dirty="0" smtClean="0"/>
              <a:t>” column. Since we could not arrive at a good filling method we had to drop the values. We had dropped only null values from Description column first, since we are working with Description only as of now.</a:t>
            </a:r>
            <a:endParaRPr lang="en-US" dirty="0"/>
          </a:p>
          <a:p>
            <a:pPr marL="0" indent="0">
              <a:buNone/>
            </a:pPr>
            <a:r>
              <a:rPr lang="en-US" dirty="0" smtClean="0"/>
              <a:t>Before Dropping:                                             After Dropping:</a:t>
            </a:r>
          </a:p>
          <a:p>
            <a:pPr marL="0" indent="0">
              <a:buNone/>
            </a:pPr>
            <a:r>
              <a:rPr lang="en-US" dirty="0" smtClean="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422" y="4119977"/>
            <a:ext cx="2078084" cy="205698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6862" y="4191074"/>
            <a:ext cx="1935331" cy="2091406"/>
          </a:xfrm>
          <a:prstGeom prst="rect">
            <a:avLst/>
          </a:prstGeom>
        </p:spPr>
      </p:pic>
    </p:spTree>
    <p:extLst>
      <p:ext uri="{BB962C8B-B14F-4D97-AF65-F5344CB8AC3E}">
        <p14:creationId xmlns:p14="http://schemas.microsoft.com/office/powerpoint/2010/main" val="2558706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Condensed" panose="020B0502040204020203" pitchFamily="34" charset="0"/>
              </a:rPr>
              <a:t>Word Tokenization and Punctuation removal</a:t>
            </a:r>
            <a:endParaRPr lang="en-IN" dirty="0">
              <a:latin typeface="Bahnschrift Condensed" panose="020B0502040204020203" pitchFamily="34" charset="0"/>
            </a:endParaRPr>
          </a:p>
        </p:txBody>
      </p:sp>
      <p:sp>
        <p:nvSpPr>
          <p:cNvPr id="3" name="Content Placeholder 2"/>
          <p:cNvSpPr>
            <a:spLocks noGrp="1"/>
          </p:cNvSpPr>
          <p:nvPr>
            <p:ph idx="1"/>
          </p:nvPr>
        </p:nvSpPr>
        <p:spPr/>
        <p:txBody>
          <a:bodyPr/>
          <a:lstStyle/>
          <a:p>
            <a:r>
              <a:rPr lang="en-US" dirty="0" smtClean="0"/>
              <a:t>We removed the punctuations and did word tokenization for the Description column</a:t>
            </a:r>
          </a:p>
          <a:p>
            <a:pPr marL="0" indent="0">
              <a:buNone/>
            </a:pPr>
            <a:r>
              <a:rPr lang="en-IN" sz="2000" i="1" dirty="0" err="1" smtClean="0"/>
              <a:t>df</a:t>
            </a:r>
            <a:r>
              <a:rPr lang="en-IN" sz="2000" i="1" dirty="0" smtClean="0"/>
              <a:t>['</a:t>
            </a:r>
            <a:r>
              <a:rPr lang="en-IN" sz="2000" i="1" dirty="0" err="1" smtClean="0"/>
              <a:t>Word_Description</a:t>
            </a:r>
            <a:r>
              <a:rPr lang="en-IN" sz="2000" i="1" dirty="0" smtClean="0"/>
              <a:t>']=</a:t>
            </a:r>
            <a:r>
              <a:rPr lang="en-IN" sz="2000" i="1" dirty="0" err="1" smtClean="0"/>
              <a:t>df.loc</a:t>
            </a:r>
            <a:r>
              <a:rPr lang="en-IN" sz="2000" i="1" dirty="0" smtClean="0"/>
              <a:t>[:,"Description"].apply(lambda x: </a:t>
            </a:r>
            <a:r>
              <a:rPr lang="en-IN" sz="2000" i="1" dirty="0" err="1" smtClean="0"/>
              <a:t>nltk.word_tokenize</a:t>
            </a:r>
            <a:r>
              <a:rPr lang="en-IN" sz="2000" i="1" dirty="0" smtClean="0"/>
              <a:t>(</a:t>
            </a:r>
            <a:r>
              <a:rPr lang="en-IN" sz="2000" i="1" dirty="0" err="1" smtClean="0"/>
              <a:t>str</a:t>
            </a:r>
            <a:r>
              <a:rPr lang="en-IN" sz="2000" i="1" dirty="0" smtClean="0"/>
              <a:t>(x).lower()))</a:t>
            </a:r>
          </a:p>
          <a:p>
            <a:pPr marL="0" indent="0">
              <a:buNone/>
            </a:pPr>
            <a:r>
              <a:rPr lang="en-IN" sz="2000" i="1" dirty="0" err="1" smtClean="0"/>
              <a:t>df</a:t>
            </a:r>
            <a:r>
              <a:rPr lang="en-IN" sz="2000" i="1" dirty="0"/>
              <a:t>['</a:t>
            </a:r>
            <a:r>
              <a:rPr lang="en-IN" sz="2000" i="1" dirty="0" err="1"/>
              <a:t>Punctuation_Description</a:t>
            </a:r>
            <a:r>
              <a:rPr lang="en-IN" sz="2000" i="1" dirty="0"/>
              <a:t>']=</a:t>
            </a:r>
            <a:r>
              <a:rPr lang="en-IN" sz="2000" i="1" dirty="0" err="1"/>
              <a:t>df.loc</a:t>
            </a:r>
            <a:r>
              <a:rPr lang="en-IN" sz="2000" i="1" dirty="0"/>
              <a:t>[:,"</a:t>
            </a:r>
            <a:r>
              <a:rPr lang="en-IN" sz="2000" i="1" dirty="0" err="1"/>
              <a:t>Word_Description</a:t>
            </a:r>
            <a:r>
              <a:rPr lang="en-IN" sz="2000" i="1" dirty="0"/>
              <a:t>"].apply(lambda x: </a:t>
            </a:r>
            <a:r>
              <a:rPr lang="en-IN" sz="2000" i="1" dirty="0" err="1"/>
              <a:t>tokenizer.tokenize</a:t>
            </a:r>
            <a:r>
              <a:rPr lang="en-IN" sz="2000" i="1" dirty="0"/>
              <a:t>(</a:t>
            </a:r>
            <a:r>
              <a:rPr lang="en-IN" sz="2000" i="1" dirty="0" err="1"/>
              <a:t>str</a:t>
            </a:r>
            <a:r>
              <a:rPr lang="en-IN" sz="2000" i="1" dirty="0"/>
              <a:t>(x</a:t>
            </a:r>
            <a:r>
              <a:rPr lang="en-IN" sz="2000" i="1" dirty="0" smtClean="0"/>
              <a:t>))</a:t>
            </a:r>
          </a:p>
          <a:p>
            <a:pPr marL="0" indent="0">
              <a:buNone/>
            </a:pPr>
            <a:endParaRPr lang="en-IN" sz="2000" i="1"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06756"/>
            <a:ext cx="10515600" cy="2805144"/>
          </a:xfrm>
          <a:prstGeom prst="rect">
            <a:avLst/>
          </a:prstGeom>
        </p:spPr>
      </p:pic>
    </p:spTree>
    <p:extLst>
      <p:ext uri="{BB962C8B-B14F-4D97-AF65-F5344CB8AC3E}">
        <p14:creationId xmlns:p14="http://schemas.microsoft.com/office/powerpoint/2010/main" val="1678949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Condensed" panose="020B0502040204020203" pitchFamily="34" charset="0"/>
              </a:rPr>
              <a:t>Stop Words Removal</a:t>
            </a:r>
            <a:endParaRPr lang="en-IN" dirty="0">
              <a:latin typeface="Bahnschrift Condensed" panose="020B0502040204020203" pitchFamily="34" charset="0"/>
            </a:endParaRPr>
          </a:p>
        </p:txBody>
      </p:sp>
      <p:sp>
        <p:nvSpPr>
          <p:cNvPr id="3" name="Content Placeholder 2"/>
          <p:cNvSpPr>
            <a:spLocks noGrp="1"/>
          </p:cNvSpPr>
          <p:nvPr>
            <p:ph idx="1"/>
          </p:nvPr>
        </p:nvSpPr>
        <p:spPr/>
        <p:txBody>
          <a:bodyPr/>
          <a:lstStyle/>
          <a:p>
            <a:r>
              <a:rPr lang="en-US" sz="2400" dirty="0" smtClean="0"/>
              <a:t>Words like (</a:t>
            </a:r>
            <a:r>
              <a:rPr lang="en-US" sz="2400" dirty="0" err="1" smtClean="0"/>
              <a:t>is,for,at,a,an</a:t>
            </a:r>
            <a:r>
              <a:rPr lang="en-US" sz="2400" dirty="0" smtClean="0"/>
              <a:t>…) comes under stop words and do not add much meaning to the product description and so they are removed from the tokenized words.</a:t>
            </a:r>
          </a:p>
          <a:p>
            <a:pPr marL="0" indent="0">
              <a:buNone/>
            </a:pPr>
            <a:r>
              <a:rPr lang="en-US" sz="1800" i="1" dirty="0"/>
              <a:t>from </a:t>
            </a:r>
            <a:r>
              <a:rPr lang="en-US" sz="1800" i="1" dirty="0" err="1"/>
              <a:t>nltk.corpus</a:t>
            </a:r>
            <a:r>
              <a:rPr lang="en-US" sz="1800" i="1" dirty="0"/>
              <a:t> import </a:t>
            </a:r>
            <a:r>
              <a:rPr lang="en-US" sz="1800" i="1" dirty="0" err="1"/>
              <a:t>stopwords</a:t>
            </a:r>
            <a:endParaRPr lang="en-US" sz="1800" i="1" dirty="0"/>
          </a:p>
          <a:p>
            <a:pPr marL="0" indent="0">
              <a:buNone/>
            </a:pPr>
            <a:r>
              <a:rPr lang="en-US" sz="1800" i="1" dirty="0" err="1"/>
              <a:t>stop_words</a:t>
            </a:r>
            <a:r>
              <a:rPr lang="en-US" sz="1800" i="1" dirty="0"/>
              <a:t> = </a:t>
            </a:r>
            <a:r>
              <a:rPr lang="en-US" sz="1800" i="1" dirty="0" err="1"/>
              <a:t>stopwords.words</a:t>
            </a:r>
            <a:r>
              <a:rPr lang="en-US" sz="1800" i="1" dirty="0"/>
              <a:t>("</a:t>
            </a:r>
            <a:r>
              <a:rPr lang="en-US" sz="1800" i="1" dirty="0" err="1"/>
              <a:t>english</a:t>
            </a:r>
            <a:r>
              <a:rPr lang="en-US" sz="1800" i="1" dirty="0"/>
              <a:t>")</a:t>
            </a:r>
          </a:p>
          <a:p>
            <a:pPr marL="0" indent="0">
              <a:buNone/>
            </a:pPr>
            <a:r>
              <a:rPr lang="en-US" sz="1600" i="1" dirty="0" err="1"/>
              <a:t>df</a:t>
            </a:r>
            <a:r>
              <a:rPr lang="en-US" sz="1600" i="1" dirty="0"/>
              <a:t>['</a:t>
            </a:r>
            <a:r>
              <a:rPr lang="en-US" sz="1600" i="1" dirty="0" err="1"/>
              <a:t>Stop_words_rem_description</a:t>
            </a:r>
            <a:r>
              <a:rPr lang="en-US" sz="1600" i="1" dirty="0"/>
              <a:t>'] = </a:t>
            </a:r>
            <a:r>
              <a:rPr lang="en-US" sz="1600" i="1" dirty="0" err="1"/>
              <a:t>df</a:t>
            </a:r>
            <a:r>
              <a:rPr lang="en-US" sz="1600" i="1" dirty="0"/>
              <a:t>['</a:t>
            </a:r>
            <a:r>
              <a:rPr lang="en-US" sz="1600" i="1" dirty="0" err="1"/>
              <a:t>Punctuation_Description</a:t>
            </a:r>
            <a:r>
              <a:rPr lang="en-US" sz="1600" i="1" dirty="0"/>
              <a:t>'].apply(lambda x: [word for word in x if word not in (</a:t>
            </a:r>
            <a:r>
              <a:rPr lang="en-US" sz="1600" i="1" dirty="0" err="1"/>
              <a:t>stop_words</a:t>
            </a:r>
            <a:r>
              <a:rPr lang="en-US" sz="1600" i="1" dirty="0"/>
              <a:t>)])</a:t>
            </a:r>
          </a:p>
          <a:p>
            <a:pPr marL="0" indent="0">
              <a:buNone/>
            </a:pPr>
            <a:r>
              <a:rPr lang="en-US" dirty="0"/>
              <a:t/>
            </a:r>
            <a:br>
              <a:rPr lang="en-US" dirty="0"/>
            </a:br>
            <a:endParaRPr lang="en-US"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57509"/>
            <a:ext cx="10515600" cy="2169416"/>
          </a:xfrm>
          <a:prstGeom prst="rect">
            <a:avLst/>
          </a:prstGeom>
        </p:spPr>
      </p:pic>
    </p:spTree>
    <p:extLst>
      <p:ext uri="{BB962C8B-B14F-4D97-AF65-F5344CB8AC3E}">
        <p14:creationId xmlns:p14="http://schemas.microsoft.com/office/powerpoint/2010/main" val="3199106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Condensed" panose="020B0502040204020203" pitchFamily="34" charset="0"/>
              </a:rPr>
              <a:t>Lemmatization and POS Tag</a:t>
            </a:r>
            <a:endParaRPr lang="en-IN" dirty="0">
              <a:latin typeface="Bahnschrift Condensed" panose="020B0502040204020203" pitchFamily="34" charset="0"/>
            </a:endParaRPr>
          </a:p>
        </p:txBody>
      </p:sp>
      <p:sp>
        <p:nvSpPr>
          <p:cNvPr id="3" name="Content Placeholder 2"/>
          <p:cNvSpPr>
            <a:spLocks noGrp="1"/>
          </p:cNvSpPr>
          <p:nvPr>
            <p:ph idx="1"/>
          </p:nvPr>
        </p:nvSpPr>
        <p:spPr/>
        <p:txBody>
          <a:bodyPr/>
          <a:lstStyle/>
          <a:p>
            <a:r>
              <a:rPr lang="en-US" dirty="0" smtClean="0"/>
              <a:t>Using </a:t>
            </a:r>
            <a:r>
              <a:rPr lang="en-US" dirty="0" err="1" smtClean="0"/>
              <a:t>nltk.pos_tag</a:t>
            </a:r>
            <a:r>
              <a:rPr lang="en-US" dirty="0" smtClean="0"/>
              <a:t> the words were tagged with their corresponding POS tag and they were used to lemmatize the words.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699891"/>
            <a:ext cx="10395857" cy="3191458"/>
          </a:xfrm>
          <a:prstGeom prst="rect">
            <a:avLst/>
          </a:prstGeom>
        </p:spPr>
      </p:pic>
    </p:spTree>
    <p:extLst>
      <p:ext uri="{BB962C8B-B14F-4D97-AF65-F5344CB8AC3E}">
        <p14:creationId xmlns:p14="http://schemas.microsoft.com/office/powerpoint/2010/main" val="731331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Condensed" panose="020B0502040204020203" pitchFamily="34" charset="0"/>
              </a:rPr>
              <a:t>Count Plot of Words</a:t>
            </a:r>
            <a:endParaRPr lang="en-IN" dirty="0">
              <a:latin typeface="Bahnschrift Condensed" panose="020B0502040204020203" pitchFamily="34" charset="0"/>
            </a:endParaRPr>
          </a:p>
        </p:txBody>
      </p:sp>
      <p:pic>
        <p:nvPicPr>
          <p:cNvPr id="6" name="Content Placeholder 5"/>
          <p:cNvPicPr>
            <a:picLocks noGrp="1" noChangeAspect="1"/>
          </p:cNvPicPr>
          <p:nvPr>
            <p:ph idx="1"/>
          </p:nvPr>
        </p:nvPicPr>
        <p:blipFill>
          <a:blip r:embed="rId2"/>
          <a:stretch>
            <a:fillRect/>
          </a:stretch>
        </p:blipFill>
        <p:spPr>
          <a:xfrm>
            <a:off x="838200" y="1345474"/>
            <a:ext cx="10343606" cy="5251269"/>
          </a:xfrm>
          <a:prstGeom prst="rect">
            <a:avLst/>
          </a:prstGeom>
        </p:spPr>
      </p:pic>
    </p:spTree>
    <p:extLst>
      <p:ext uri="{BB962C8B-B14F-4D97-AF65-F5344CB8AC3E}">
        <p14:creationId xmlns:p14="http://schemas.microsoft.com/office/powerpoint/2010/main" val="2218079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Condensed" panose="020B0502040204020203" pitchFamily="34" charset="0"/>
              </a:rPr>
              <a:t>Word Cloud</a:t>
            </a:r>
            <a:endParaRPr lang="en-IN" dirty="0">
              <a:latin typeface="Bahnschrift Condensed" panose="020B0502040204020203"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80160"/>
            <a:ext cx="10108474" cy="5225143"/>
          </a:xfrm>
        </p:spPr>
      </p:pic>
    </p:spTree>
    <p:extLst>
      <p:ext uri="{BB962C8B-B14F-4D97-AF65-F5344CB8AC3E}">
        <p14:creationId xmlns:p14="http://schemas.microsoft.com/office/powerpoint/2010/main" val="2358701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390</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Bahnschrift Condensed</vt:lpstr>
      <vt:lpstr>Bahnschrift SemiBold Condensed</vt:lpstr>
      <vt:lpstr>Calibri</vt:lpstr>
      <vt:lpstr>Calibri Light</vt:lpstr>
      <vt:lpstr>Office Theme</vt:lpstr>
      <vt:lpstr>Customer Segmentation of a  E-Commerce website</vt:lpstr>
      <vt:lpstr>Ideas to be Executed</vt:lpstr>
      <vt:lpstr>Dataset</vt:lpstr>
      <vt:lpstr>Basic</vt:lpstr>
      <vt:lpstr>Word Tokenization and Punctuation removal</vt:lpstr>
      <vt:lpstr>Stop Words Removal</vt:lpstr>
      <vt:lpstr>Lemmatization and POS Tag</vt:lpstr>
      <vt:lpstr>Count Plot of Words</vt:lpstr>
      <vt:lpstr>Word Cloud</vt:lpstr>
      <vt:lpstr>Count Vectorization-Frequency Approach</vt:lpstr>
      <vt:lpstr>Machine Learning-Clustering-Kmeans Clustering</vt:lpstr>
      <vt:lpstr>Machine Learning-Contd.</vt:lpstr>
      <vt:lpstr>KMeans-Elbow plot</vt:lpstr>
      <vt:lpstr>Clustering of Customers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of a  E-Commerce website</dc:title>
  <dc:creator>nikhil kumar</dc:creator>
  <cp:lastModifiedBy>nikhil kumar</cp:lastModifiedBy>
  <cp:revision>15</cp:revision>
  <dcterms:created xsi:type="dcterms:W3CDTF">2022-04-27T07:08:10Z</dcterms:created>
  <dcterms:modified xsi:type="dcterms:W3CDTF">2022-04-27T10:58:16Z</dcterms:modified>
</cp:coreProperties>
</file>