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08" r:id="rId2"/>
  </p:sldMasterIdLst>
  <p:sldIdLst>
    <p:sldId id="256" r:id="rId3"/>
    <p:sldId id="257" r:id="rId4"/>
    <p:sldId id="269" r:id="rId5"/>
    <p:sldId id="258" r:id="rId6"/>
    <p:sldId id="259" r:id="rId7"/>
    <p:sldId id="260" r:id="rId8"/>
    <p:sldId id="270" r:id="rId9"/>
    <p:sldId id="263" r:id="rId10"/>
    <p:sldId id="261" r:id="rId11"/>
    <p:sldId id="262" r:id="rId12"/>
    <p:sldId id="264" r:id="rId13"/>
    <p:sldId id="265" r:id="rId14"/>
    <p:sldId id="266" r:id="rId15"/>
    <p:sldId id="267" r:id="rId16"/>
    <p:sldId id="26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835368" y="-2028199"/>
            <a:ext cx="10356937" cy="4510700"/>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 name="Google Shape;104;p2"/>
          <p:cNvGrpSpPr/>
          <p:nvPr/>
        </p:nvGrpSpPr>
        <p:grpSpPr>
          <a:xfrm>
            <a:off x="490883" y="2545513"/>
            <a:ext cx="469707" cy="471817"/>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 name="Google Shape;107;p2"/>
          <p:cNvGrpSpPr/>
          <p:nvPr/>
        </p:nvGrpSpPr>
        <p:grpSpPr>
          <a:xfrm>
            <a:off x="964900" y="2104569"/>
            <a:ext cx="736401" cy="7364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2"/>
          <p:cNvGrpSpPr/>
          <p:nvPr/>
        </p:nvGrpSpPr>
        <p:grpSpPr>
          <a:xfrm>
            <a:off x="-86387" y="4446606"/>
            <a:ext cx="3251716" cy="2476687"/>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7021664" y="5640659"/>
            <a:ext cx="4210344" cy="395443"/>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4" name="Google Shape;164;p2"/>
          <p:cNvSpPr txBox="1">
            <a:spLocks noGrp="1"/>
          </p:cNvSpPr>
          <p:nvPr>
            <p:ph type="ctrTitle"/>
          </p:nvPr>
        </p:nvSpPr>
        <p:spPr>
          <a:xfrm>
            <a:off x="1345600" y="2321396"/>
            <a:ext cx="9500800" cy="15296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8133">
                <a:solidFill>
                  <a:srgbClr val="FFFFFF"/>
                </a:solidFill>
                <a:latin typeface="Bebas Neue"/>
                <a:ea typeface="Bebas Neue"/>
                <a:cs typeface="Bebas Neue"/>
                <a:sym typeface="Bebas Neu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65" name="Google Shape;165;p2"/>
          <p:cNvSpPr txBox="1">
            <a:spLocks noGrp="1"/>
          </p:cNvSpPr>
          <p:nvPr>
            <p:ph type="subTitle" idx="1"/>
          </p:nvPr>
        </p:nvSpPr>
        <p:spPr>
          <a:xfrm>
            <a:off x="1345600" y="3850995"/>
            <a:ext cx="9500800" cy="6856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3733">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grpSp>
        <p:nvGrpSpPr>
          <p:cNvPr id="166" name="Google Shape;166;p2"/>
          <p:cNvGrpSpPr/>
          <p:nvPr/>
        </p:nvGrpSpPr>
        <p:grpSpPr>
          <a:xfrm>
            <a:off x="277053" y="1727661"/>
            <a:ext cx="736401" cy="7364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6160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57"/>
        <p:cNvGrpSpPr/>
        <p:nvPr/>
      </p:nvGrpSpPr>
      <p:grpSpPr>
        <a:xfrm>
          <a:off x="0" y="0"/>
          <a:ext cx="0" cy="0"/>
          <a:chOff x="0" y="0"/>
          <a:chExt cx="0" cy="0"/>
        </a:xfrm>
      </p:grpSpPr>
      <p:grpSp>
        <p:nvGrpSpPr>
          <p:cNvPr id="758" name="Google Shape;758;p11"/>
          <p:cNvGrpSpPr/>
          <p:nvPr/>
        </p:nvGrpSpPr>
        <p:grpSpPr>
          <a:xfrm>
            <a:off x="7021664" y="6091825"/>
            <a:ext cx="4210344" cy="395443"/>
            <a:chOff x="5266248" y="4230494"/>
            <a:chExt cx="3157758" cy="296582"/>
          </a:xfrm>
        </p:grpSpPr>
        <p:sp>
          <p:nvSpPr>
            <p:cNvPr id="759" name="Google Shape;759;p11"/>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1"/>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1"/>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1"/>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1"/>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1"/>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1"/>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1"/>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1"/>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1"/>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1"/>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1"/>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1"/>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1"/>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1"/>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1"/>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1"/>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11"/>
          <p:cNvGrpSpPr/>
          <p:nvPr/>
        </p:nvGrpSpPr>
        <p:grpSpPr>
          <a:xfrm>
            <a:off x="-486567" y="-2294599"/>
            <a:ext cx="12858667" cy="4510700"/>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1"/>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2" name="Google Shape;872;p11"/>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73" name="Google Shape;873;p11"/>
          <p:cNvSpPr txBox="1">
            <a:spLocks noGrp="1"/>
          </p:cNvSpPr>
          <p:nvPr>
            <p:ph type="title" hasCustomPrompt="1"/>
          </p:nvPr>
        </p:nvSpPr>
        <p:spPr>
          <a:xfrm>
            <a:off x="415600" y="1474833"/>
            <a:ext cx="11360800" cy="26180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874" name="Google Shape;874;p11"/>
          <p:cNvSpPr txBox="1">
            <a:spLocks noGrp="1"/>
          </p:cNvSpPr>
          <p:nvPr>
            <p:ph type="subTitle" idx="1"/>
          </p:nvPr>
        </p:nvSpPr>
        <p:spPr>
          <a:xfrm>
            <a:off x="3399200" y="3858600"/>
            <a:ext cx="5393600" cy="1646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smtClean="0"/>
              <a:t>Click to edit Master subtitle style</a:t>
            </a:r>
            <a:endParaRPr/>
          </a:p>
        </p:txBody>
      </p:sp>
    </p:spTree>
    <p:extLst>
      <p:ext uri="{BB962C8B-B14F-4D97-AF65-F5344CB8AC3E}">
        <p14:creationId xmlns:p14="http://schemas.microsoft.com/office/powerpoint/2010/main" val="16656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extLst>
      <p:ext uri="{BB962C8B-B14F-4D97-AF65-F5344CB8AC3E}">
        <p14:creationId xmlns:p14="http://schemas.microsoft.com/office/powerpoint/2010/main" val="2548145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76"/>
        <p:cNvGrpSpPr/>
        <p:nvPr/>
      </p:nvGrpSpPr>
      <p:grpSpPr>
        <a:xfrm>
          <a:off x="0" y="0"/>
          <a:ext cx="0" cy="0"/>
          <a:chOff x="0" y="0"/>
          <a:chExt cx="0" cy="0"/>
        </a:xfrm>
      </p:grpSpPr>
      <p:grpSp>
        <p:nvGrpSpPr>
          <p:cNvPr id="877" name="Google Shape;877;p13"/>
          <p:cNvGrpSpPr/>
          <p:nvPr/>
        </p:nvGrpSpPr>
        <p:grpSpPr>
          <a:xfrm>
            <a:off x="523567" y="2161344"/>
            <a:ext cx="4012933" cy="2085589"/>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3"/>
          <p:cNvGrpSpPr/>
          <p:nvPr/>
        </p:nvGrpSpPr>
        <p:grpSpPr>
          <a:xfrm>
            <a:off x="4484700" y="2163362"/>
            <a:ext cx="4056800" cy="2083573"/>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8491033" y="2159729"/>
            <a:ext cx="4004400" cy="2087207"/>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950747" y="-3311315"/>
            <a:ext cx="10512292" cy="457836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3" name="Google Shape;1043;p13"/>
          <p:cNvGrpSpPr/>
          <p:nvPr/>
        </p:nvGrpSpPr>
        <p:grpSpPr>
          <a:xfrm>
            <a:off x="11677000" y="3638634"/>
            <a:ext cx="2069533" cy="4633533"/>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5" name="Google Shape;1065;p13"/>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1066" name="Google Shape;1066;p13"/>
          <p:cNvSpPr txBox="1">
            <a:spLocks noGrp="1"/>
          </p:cNvSpPr>
          <p:nvPr>
            <p:ph type="subTitle" idx="1"/>
          </p:nvPr>
        </p:nvSpPr>
        <p:spPr>
          <a:xfrm>
            <a:off x="959984" y="4971456"/>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067" name="Google Shape;1067;p13"/>
          <p:cNvSpPr txBox="1">
            <a:spLocks noGrp="1"/>
          </p:cNvSpPr>
          <p:nvPr>
            <p:ph type="title" idx="2"/>
          </p:nvPr>
        </p:nvSpPr>
        <p:spPr>
          <a:xfrm>
            <a:off x="960000" y="3824067"/>
            <a:ext cx="1955600" cy="860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068" name="Google Shape;1068;p13"/>
          <p:cNvSpPr txBox="1">
            <a:spLocks noGrp="1"/>
          </p:cNvSpPr>
          <p:nvPr>
            <p:ph type="title" idx="3" hasCustomPrompt="1"/>
          </p:nvPr>
        </p:nvSpPr>
        <p:spPr>
          <a:xfrm>
            <a:off x="1171133" y="2355900"/>
            <a:ext cx="779600" cy="780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069" name="Google Shape;1069;p13"/>
          <p:cNvSpPr txBox="1">
            <a:spLocks noGrp="1"/>
          </p:cNvSpPr>
          <p:nvPr>
            <p:ph type="subTitle" idx="4"/>
          </p:nvPr>
        </p:nvSpPr>
        <p:spPr>
          <a:xfrm>
            <a:off x="4888951" y="497143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070" name="Google Shape;1070;p13"/>
          <p:cNvSpPr txBox="1">
            <a:spLocks noGrp="1"/>
          </p:cNvSpPr>
          <p:nvPr>
            <p:ph type="title" idx="5"/>
          </p:nvPr>
        </p:nvSpPr>
        <p:spPr>
          <a:xfrm>
            <a:off x="4888967" y="3824067"/>
            <a:ext cx="1896000" cy="860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071" name="Google Shape;1071;p13"/>
          <p:cNvSpPr txBox="1">
            <a:spLocks noGrp="1"/>
          </p:cNvSpPr>
          <p:nvPr>
            <p:ph type="title" idx="6" hasCustomPrompt="1"/>
          </p:nvPr>
        </p:nvSpPr>
        <p:spPr>
          <a:xfrm>
            <a:off x="5104467" y="2355933"/>
            <a:ext cx="779600" cy="780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072" name="Google Shape;1072;p13"/>
          <p:cNvSpPr txBox="1">
            <a:spLocks noGrp="1"/>
          </p:cNvSpPr>
          <p:nvPr>
            <p:ph type="subTitle" idx="7"/>
          </p:nvPr>
        </p:nvSpPr>
        <p:spPr>
          <a:xfrm>
            <a:off x="8896384" y="497143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073" name="Google Shape;1073;p13"/>
          <p:cNvSpPr txBox="1">
            <a:spLocks noGrp="1"/>
          </p:cNvSpPr>
          <p:nvPr>
            <p:ph type="title" idx="8"/>
          </p:nvPr>
        </p:nvSpPr>
        <p:spPr>
          <a:xfrm>
            <a:off x="8896400" y="3824067"/>
            <a:ext cx="1824400" cy="860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074" name="Google Shape;1074;p13"/>
          <p:cNvSpPr txBox="1">
            <a:spLocks noGrp="1"/>
          </p:cNvSpPr>
          <p:nvPr>
            <p:ph type="title" idx="9" hasCustomPrompt="1"/>
          </p:nvPr>
        </p:nvSpPr>
        <p:spPr>
          <a:xfrm>
            <a:off x="9110000" y="2355933"/>
            <a:ext cx="779600" cy="780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075" name="Google Shape;1075;p13"/>
          <p:cNvSpPr/>
          <p:nvPr/>
        </p:nvSpPr>
        <p:spPr>
          <a:xfrm rot="5400000">
            <a:off x="667212" y="-94787"/>
            <a:ext cx="197977" cy="387569"/>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6" name="Google Shape;1076;p13"/>
          <p:cNvSpPr/>
          <p:nvPr/>
        </p:nvSpPr>
        <p:spPr>
          <a:xfrm rot="5400000">
            <a:off x="669267" y="100970"/>
            <a:ext cx="193867" cy="387569"/>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7" name="Google Shape;1077;p13"/>
          <p:cNvSpPr/>
          <p:nvPr/>
        </p:nvSpPr>
        <p:spPr>
          <a:xfrm rot="5400000">
            <a:off x="667212" y="296729"/>
            <a:ext cx="197977" cy="387569"/>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8" name="Google Shape;1078;p13"/>
          <p:cNvSpPr/>
          <p:nvPr/>
        </p:nvSpPr>
        <p:spPr>
          <a:xfrm rot="5400000">
            <a:off x="669267" y="492488"/>
            <a:ext cx="193867" cy="387569"/>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9" name="Google Shape;1079;p13"/>
          <p:cNvSpPr/>
          <p:nvPr/>
        </p:nvSpPr>
        <p:spPr>
          <a:xfrm rot="5400000">
            <a:off x="667212" y="688245"/>
            <a:ext cx="197977" cy="387569"/>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0" name="Google Shape;1080;p13"/>
          <p:cNvSpPr/>
          <p:nvPr/>
        </p:nvSpPr>
        <p:spPr>
          <a:xfrm rot="5400000">
            <a:off x="669267" y="884004"/>
            <a:ext cx="193867" cy="387569"/>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04956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081"/>
        <p:cNvGrpSpPr/>
        <p:nvPr/>
      </p:nvGrpSpPr>
      <p:grpSpPr>
        <a:xfrm>
          <a:off x="0" y="0"/>
          <a:ext cx="0" cy="0"/>
          <a:chOff x="0" y="0"/>
          <a:chExt cx="0" cy="0"/>
        </a:xfrm>
      </p:grpSpPr>
      <p:cxnSp>
        <p:nvCxnSpPr>
          <p:cNvPr id="1082" name="Google Shape;1082;p14"/>
          <p:cNvCxnSpPr/>
          <p:nvPr/>
        </p:nvCxnSpPr>
        <p:spPr>
          <a:xfrm>
            <a:off x="-17833" y="2707533"/>
            <a:ext cx="6312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523567" y="2161344"/>
            <a:ext cx="4012933" cy="2085589"/>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6" name="Google Shape;1106;p14"/>
          <p:cNvGrpSpPr/>
          <p:nvPr/>
        </p:nvGrpSpPr>
        <p:grpSpPr>
          <a:xfrm>
            <a:off x="4484700" y="2163362"/>
            <a:ext cx="4056800" cy="2083573"/>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8491033" y="2159729"/>
            <a:ext cx="1732520" cy="2087207"/>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365786" y="-3311315"/>
            <a:ext cx="10512292" cy="457836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8" name="Google Shape;1248;p14"/>
          <p:cNvGrpSpPr/>
          <p:nvPr/>
        </p:nvGrpSpPr>
        <p:grpSpPr>
          <a:xfrm>
            <a:off x="11677000" y="3638634"/>
            <a:ext cx="2069533" cy="4633533"/>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70" name="Google Shape;1270;p14"/>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1271" name="Google Shape;1271;p14"/>
          <p:cNvSpPr txBox="1">
            <a:spLocks noGrp="1"/>
          </p:cNvSpPr>
          <p:nvPr>
            <p:ph type="subTitle" idx="1"/>
          </p:nvPr>
        </p:nvSpPr>
        <p:spPr>
          <a:xfrm>
            <a:off x="959984" y="4971456"/>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272" name="Google Shape;1272;p14"/>
          <p:cNvSpPr txBox="1">
            <a:spLocks noGrp="1"/>
          </p:cNvSpPr>
          <p:nvPr>
            <p:ph type="title" idx="2"/>
          </p:nvPr>
        </p:nvSpPr>
        <p:spPr>
          <a:xfrm>
            <a:off x="960000" y="3824067"/>
            <a:ext cx="1215200" cy="860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273" name="Google Shape;1273;p14"/>
          <p:cNvSpPr txBox="1">
            <a:spLocks noGrp="1"/>
          </p:cNvSpPr>
          <p:nvPr>
            <p:ph type="title" idx="3" hasCustomPrompt="1"/>
          </p:nvPr>
        </p:nvSpPr>
        <p:spPr>
          <a:xfrm>
            <a:off x="1171133" y="2358233"/>
            <a:ext cx="779600" cy="7756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274" name="Google Shape;1274;p14"/>
          <p:cNvSpPr txBox="1">
            <a:spLocks noGrp="1"/>
          </p:cNvSpPr>
          <p:nvPr>
            <p:ph type="subTitle" idx="4"/>
          </p:nvPr>
        </p:nvSpPr>
        <p:spPr>
          <a:xfrm>
            <a:off x="4888951" y="497143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275" name="Google Shape;1275;p14"/>
          <p:cNvSpPr txBox="1">
            <a:spLocks noGrp="1"/>
          </p:cNvSpPr>
          <p:nvPr>
            <p:ph type="title" idx="5"/>
          </p:nvPr>
        </p:nvSpPr>
        <p:spPr>
          <a:xfrm>
            <a:off x="4888967" y="3824067"/>
            <a:ext cx="1215200" cy="860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276" name="Google Shape;1276;p14"/>
          <p:cNvSpPr txBox="1">
            <a:spLocks noGrp="1"/>
          </p:cNvSpPr>
          <p:nvPr>
            <p:ph type="title" idx="6" hasCustomPrompt="1"/>
          </p:nvPr>
        </p:nvSpPr>
        <p:spPr>
          <a:xfrm>
            <a:off x="5104467" y="2358233"/>
            <a:ext cx="779600" cy="7756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277" name="Google Shape;1277;p14"/>
          <p:cNvSpPr txBox="1">
            <a:spLocks noGrp="1"/>
          </p:cNvSpPr>
          <p:nvPr>
            <p:ph type="subTitle" idx="7"/>
          </p:nvPr>
        </p:nvSpPr>
        <p:spPr>
          <a:xfrm>
            <a:off x="8896384" y="497143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278" name="Google Shape;1278;p14"/>
          <p:cNvSpPr txBox="1">
            <a:spLocks noGrp="1"/>
          </p:cNvSpPr>
          <p:nvPr>
            <p:ph type="title" idx="8"/>
          </p:nvPr>
        </p:nvSpPr>
        <p:spPr>
          <a:xfrm>
            <a:off x="8896400" y="3824067"/>
            <a:ext cx="1215200" cy="860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279" name="Google Shape;1279;p14"/>
          <p:cNvSpPr txBox="1">
            <a:spLocks noGrp="1"/>
          </p:cNvSpPr>
          <p:nvPr>
            <p:ph type="title" idx="9" hasCustomPrompt="1"/>
          </p:nvPr>
        </p:nvSpPr>
        <p:spPr>
          <a:xfrm>
            <a:off x="9110000" y="2358233"/>
            <a:ext cx="779600" cy="7756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280" name="Google Shape;1280;p14"/>
          <p:cNvSpPr/>
          <p:nvPr/>
        </p:nvSpPr>
        <p:spPr>
          <a:xfrm rot="5400000">
            <a:off x="11326812" y="-94787"/>
            <a:ext cx="197977" cy="387569"/>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1" name="Google Shape;1281;p14"/>
          <p:cNvSpPr/>
          <p:nvPr/>
        </p:nvSpPr>
        <p:spPr>
          <a:xfrm rot="5400000">
            <a:off x="11328867" y="100970"/>
            <a:ext cx="193867" cy="387569"/>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2" name="Google Shape;1282;p14"/>
          <p:cNvSpPr/>
          <p:nvPr/>
        </p:nvSpPr>
        <p:spPr>
          <a:xfrm rot="5400000">
            <a:off x="11326812" y="296729"/>
            <a:ext cx="197977" cy="387569"/>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3" name="Google Shape;1283;p14"/>
          <p:cNvSpPr/>
          <p:nvPr/>
        </p:nvSpPr>
        <p:spPr>
          <a:xfrm rot="5400000">
            <a:off x="11328867" y="492488"/>
            <a:ext cx="193867" cy="387569"/>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4" name="Google Shape;1284;p14"/>
          <p:cNvSpPr/>
          <p:nvPr/>
        </p:nvSpPr>
        <p:spPr>
          <a:xfrm rot="5400000">
            <a:off x="11326812" y="688245"/>
            <a:ext cx="197977" cy="387569"/>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5" name="Google Shape;1285;p14"/>
          <p:cNvSpPr/>
          <p:nvPr/>
        </p:nvSpPr>
        <p:spPr>
          <a:xfrm rot="5400000">
            <a:off x="11328867" y="884004"/>
            <a:ext cx="193867" cy="387569"/>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584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86"/>
        <p:cNvGrpSpPr/>
        <p:nvPr/>
      </p:nvGrpSpPr>
      <p:grpSpPr>
        <a:xfrm>
          <a:off x="0" y="0"/>
          <a:ext cx="0" cy="0"/>
          <a:chOff x="0" y="0"/>
          <a:chExt cx="0" cy="0"/>
        </a:xfrm>
      </p:grpSpPr>
      <p:grpSp>
        <p:nvGrpSpPr>
          <p:cNvPr id="1287" name="Google Shape;1287;p15"/>
          <p:cNvGrpSpPr/>
          <p:nvPr/>
        </p:nvGrpSpPr>
        <p:grpSpPr>
          <a:xfrm>
            <a:off x="2692147" y="-3311315"/>
            <a:ext cx="10512292" cy="457836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2" name="Google Shape;1382;p15"/>
          <p:cNvGrpSpPr/>
          <p:nvPr/>
        </p:nvGrpSpPr>
        <p:grpSpPr>
          <a:xfrm rot="5400000">
            <a:off x="899500" y="4428267"/>
            <a:ext cx="1306400" cy="4633533"/>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8" name="Google Shape;1398;p15"/>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1399" name="Google Shape;1399;p15"/>
          <p:cNvSpPr txBox="1">
            <a:spLocks noGrp="1"/>
          </p:cNvSpPr>
          <p:nvPr>
            <p:ph type="subTitle" idx="1"/>
          </p:nvPr>
        </p:nvSpPr>
        <p:spPr>
          <a:xfrm>
            <a:off x="959992" y="2784423"/>
            <a:ext cx="2335600" cy="86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400" name="Google Shape;1400;p15"/>
          <p:cNvSpPr txBox="1">
            <a:spLocks noGrp="1"/>
          </p:cNvSpPr>
          <p:nvPr>
            <p:ph type="title" idx="2"/>
          </p:nvPr>
        </p:nvSpPr>
        <p:spPr>
          <a:xfrm>
            <a:off x="960000" y="2143033"/>
            <a:ext cx="2335600" cy="422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401" name="Google Shape;1401;p15"/>
          <p:cNvSpPr txBox="1">
            <a:spLocks noGrp="1"/>
          </p:cNvSpPr>
          <p:nvPr>
            <p:ph type="subTitle" idx="3"/>
          </p:nvPr>
        </p:nvSpPr>
        <p:spPr>
          <a:xfrm>
            <a:off x="959992" y="4834923"/>
            <a:ext cx="2335600" cy="86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402" name="Google Shape;1402;p15"/>
          <p:cNvSpPr txBox="1">
            <a:spLocks noGrp="1"/>
          </p:cNvSpPr>
          <p:nvPr>
            <p:ph type="title" idx="4"/>
          </p:nvPr>
        </p:nvSpPr>
        <p:spPr>
          <a:xfrm>
            <a:off x="960000" y="4193533"/>
            <a:ext cx="2335600" cy="422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403" name="Google Shape;1403;p15"/>
          <p:cNvSpPr txBox="1">
            <a:spLocks noGrp="1"/>
          </p:cNvSpPr>
          <p:nvPr>
            <p:ph type="subTitle" idx="5"/>
          </p:nvPr>
        </p:nvSpPr>
        <p:spPr>
          <a:xfrm>
            <a:off x="8896392" y="278442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404" name="Google Shape;1404;p15"/>
          <p:cNvSpPr txBox="1">
            <a:spLocks noGrp="1"/>
          </p:cNvSpPr>
          <p:nvPr>
            <p:ph type="title" idx="6"/>
          </p:nvPr>
        </p:nvSpPr>
        <p:spPr>
          <a:xfrm>
            <a:off x="8896400" y="2143033"/>
            <a:ext cx="2335600" cy="422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405" name="Google Shape;1405;p15"/>
          <p:cNvSpPr txBox="1">
            <a:spLocks noGrp="1"/>
          </p:cNvSpPr>
          <p:nvPr>
            <p:ph type="subTitle" idx="7"/>
          </p:nvPr>
        </p:nvSpPr>
        <p:spPr>
          <a:xfrm>
            <a:off x="8896392" y="483492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406" name="Google Shape;1406;p15"/>
          <p:cNvSpPr txBox="1">
            <a:spLocks noGrp="1"/>
          </p:cNvSpPr>
          <p:nvPr>
            <p:ph type="title" idx="8"/>
          </p:nvPr>
        </p:nvSpPr>
        <p:spPr>
          <a:xfrm>
            <a:off x="8896400" y="4193533"/>
            <a:ext cx="2335600" cy="422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Tree>
    <p:extLst>
      <p:ext uri="{BB962C8B-B14F-4D97-AF65-F5344CB8AC3E}">
        <p14:creationId xmlns:p14="http://schemas.microsoft.com/office/powerpoint/2010/main" val="2253133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3200800" y="2756551"/>
            <a:ext cx="5790400" cy="151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667"/>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409" name="Google Shape;1409;p16"/>
          <p:cNvSpPr txBox="1">
            <a:spLocks noGrp="1"/>
          </p:cNvSpPr>
          <p:nvPr>
            <p:ph type="title"/>
          </p:nvPr>
        </p:nvSpPr>
        <p:spPr>
          <a:xfrm>
            <a:off x="3200600" y="4443651"/>
            <a:ext cx="5790400" cy="422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grpSp>
        <p:nvGrpSpPr>
          <p:cNvPr id="1410" name="Google Shape;1410;p16"/>
          <p:cNvGrpSpPr/>
          <p:nvPr/>
        </p:nvGrpSpPr>
        <p:grpSpPr>
          <a:xfrm>
            <a:off x="974022" y="6091837"/>
            <a:ext cx="1376949" cy="210105"/>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2" name="Google Shape;1422;p16"/>
          <p:cNvGrpSpPr/>
          <p:nvPr/>
        </p:nvGrpSpPr>
        <p:grpSpPr>
          <a:xfrm>
            <a:off x="11677000" y="3638634"/>
            <a:ext cx="2069533" cy="4633533"/>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4" name="Google Shape;1444;p16"/>
          <p:cNvGrpSpPr/>
          <p:nvPr/>
        </p:nvGrpSpPr>
        <p:grpSpPr>
          <a:xfrm>
            <a:off x="-365957" y="-1334686"/>
            <a:ext cx="13506664" cy="3412633"/>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38311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One Columns">
  <p:cSld name="Title and One Columns">
    <p:spTree>
      <p:nvGrpSpPr>
        <p:cNvPr id="1" name="Shape 1495"/>
        <p:cNvGrpSpPr/>
        <p:nvPr/>
      </p:nvGrpSpPr>
      <p:grpSpPr>
        <a:xfrm>
          <a:off x="0" y="0"/>
          <a:ext cx="0" cy="0"/>
          <a:chOff x="0" y="0"/>
          <a:chExt cx="0" cy="0"/>
        </a:xfrm>
      </p:grpSpPr>
      <p:grpSp>
        <p:nvGrpSpPr>
          <p:cNvPr id="1496" name="Google Shape;1496;p17"/>
          <p:cNvGrpSpPr/>
          <p:nvPr/>
        </p:nvGrpSpPr>
        <p:grpSpPr>
          <a:xfrm>
            <a:off x="-754995" y="-715720"/>
            <a:ext cx="11170635" cy="2152957"/>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6" name="Google Shape;1526;p17"/>
          <p:cNvGrpSpPr/>
          <p:nvPr/>
        </p:nvGrpSpPr>
        <p:grpSpPr>
          <a:xfrm rot="5400000">
            <a:off x="823233" y="4428267"/>
            <a:ext cx="1306400" cy="4633533"/>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2" name="Google Shape;1542;p17"/>
          <p:cNvSpPr txBox="1">
            <a:spLocks noGrp="1"/>
          </p:cNvSpPr>
          <p:nvPr>
            <p:ph type="title"/>
          </p:nvPr>
        </p:nvSpPr>
        <p:spPr>
          <a:xfrm>
            <a:off x="960167" y="2186600"/>
            <a:ext cx="4334000" cy="678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543" name="Google Shape;1543;p17"/>
          <p:cNvSpPr txBox="1">
            <a:spLocks noGrp="1"/>
          </p:cNvSpPr>
          <p:nvPr>
            <p:ph type="subTitle" idx="1"/>
          </p:nvPr>
        </p:nvSpPr>
        <p:spPr>
          <a:xfrm>
            <a:off x="1181600" y="3647833"/>
            <a:ext cx="4112400" cy="1889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en-US" smtClean="0"/>
              <a:t>Click to edit Master subtitle style</a:t>
            </a:r>
            <a:endParaRPr/>
          </a:p>
        </p:txBody>
      </p:sp>
    </p:spTree>
    <p:extLst>
      <p:ext uri="{BB962C8B-B14F-4D97-AF65-F5344CB8AC3E}">
        <p14:creationId xmlns:p14="http://schemas.microsoft.com/office/powerpoint/2010/main" val="183098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s 1">
  <p:cSld name="Title and One Columns 1">
    <p:spTree>
      <p:nvGrpSpPr>
        <p:cNvPr id="1" name="Shape 1544"/>
        <p:cNvGrpSpPr/>
        <p:nvPr/>
      </p:nvGrpSpPr>
      <p:grpSpPr>
        <a:xfrm>
          <a:off x="0" y="0"/>
          <a:ext cx="0" cy="0"/>
          <a:chOff x="0" y="0"/>
          <a:chExt cx="0" cy="0"/>
        </a:xfrm>
      </p:grpSpPr>
      <p:grpSp>
        <p:nvGrpSpPr>
          <p:cNvPr id="1545" name="Google Shape;1545;p18"/>
          <p:cNvGrpSpPr/>
          <p:nvPr/>
        </p:nvGrpSpPr>
        <p:grpSpPr>
          <a:xfrm flipH="1">
            <a:off x="1819533" y="-715720"/>
            <a:ext cx="11170635" cy="2152957"/>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5" name="Google Shape;1575;p18"/>
          <p:cNvGrpSpPr/>
          <p:nvPr/>
        </p:nvGrpSpPr>
        <p:grpSpPr>
          <a:xfrm rot="-5400000" flipH="1">
            <a:off x="10105540" y="4428267"/>
            <a:ext cx="1306400" cy="4633533"/>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91" name="Google Shape;1591;p18"/>
          <p:cNvSpPr txBox="1">
            <a:spLocks noGrp="1"/>
          </p:cNvSpPr>
          <p:nvPr>
            <p:ph type="title"/>
          </p:nvPr>
        </p:nvSpPr>
        <p:spPr>
          <a:xfrm>
            <a:off x="6898000" y="2186600"/>
            <a:ext cx="4334000" cy="678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592" name="Google Shape;1592;p18"/>
          <p:cNvSpPr txBox="1">
            <a:spLocks noGrp="1"/>
          </p:cNvSpPr>
          <p:nvPr>
            <p:ph type="subTitle" idx="1"/>
          </p:nvPr>
        </p:nvSpPr>
        <p:spPr>
          <a:xfrm>
            <a:off x="6897833" y="3429000"/>
            <a:ext cx="4334000" cy="2004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en-US" smtClean="0"/>
              <a:t>Click to edit Master subtitle style</a:t>
            </a:r>
            <a:endParaRPr/>
          </a:p>
        </p:txBody>
      </p:sp>
    </p:spTree>
    <p:extLst>
      <p:ext uri="{BB962C8B-B14F-4D97-AF65-F5344CB8AC3E}">
        <p14:creationId xmlns:p14="http://schemas.microsoft.com/office/powerpoint/2010/main" val="2386744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93"/>
        <p:cNvGrpSpPr/>
        <p:nvPr/>
      </p:nvGrpSpPr>
      <p:grpSpPr>
        <a:xfrm>
          <a:off x="0" y="0"/>
          <a:ext cx="0" cy="0"/>
          <a:chOff x="0" y="0"/>
          <a:chExt cx="0" cy="0"/>
        </a:xfrm>
      </p:grpSpPr>
      <p:grpSp>
        <p:nvGrpSpPr>
          <p:cNvPr id="1594" name="Google Shape;1594;p19"/>
          <p:cNvGrpSpPr/>
          <p:nvPr/>
        </p:nvGrpSpPr>
        <p:grpSpPr>
          <a:xfrm flipH="1">
            <a:off x="-493553" y="-3311315"/>
            <a:ext cx="10512292" cy="457836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9" name="Google Shape;1689;p19"/>
          <p:cNvGrpSpPr/>
          <p:nvPr/>
        </p:nvGrpSpPr>
        <p:grpSpPr>
          <a:xfrm>
            <a:off x="9629577" y="6091830"/>
            <a:ext cx="1174713" cy="387569"/>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96" name="Google Shape;1696;p19"/>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1697" name="Google Shape;1697;p19"/>
          <p:cNvSpPr txBox="1">
            <a:spLocks noGrp="1"/>
          </p:cNvSpPr>
          <p:nvPr>
            <p:ph type="subTitle" idx="1"/>
          </p:nvPr>
        </p:nvSpPr>
        <p:spPr>
          <a:xfrm>
            <a:off x="960001" y="2856557"/>
            <a:ext cx="2888400" cy="86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698" name="Google Shape;1698;p19"/>
          <p:cNvSpPr txBox="1">
            <a:spLocks noGrp="1"/>
          </p:cNvSpPr>
          <p:nvPr>
            <p:ph type="title" idx="2"/>
          </p:nvPr>
        </p:nvSpPr>
        <p:spPr>
          <a:xfrm>
            <a:off x="960012" y="2331033"/>
            <a:ext cx="2888400" cy="42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699" name="Google Shape;1699;p19"/>
          <p:cNvSpPr txBox="1">
            <a:spLocks noGrp="1"/>
          </p:cNvSpPr>
          <p:nvPr>
            <p:ph type="subTitle" idx="3"/>
          </p:nvPr>
        </p:nvSpPr>
        <p:spPr>
          <a:xfrm>
            <a:off x="960001" y="4907064"/>
            <a:ext cx="2888400" cy="86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700" name="Google Shape;1700;p19"/>
          <p:cNvSpPr txBox="1">
            <a:spLocks noGrp="1"/>
          </p:cNvSpPr>
          <p:nvPr>
            <p:ph type="title" idx="4"/>
          </p:nvPr>
        </p:nvSpPr>
        <p:spPr>
          <a:xfrm>
            <a:off x="960012" y="4381540"/>
            <a:ext cx="2888400" cy="42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701" name="Google Shape;1701;p19"/>
          <p:cNvSpPr txBox="1">
            <a:spLocks noGrp="1"/>
          </p:cNvSpPr>
          <p:nvPr>
            <p:ph type="subTitle" idx="5"/>
          </p:nvPr>
        </p:nvSpPr>
        <p:spPr>
          <a:xfrm>
            <a:off x="4651801" y="2856557"/>
            <a:ext cx="2888400" cy="86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702" name="Google Shape;1702;p19"/>
          <p:cNvSpPr txBox="1">
            <a:spLocks noGrp="1"/>
          </p:cNvSpPr>
          <p:nvPr>
            <p:ph type="title" idx="6"/>
          </p:nvPr>
        </p:nvSpPr>
        <p:spPr>
          <a:xfrm>
            <a:off x="4651812" y="2331033"/>
            <a:ext cx="2888400" cy="42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703" name="Google Shape;1703;p19"/>
          <p:cNvSpPr txBox="1">
            <a:spLocks noGrp="1"/>
          </p:cNvSpPr>
          <p:nvPr>
            <p:ph type="subTitle" idx="7"/>
          </p:nvPr>
        </p:nvSpPr>
        <p:spPr>
          <a:xfrm>
            <a:off x="4651801" y="4907064"/>
            <a:ext cx="2888400" cy="86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704" name="Google Shape;1704;p19"/>
          <p:cNvSpPr txBox="1">
            <a:spLocks noGrp="1"/>
          </p:cNvSpPr>
          <p:nvPr>
            <p:ph type="title" idx="8"/>
          </p:nvPr>
        </p:nvSpPr>
        <p:spPr>
          <a:xfrm>
            <a:off x="4651812" y="4381540"/>
            <a:ext cx="2888400" cy="42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705" name="Google Shape;1705;p19"/>
          <p:cNvSpPr txBox="1">
            <a:spLocks noGrp="1"/>
          </p:cNvSpPr>
          <p:nvPr>
            <p:ph type="subTitle" idx="9"/>
          </p:nvPr>
        </p:nvSpPr>
        <p:spPr>
          <a:xfrm>
            <a:off x="8343601" y="2856557"/>
            <a:ext cx="2888400" cy="86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706" name="Google Shape;1706;p19"/>
          <p:cNvSpPr txBox="1">
            <a:spLocks noGrp="1"/>
          </p:cNvSpPr>
          <p:nvPr>
            <p:ph type="title" idx="13"/>
          </p:nvPr>
        </p:nvSpPr>
        <p:spPr>
          <a:xfrm>
            <a:off x="8343612" y="2331033"/>
            <a:ext cx="2888400" cy="42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
        <p:nvSpPr>
          <p:cNvPr id="1707" name="Google Shape;1707;p19"/>
          <p:cNvSpPr txBox="1">
            <a:spLocks noGrp="1"/>
          </p:cNvSpPr>
          <p:nvPr>
            <p:ph type="subTitle" idx="14"/>
          </p:nvPr>
        </p:nvSpPr>
        <p:spPr>
          <a:xfrm>
            <a:off x="8343601" y="4907064"/>
            <a:ext cx="2888400" cy="86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708" name="Google Shape;1708;p19"/>
          <p:cNvSpPr txBox="1">
            <a:spLocks noGrp="1"/>
          </p:cNvSpPr>
          <p:nvPr>
            <p:ph type="title" idx="15"/>
          </p:nvPr>
        </p:nvSpPr>
        <p:spPr>
          <a:xfrm>
            <a:off x="8343612" y="4381540"/>
            <a:ext cx="2888400" cy="42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Tree>
    <p:extLst>
      <p:ext uri="{BB962C8B-B14F-4D97-AF65-F5344CB8AC3E}">
        <p14:creationId xmlns:p14="http://schemas.microsoft.com/office/powerpoint/2010/main" val="3697837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09"/>
        <p:cNvGrpSpPr/>
        <p:nvPr/>
      </p:nvGrpSpPr>
      <p:grpSpPr>
        <a:xfrm>
          <a:off x="0" y="0"/>
          <a:ext cx="0" cy="0"/>
          <a:chOff x="0" y="0"/>
          <a:chExt cx="0" cy="0"/>
        </a:xfrm>
      </p:grpSpPr>
      <p:grpSp>
        <p:nvGrpSpPr>
          <p:cNvPr id="1710" name="Google Shape;1710;p20"/>
          <p:cNvGrpSpPr/>
          <p:nvPr/>
        </p:nvGrpSpPr>
        <p:grpSpPr>
          <a:xfrm>
            <a:off x="973969" y="6092016"/>
            <a:ext cx="2136199" cy="325957"/>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2" name="Google Shape;1722;p20"/>
          <p:cNvGrpSpPr/>
          <p:nvPr/>
        </p:nvGrpSpPr>
        <p:grpSpPr>
          <a:xfrm>
            <a:off x="11317867" y="3638634"/>
            <a:ext cx="2069533" cy="4633533"/>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4" name="Google Shape;1744;p20"/>
          <p:cNvGrpSpPr/>
          <p:nvPr/>
        </p:nvGrpSpPr>
        <p:grpSpPr>
          <a:xfrm>
            <a:off x="-486567" y="-3137999"/>
            <a:ext cx="12858667" cy="4510700"/>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3" name="Google Shape;1843;p20"/>
          <p:cNvSpPr txBox="1">
            <a:spLocks noGrp="1"/>
          </p:cNvSpPr>
          <p:nvPr>
            <p:ph type="title"/>
          </p:nvPr>
        </p:nvSpPr>
        <p:spPr>
          <a:xfrm>
            <a:off x="960000" y="418900"/>
            <a:ext cx="10272000" cy="119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sp>
        <p:nvSpPr>
          <p:cNvPr id="1844" name="Google Shape;1844;p20"/>
          <p:cNvSpPr txBox="1">
            <a:spLocks noGrp="1"/>
          </p:cNvSpPr>
          <p:nvPr>
            <p:ph type="subTitle" idx="1"/>
          </p:nvPr>
        </p:nvSpPr>
        <p:spPr>
          <a:xfrm>
            <a:off x="4651800" y="2637767"/>
            <a:ext cx="2888400" cy="2113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smtClean="0"/>
              <a:t>Click to edit Master subtitle style</a:t>
            </a:r>
            <a:endParaRPr/>
          </a:p>
        </p:txBody>
      </p:sp>
      <p:sp>
        <p:nvSpPr>
          <p:cNvPr id="1845" name="Google Shape;1845;p20"/>
          <p:cNvSpPr txBox="1"/>
          <p:nvPr/>
        </p:nvSpPr>
        <p:spPr>
          <a:xfrm>
            <a:off x="3324000" y="5049600"/>
            <a:ext cx="5544000" cy="70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600">
                <a:solidFill>
                  <a:schemeClr val="dk1"/>
                </a:solidFill>
                <a:latin typeface="Roboto"/>
                <a:ea typeface="Roboto"/>
                <a:cs typeface="Roboto"/>
                <a:sym typeface="Roboto"/>
              </a:rPr>
              <a:t>CREDITS: This presentation template was created by </a:t>
            </a:r>
            <a:r>
              <a:rPr lang="en" sz="16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600">
                <a:solidFill>
                  <a:schemeClr val="dk1"/>
                </a:solidFill>
                <a:latin typeface="Roboto"/>
                <a:ea typeface="Roboto"/>
                <a:cs typeface="Roboto"/>
                <a:sym typeface="Roboto"/>
              </a:rPr>
              <a:t>, including icons by </a:t>
            </a:r>
            <a:r>
              <a:rPr lang="en" sz="16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600">
                <a:solidFill>
                  <a:schemeClr val="dk1"/>
                </a:solidFill>
                <a:latin typeface="Roboto"/>
                <a:ea typeface="Roboto"/>
                <a:cs typeface="Roboto"/>
                <a:sym typeface="Roboto"/>
              </a:rPr>
              <a:t>, and infographics &amp; images by </a:t>
            </a:r>
            <a:r>
              <a:rPr lang="en" sz="16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240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89751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1"/>
        <p:cNvGrpSpPr/>
        <p:nvPr/>
      </p:nvGrpSpPr>
      <p:grpSpPr>
        <a:xfrm>
          <a:off x="0" y="0"/>
          <a:ext cx="0" cy="0"/>
          <a:chOff x="0" y="0"/>
          <a:chExt cx="0" cy="0"/>
        </a:xfrm>
      </p:grpSpPr>
      <p:grpSp>
        <p:nvGrpSpPr>
          <p:cNvPr id="172" name="Google Shape;172;p3"/>
          <p:cNvGrpSpPr/>
          <p:nvPr/>
        </p:nvGrpSpPr>
        <p:grpSpPr>
          <a:xfrm>
            <a:off x="-4122123" y="-2690216"/>
            <a:ext cx="10544692" cy="4127363"/>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2" name="Google Shape;202;p3"/>
          <p:cNvGrpSpPr/>
          <p:nvPr/>
        </p:nvGrpSpPr>
        <p:grpSpPr>
          <a:xfrm>
            <a:off x="395224" y="6097037"/>
            <a:ext cx="3558163" cy="334192"/>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0" name="Google Shape;220;p3"/>
          <p:cNvSpPr txBox="1">
            <a:spLocks noGrp="1"/>
          </p:cNvSpPr>
          <p:nvPr>
            <p:ph type="title"/>
          </p:nvPr>
        </p:nvSpPr>
        <p:spPr>
          <a:xfrm>
            <a:off x="960000" y="2108367"/>
            <a:ext cx="4679600" cy="844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smtClean="0"/>
              <a:t>Click to edit Master title style</a:t>
            </a:r>
            <a:endParaRPr/>
          </a:p>
        </p:txBody>
      </p:sp>
      <p:sp>
        <p:nvSpPr>
          <p:cNvPr id="221" name="Google Shape;221;p3"/>
          <p:cNvSpPr txBox="1">
            <a:spLocks noGrp="1"/>
          </p:cNvSpPr>
          <p:nvPr>
            <p:ph type="subTitle" idx="1"/>
          </p:nvPr>
        </p:nvSpPr>
        <p:spPr>
          <a:xfrm>
            <a:off x="960000" y="3488751"/>
            <a:ext cx="4679600" cy="1852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smtClean="0"/>
              <a:t>Click to edit Master subtitle style</a:t>
            </a:r>
            <a:endParaRPr/>
          </a:p>
        </p:txBody>
      </p:sp>
      <p:sp>
        <p:nvSpPr>
          <p:cNvPr id="222" name="Google Shape;222;p3"/>
          <p:cNvSpPr/>
          <p:nvPr/>
        </p:nvSpPr>
        <p:spPr>
          <a:xfrm>
            <a:off x="5880267" y="760951"/>
            <a:ext cx="6213203" cy="5336092"/>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75764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846"/>
        <p:cNvGrpSpPr/>
        <p:nvPr/>
      </p:nvGrpSpPr>
      <p:grpSpPr>
        <a:xfrm>
          <a:off x="0" y="0"/>
          <a:ext cx="0" cy="0"/>
          <a:chOff x="0" y="0"/>
          <a:chExt cx="0" cy="0"/>
        </a:xfrm>
      </p:grpSpPr>
    </p:spTree>
    <p:extLst>
      <p:ext uri="{BB962C8B-B14F-4D97-AF65-F5344CB8AC3E}">
        <p14:creationId xmlns:p14="http://schemas.microsoft.com/office/powerpoint/2010/main" val="4172741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254D16D-021E-422C-B58B-2E52F1DCBDBA}" type="datetimeFigureOut">
              <a:rPr lang="en-IN" smtClean="0"/>
              <a:t>23-11-2021</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8BFB3A6-3415-48F0-9E98-CD77720835EC}" type="slidenum">
              <a:rPr lang="en-IN" smtClean="0"/>
              <a:t>‹#›</a:t>
            </a:fld>
            <a:endParaRPr lang="en-IN"/>
          </a:p>
        </p:txBody>
      </p:sp>
    </p:spTree>
    <p:extLst>
      <p:ext uri="{BB962C8B-B14F-4D97-AF65-F5344CB8AC3E}">
        <p14:creationId xmlns:p14="http://schemas.microsoft.com/office/powerpoint/2010/main" val="1466783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50"/>
        <p:cNvGrpSpPr/>
        <p:nvPr/>
      </p:nvGrpSpPr>
      <p:grpSpPr>
        <a:xfrm>
          <a:off x="0" y="0"/>
          <a:ext cx="0" cy="0"/>
          <a:chOff x="0" y="0"/>
          <a:chExt cx="0" cy="0"/>
        </a:xfrm>
      </p:grpSpPr>
    </p:spTree>
    <p:extLst>
      <p:ext uri="{BB962C8B-B14F-4D97-AF65-F5344CB8AC3E}">
        <p14:creationId xmlns:p14="http://schemas.microsoft.com/office/powerpoint/2010/main" val="96517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3"/>
        <p:cNvGrpSpPr/>
        <p:nvPr/>
      </p:nvGrpSpPr>
      <p:grpSpPr>
        <a:xfrm>
          <a:off x="0" y="0"/>
          <a:ext cx="0" cy="0"/>
          <a:chOff x="0" y="0"/>
          <a:chExt cx="0" cy="0"/>
        </a:xfrm>
      </p:grpSpPr>
      <p:grpSp>
        <p:nvGrpSpPr>
          <p:cNvPr id="224" name="Google Shape;224;p4"/>
          <p:cNvGrpSpPr/>
          <p:nvPr/>
        </p:nvGrpSpPr>
        <p:grpSpPr>
          <a:xfrm>
            <a:off x="-754995" y="-1108420"/>
            <a:ext cx="11170635" cy="2152957"/>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4"/>
          <p:cNvGrpSpPr/>
          <p:nvPr/>
        </p:nvGrpSpPr>
        <p:grpSpPr>
          <a:xfrm>
            <a:off x="7901957" y="6277587"/>
            <a:ext cx="3558163" cy="334192"/>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2" name="Google Shape;272;p4"/>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73" name="Google Shape;273;p4"/>
          <p:cNvSpPr txBox="1">
            <a:spLocks noGrp="1"/>
          </p:cNvSpPr>
          <p:nvPr>
            <p:ph type="body" idx="1"/>
          </p:nvPr>
        </p:nvSpPr>
        <p:spPr>
          <a:xfrm>
            <a:off x="960000" y="1656567"/>
            <a:ext cx="10272000" cy="4435600"/>
          </a:xfrm>
          <a:prstGeom prst="rect">
            <a:avLst/>
          </a:prstGeom>
        </p:spPr>
        <p:txBody>
          <a:bodyPr spcFirstLastPara="1" wrap="square" lIns="0" tIns="0" rIns="0" bIns="0" anchor="t" anchorCtr="0">
            <a:noAutofit/>
          </a:bodyPr>
          <a:lstStyle>
            <a:lvl1pPr marL="609585" lvl="0" indent="-440256">
              <a:lnSpc>
                <a:spcPct val="100000"/>
              </a:lnSpc>
              <a:spcBef>
                <a:spcPts val="0"/>
              </a:spcBef>
              <a:spcAft>
                <a:spcPts val="0"/>
              </a:spcAft>
              <a:buClr>
                <a:schemeClr val="dk2"/>
              </a:buClr>
              <a:buSzPts val="1600"/>
              <a:buChar char="●"/>
              <a:defRPr sz="1600"/>
            </a:lvl1pPr>
            <a:lvl2pPr marL="1219170" lvl="1" indent="-440256">
              <a:spcBef>
                <a:spcPts val="2133"/>
              </a:spcBef>
              <a:spcAft>
                <a:spcPts val="0"/>
              </a:spcAft>
              <a:buSzPts val="1600"/>
              <a:buChar char="○"/>
              <a:defRPr/>
            </a:lvl2pPr>
            <a:lvl3pPr marL="1828754" lvl="2" indent="-440256">
              <a:spcBef>
                <a:spcPts val="2133"/>
              </a:spcBef>
              <a:spcAft>
                <a:spcPts val="0"/>
              </a:spcAft>
              <a:buSzPts val="1600"/>
              <a:buChar char="■"/>
              <a:defRPr/>
            </a:lvl3pPr>
            <a:lvl4pPr marL="2438339" lvl="3" indent="-440256">
              <a:spcBef>
                <a:spcPts val="2133"/>
              </a:spcBef>
              <a:spcAft>
                <a:spcPts val="0"/>
              </a:spcAft>
              <a:buSzPts val="1600"/>
              <a:buChar char="●"/>
              <a:defRPr/>
            </a:lvl4pPr>
            <a:lvl5pPr marL="3047924" lvl="4" indent="-440256">
              <a:spcBef>
                <a:spcPts val="2133"/>
              </a:spcBef>
              <a:spcAft>
                <a:spcPts val="0"/>
              </a:spcAft>
              <a:buSzPts val="1600"/>
              <a:buChar char="○"/>
              <a:defRPr/>
            </a:lvl5pPr>
            <a:lvl6pPr marL="3657509" lvl="5" indent="-440256">
              <a:spcBef>
                <a:spcPts val="2133"/>
              </a:spcBef>
              <a:spcAft>
                <a:spcPts val="0"/>
              </a:spcAft>
              <a:buSzPts val="1600"/>
              <a:buChar char="■"/>
              <a:defRPr/>
            </a:lvl6pPr>
            <a:lvl7pPr marL="4267093" lvl="6" indent="-440256">
              <a:spcBef>
                <a:spcPts val="2133"/>
              </a:spcBef>
              <a:spcAft>
                <a:spcPts val="0"/>
              </a:spcAft>
              <a:buSzPts val="1600"/>
              <a:buChar char="●"/>
              <a:defRPr/>
            </a:lvl7pPr>
            <a:lvl8pPr marL="4876678" lvl="7" indent="-440256">
              <a:spcBef>
                <a:spcPts val="2133"/>
              </a:spcBef>
              <a:spcAft>
                <a:spcPts val="0"/>
              </a:spcAft>
              <a:buSzPts val="1600"/>
              <a:buChar char="○"/>
              <a:defRPr/>
            </a:lvl8pPr>
            <a:lvl9pPr marL="5486263" lvl="8" indent="-440256">
              <a:spcBef>
                <a:spcPts val="2133"/>
              </a:spcBef>
              <a:spcAft>
                <a:spcPts val="2133"/>
              </a:spcAft>
              <a:buSzPts val="1600"/>
              <a:buChar char="■"/>
              <a:defRPr/>
            </a:lvl9pPr>
          </a:lstStyle>
          <a:p>
            <a:pPr lvl="0"/>
            <a:r>
              <a:rPr lang="en-US" smtClean="0"/>
              <a:t>Click to edit Master text styles</a:t>
            </a:r>
          </a:p>
        </p:txBody>
      </p:sp>
    </p:spTree>
    <p:extLst>
      <p:ext uri="{BB962C8B-B14F-4D97-AF65-F5344CB8AC3E}">
        <p14:creationId xmlns:p14="http://schemas.microsoft.com/office/powerpoint/2010/main" val="195174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4"/>
        <p:cNvGrpSpPr/>
        <p:nvPr/>
      </p:nvGrpSpPr>
      <p:grpSpPr>
        <a:xfrm>
          <a:off x="0" y="0"/>
          <a:ext cx="0" cy="0"/>
          <a:chOff x="0" y="0"/>
          <a:chExt cx="0" cy="0"/>
        </a:xfrm>
      </p:grpSpPr>
      <p:grpSp>
        <p:nvGrpSpPr>
          <p:cNvPr id="275" name="Google Shape;275;p5"/>
          <p:cNvGrpSpPr/>
          <p:nvPr/>
        </p:nvGrpSpPr>
        <p:grpSpPr>
          <a:xfrm flipH="1">
            <a:off x="-988719" y="-3311315"/>
            <a:ext cx="10512292" cy="457836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0" name="Google Shape;370;p5"/>
          <p:cNvGrpSpPr/>
          <p:nvPr/>
        </p:nvGrpSpPr>
        <p:grpSpPr>
          <a:xfrm>
            <a:off x="11677000" y="3638634"/>
            <a:ext cx="2069533" cy="4633533"/>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2" name="Google Shape;392;p5"/>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393" name="Google Shape;393;p5"/>
          <p:cNvSpPr txBox="1">
            <a:spLocks noGrp="1"/>
          </p:cNvSpPr>
          <p:nvPr>
            <p:ph type="subTitle" idx="1"/>
          </p:nvPr>
        </p:nvSpPr>
        <p:spPr>
          <a:xfrm>
            <a:off x="1621833"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smtClean="0"/>
              <a:t>Click to edit Master subtitle style</a:t>
            </a:r>
            <a:endParaRPr/>
          </a:p>
        </p:txBody>
      </p:sp>
      <p:sp>
        <p:nvSpPr>
          <p:cNvPr id="394" name="Google Shape;394;p5"/>
          <p:cNvSpPr txBox="1">
            <a:spLocks noGrp="1"/>
          </p:cNvSpPr>
          <p:nvPr>
            <p:ph type="subTitle" idx="2"/>
          </p:nvPr>
        </p:nvSpPr>
        <p:spPr>
          <a:xfrm>
            <a:off x="6978800"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smtClean="0"/>
              <a:t>Click to edit Master subtitle style</a:t>
            </a:r>
            <a:endParaRPr/>
          </a:p>
        </p:txBody>
      </p:sp>
      <p:sp>
        <p:nvSpPr>
          <p:cNvPr id="395" name="Google Shape;395;p5"/>
          <p:cNvSpPr txBox="1">
            <a:spLocks noGrp="1"/>
          </p:cNvSpPr>
          <p:nvPr>
            <p:ph type="title" idx="3"/>
          </p:nvPr>
        </p:nvSpPr>
        <p:spPr>
          <a:xfrm>
            <a:off x="1621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396" name="Google Shape;396;p5"/>
          <p:cNvSpPr txBox="1">
            <a:spLocks noGrp="1"/>
          </p:cNvSpPr>
          <p:nvPr>
            <p:ph type="title" idx="4"/>
          </p:nvPr>
        </p:nvSpPr>
        <p:spPr>
          <a:xfrm>
            <a:off x="6978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smtClean="0"/>
              <a:t>Click to edit Master title style</a:t>
            </a:r>
            <a:endParaRPr/>
          </a:p>
        </p:txBody>
      </p:sp>
    </p:spTree>
    <p:extLst>
      <p:ext uri="{BB962C8B-B14F-4D97-AF65-F5344CB8AC3E}">
        <p14:creationId xmlns:p14="http://schemas.microsoft.com/office/powerpoint/2010/main" val="385284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7"/>
        <p:cNvGrpSpPr/>
        <p:nvPr/>
      </p:nvGrpSpPr>
      <p:grpSpPr>
        <a:xfrm>
          <a:off x="0" y="0"/>
          <a:ext cx="0" cy="0"/>
          <a:chOff x="0" y="0"/>
          <a:chExt cx="0" cy="0"/>
        </a:xfrm>
      </p:grpSpPr>
      <p:grpSp>
        <p:nvGrpSpPr>
          <p:cNvPr id="398" name="Google Shape;398;p6"/>
          <p:cNvGrpSpPr/>
          <p:nvPr/>
        </p:nvGrpSpPr>
        <p:grpSpPr>
          <a:xfrm>
            <a:off x="4185714" y="-1710845"/>
            <a:ext cx="10592729" cy="3477492"/>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3" name="Google Shape;443;p6"/>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grpSp>
        <p:nvGrpSpPr>
          <p:cNvPr id="444" name="Google Shape;444;p6"/>
          <p:cNvGrpSpPr/>
          <p:nvPr/>
        </p:nvGrpSpPr>
        <p:grpSpPr>
          <a:xfrm flipH="1">
            <a:off x="-1408900" y="4741267"/>
            <a:ext cx="2069533" cy="4633533"/>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5550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6"/>
        <p:cNvGrpSpPr/>
        <p:nvPr/>
      </p:nvGrpSpPr>
      <p:grpSpPr>
        <a:xfrm>
          <a:off x="0" y="0"/>
          <a:ext cx="0" cy="0"/>
          <a:chOff x="0" y="0"/>
          <a:chExt cx="0" cy="0"/>
        </a:xfrm>
      </p:grpSpPr>
      <p:grpSp>
        <p:nvGrpSpPr>
          <p:cNvPr id="467" name="Google Shape;467;p7"/>
          <p:cNvGrpSpPr/>
          <p:nvPr/>
        </p:nvGrpSpPr>
        <p:grpSpPr>
          <a:xfrm rot="5400000">
            <a:off x="5945001" y="436734"/>
            <a:ext cx="54033" cy="1471500"/>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0" name="Google Shape;470;p7"/>
          <p:cNvSpPr txBox="1">
            <a:spLocks noGrp="1"/>
          </p:cNvSpPr>
          <p:nvPr>
            <p:ph type="title"/>
          </p:nvPr>
        </p:nvSpPr>
        <p:spPr>
          <a:xfrm>
            <a:off x="6552400" y="2133600"/>
            <a:ext cx="4679600" cy="7828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smtClean="0"/>
              <a:t>Click to edit Master title style</a:t>
            </a:r>
            <a:endParaRPr/>
          </a:p>
        </p:txBody>
      </p:sp>
      <p:sp>
        <p:nvSpPr>
          <p:cNvPr id="471" name="Google Shape;471;p7"/>
          <p:cNvSpPr txBox="1">
            <a:spLocks noGrp="1"/>
          </p:cNvSpPr>
          <p:nvPr>
            <p:ph type="subTitle" idx="1"/>
          </p:nvPr>
        </p:nvSpPr>
        <p:spPr>
          <a:xfrm>
            <a:off x="6552233" y="3429000"/>
            <a:ext cx="4679600" cy="199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smtClean="0"/>
              <a:t>Click to edit Master subtitle style</a:t>
            </a:r>
            <a:endParaRPr/>
          </a:p>
        </p:txBody>
      </p:sp>
      <p:grpSp>
        <p:nvGrpSpPr>
          <p:cNvPr id="472" name="Google Shape;472;p7"/>
          <p:cNvGrpSpPr/>
          <p:nvPr/>
        </p:nvGrpSpPr>
        <p:grpSpPr>
          <a:xfrm>
            <a:off x="1376867" y="2314002"/>
            <a:ext cx="3277628" cy="2851433"/>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7"/>
          <p:cNvGrpSpPr/>
          <p:nvPr/>
        </p:nvGrpSpPr>
        <p:grpSpPr>
          <a:xfrm>
            <a:off x="-1810833" y="3714967"/>
            <a:ext cx="3503833" cy="358700"/>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7"/>
          <p:cNvGrpSpPr/>
          <p:nvPr/>
        </p:nvGrpSpPr>
        <p:grpSpPr>
          <a:xfrm>
            <a:off x="1218176" y="-1011211"/>
            <a:ext cx="14372897" cy="3803905"/>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35" name="Google Shape;535;p7"/>
          <p:cNvSpPr/>
          <p:nvPr/>
        </p:nvSpPr>
        <p:spPr>
          <a:xfrm rot="10800000" flipH="1">
            <a:off x="-5186933" y="8465859"/>
            <a:ext cx="98895" cy="98861"/>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6" name="Google Shape;536;p7"/>
          <p:cNvGrpSpPr/>
          <p:nvPr/>
        </p:nvGrpSpPr>
        <p:grpSpPr>
          <a:xfrm>
            <a:off x="4921277" y="6091830"/>
            <a:ext cx="1174713" cy="387569"/>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2136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3"/>
        <p:cNvGrpSpPr/>
        <p:nvPr/>
      </p:nvGrpSpPr>
      <p:grpSpPr>
        <a:xfrm>
          <a:off x="0" y="0"/>
          <a:ext cx="0" cy="0"/>
          <a:chOff x="0" y="0"/>
          <a:chExt cx="0" cy="0"/>
        </a:xfrm>
      </p:grpSpPr>
      <p:sp>
        <p:nvSpPr>
          <p:cNvPr id="544" name="Google Shape;544;p8"/>
          <p:cNvSpPr/>
          <p:nvPr/>
        </p:nvSpPr>
        <p:spPr>
          <a:xfrm>
            <a:off x="1207400" y="1760800"/>
            <a:ext cx="9777200" cy="3336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5" name="Google Shape;545;p8"/>
          <p:cNvSpPr txBox="1">
            <a:spLocks noGrp="1"/>
          </p:cNvSpPr>
          <p:nvPr>
            <p:ph type="title"/>
          </p:nvPr>
        </p:nvSpPr>
        <p:spPr>
          <a:xfrm>
            <a:off x="2351000" y="2466400"/>
            <a:ext cx="7490000" cy="1925200"/>
          </a:xfrm>
          <a:prstGeom prst="rect">
            <a:avLst/>
          </a:prstGeom>
        </p:spPr>
        <p:txBody>
          <a:bodyPr spcFirstLastPara="1" wrap="square" lIns="0" tIns="0" rIns="0" bIns="0" anchor="ctr" anchorCtr="0">
            <a:noAutofit/>
          </a:bodyPr>
          <a:lstStyle>
            <a:lvl1pPr lvl="0">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348283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6"/>
        <p:cNvGrpSpPr/>
        <p:nvPr/>
      </p:nvGrpSpPr>
      <p:grpSpPr>
        <a:xfrm>
          <a:off x="0" y="0"/>
          <a:ext cx="0" cy="0"/>
          <a:chOff x="0" y="0"/>
          <a:chExt cx="0" cy="0"/>
        </a:xfrm>
      </p:grpSpPr>
      <p:grpSp>
        <p:nvGrpSpPr>
          <p:cNvPr id="547" name="Google Shape;547;p9"/>
          <p:cNvGrpSpPr/>
          <p:nvPr/>
        </p:nvGrpSpPr>
        <p:grpSpPr>
          <a:xfrm flipH="1">
            <a:off x="-362299" y="-2607399"/>
            <a:ext cx="10356937" cy="4510700"/>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2" name="Google Shape;642;p9"/>
          <p:cNvGrpSpPr/>
          <p:nvPr/>
        </p:nvGrpSpPr>
        <p:grpSpPr>
          <a:xfrm>
            <a:off x="-86387" y="4446606"/>
            <a:ext cx="3251716" cy="2476687"/>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7021664" y="6091825"/>
            <a:ext cx="4210344" cy="395443"/>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4" name="Google Shape;694;p9"/>
          <p:cNvGrpSpPr/>
          <p:nvPr/>
        </p:nvGrpSpPr>
        <p:grpSpPr>
          <a:xfrm>
            <a:off x="10297619" y="1672327"/>
            <a:ext cx="1424248" cy="1289669"/>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08" name="Google Shape;708;p9"/>
          <p:cNvSpPr txBox="1">
            <a:spLocks noGrp="1"/>
          </p:cNvSpPr>
          <p:nvPr>
            <p:ph type="title"/>
          </p:nvPr>
        </p:nvSpPr>
        <p:spPr>
          <a:xfrm>
            <a:off x="3399200" y="2962000"/>
            <a:ext cx="5393600" cy="10064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62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smtClean="0"/>
              <a:t>Click to edit Master title style</a:t>
            </a:r>
            <a:endParaRPr/>
          </a:p>
        </p:txBody>
      </p:sp>
      <p:sp>
        <p:nvSpPr>
          <p:cNvPr id="709" name="Google Shape;709;p9"/>
          <p:cNvSpPr txBox="1">
            <a:spLocks noGrp="1"/>
          </p:cNvSpPr>
          <p:nvPr>
            <p:ph type="subTitle" idx="1"/>
          </p:nvPr>
        </p:nvSpPr>
        <p:spPr>
          <a:xfrm>
            <a:off x="3399200" y="4306900"/>
            <a:ext cx="5393600" cy="9340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smtClean="0"/>
              <a:t>Click to edit Master subtitle style</a:t>
            </a:r>
            <a:endParaRPr/>
          </a:p>
        </p:txBody>
      </p:sp>
      <p:sp>
        <p:nvSpPr>
          <p:cNvPr id="710" name="Google Shape;710;p9"/>
          <p:cNvSpPr txBox="1">
            <a:spLocks noGrp="1"/>
          </p:cNvSpPr>
          <p:nvPr>
            <p:ph type="title" idx="2" hasCustomPrompt="1"/>
          </p:nvPr>
        </p:nvSpPr>
        <p:spPr>
          <a:xfrm>
            <a:off x="4863100" y="1617100"/>
            <a:ext cx="2568800" cy="1006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9600">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297934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1"/>
        <p:cNvGrpSpPr/>
        <p:nvPr/>
      </p:nvGrpSpPr>
      <p:grpSpPr>
        <a:xfrm>
          <a:off x="0" y="0"/>
          <a:ext cx="0" cy="0"/>
          <a:chOff x="0" y="0"/>
          <a:chExt cx="0" cy="0"/>
        </a:xfrm>
      </p:grpSpPr>
      <p:grpSp>
        <p:nvGrpSpPr>
          <p:cNvPr id="712" name="Google Shape;712;p10"/>
          <p:cNvGrpSpPr/>
          <p:nvPr/>
        </p:nvGrpSpPr>
        <p:grpSpPr>
          <a:xfrm flipH="1">
            <a:off x="2013705" y="-1108420"/>
            <a:ext cx="11170635" cy="2152957"/>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2" name="Google Shape;742;p10"/>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smtClean="0"/>
              <a:t>Click to edit Master title style</a:t>
            </a:r>
            <a:endParaRPr/>
          </a:p>
        </p:txBody>
      </p:sp>
      <p:grpSp>
        <p:nvGrpSpPr>
          <p:cNvPr id="743" name="Google Shape;743;p10"/>
          <p:cNvGrpSpPr/>
          <p:nvPr/>
        </p:nvGrpSpPr>
        <p:grpSpPr>
          <a:xfrm rot="5400000" flipH="1">
            <a:off x="-151499" y="4280834"/>
            <a:ext cx="715233" cy="4633533"/>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8463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615833"/>
            <a:ext cx="10272000" cy="6512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960000" y="2156767"/>
            <a:ext cx="10272000" cy="39352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041369060"/>
      </p:ext>
    </p:extLst>
  </p:cSld>
  <p:clrMap bg1="lt1" tx1="dk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847"/>
        <p:cNvGrpSpPr/>
        <p:nvPr/>
      </p:nvGrpSpPr>
      <p:grpSpPr>
        <a:xfrm>
          <a:off x="0" y="0"/>
          <a:ext cx="0" cy="0"/>
          <a:chOff x="0" y="0"/>
          <a:chExt cx="0" cy="0"/>
        </a:xfrm>
      </p:grpSpPr>
      <p:sp>
        <p:nvSpPr>
          <p:cNvPr id="1848" name="Google Shape;1848;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49" name="Google Shape;1849;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45656501"/>
      </p:ext>
    </p:extLst>
  </p:cSld>
  <p:clrMap bg1="lt1" tx1="dk1" bg2="dk2" tx2="lt2" accent1="accent1" accent2="accent2" accent3="accent3" accent4="accent4" accent5="accent5" accent6="accent6" hlink="hlink" folHlink="folHlink"/>
  <p:sldLayoutIdLst>
    <p:sldLayoutId id="214748380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9044" y="1824038"/>
            <a:ext cx="9144000" cy="2387600"/>
          </a:xfrm>
        </p:spPr>
        <p:txBody>
          <a:bodyPr>
            <a:noAutofit/>
          </a:bodyPr>
          <a:lstStyle/>
          <a:p>
            <a:r>
              <a:rPr lang="en-US" sz="4800" dirty="0" smtClean="0">
                <a:latin typeface="Times New Roman" panose="02020603050405020304" pitchFamily="18" charset="0"/>
                <a:cs typeface="Times New Roman" panose="02020603050405020304" pitchFamily="18" charset="0"/>
              </a:rPr>
              <a:t>AD-IoT: Anomaly Detection of IoT Cyberattacks in Smart City Using Machine Learning</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7849" y="4453897"/>
            <a:ext cx="9144000" cy="1655762"/>
          </a:xfrm>
        </p:spPr>
        <p:txBody>
          <a:bodyPr/>
          <a:lstStyle/>
          <a:p>
            <a:pPr algn="r"/>
            <a:r>
              <a:rPr lang="en-US" dirty="0" smtClean="0">
                <a:latin typeface="Times New Roman" panose="02020603050405020304" pitchFamily="18" charset="0"/>
                <a:cs typeface="Times New Roman" panose="02020603050405020304" pitchFamily="18" charset="0"/>
              </a:rPr>
              <a:t>Neelampalle Nikhil Kumar - 18BEC031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790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565" y="206100"/>
            <a:ext cx="10515600" cy="1079362"/>
          </a:xfrm>
        </p:spPr>
        <p:txBody>
          <a:bodyPr/>
          <a:lstStyle/>
          <a:p>
            <a:pPr algn="l"/>
            <a:r>
              <a:rPr lang="en-US" dirty="0" smtClean="0">
                <a:latin typeface="Times New Roman" panose="02020603050405020304" pitchFamily="18" charset="0"/>
                <a:cs typeface="Times New Roman" panose="02020603050405020304" pitchFamily="18" charset="0"/>
              </a:rPr>
              <a:t>Proposed Workflow </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835" y="1510748"/>
            <a:ext cx="8229600" cy="4426226"/>
          </a:xfrm>
        </p:spPr>
      </p:pic>
    </p:spTree>
    <p:extLst>
      <p:ext uri="{BB962C8B-B14F-4D97-AF65-F5344CB8AC3E}">
        <p14:creationId xmlns:p14="http://schemas.microsoft.com/office/powerpoint/2010/main" val="2976787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3501"/>
          </a:xfrm>
        </p:spPr>
        <p:txBody>
          <a:bodyPr>
            <a:normAutofit fontScale="90000"/>
          </a:bodyPr>
          <a:lstStyle/>
          <a:p>
            <a:endParaRPr lang="en-IN"/>
          </a:p>
        </p:txBody>
      </p:sp>
      <p:sp>
        <p:nvSpPr>
          <p:cNvPr id="3" name="Content Placeholder 2"/>
          <p:cNvSpPr>
            <a:spLocks noGrp="1"/>
          </p:cNvSpPr>
          <p:nvPr>
            <p:ph idx="1"/>
          </p:nvPr>
        </p:nvSpPr>
        <p:spPr>
          <a:xfrm>
            <a:off x="838200" y="768626"/>
            <a:ext cx="10515600" cy="5408337"/>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We use USNW-NB15 dataset for Anomaly Detection.</a:t>
            </a:r>
          </a:p>
          <a:p>
            <a:r>
              <a:rPr lang="en-US" sz="2400" dirty="0" smtClean="0">
                <a:latin typeface="Times New Roman" panose="02020603050405020304" pitchFamily="18" charset="0"/>
                <a:cs typeface="Times New Roman" panose="02020603050405020304" pitchFamily="18" charset="0"/>
              </a:rPr>
              <a:t>Has many features.</a:t>
            </a:r>
          </a:p>
          <a:p>
            <a:r>
              <a:rPr lang="en-US" sz="2400" dirty="0" smtClean="0">
                <a:latin typeface="Times New Roman" panose="02020603050405020304" pitchFamily="18" charset="0"/>
                <a:cs typeface="Times New Roman" panose="02020603050405020304" pitchFamily="18" charset="0"/>
              </a:rPr>
              <a:t>9-attacks – Back Doors, DoS, Exploits, Worms, Fuzzers, Analysis Attacks, Shell Code Attacks, Reconnaissance Attacks, and Generic Attacks.</a:t>
            </a:r>
          </a:p>
          <a:p>
            <a:r>
              <a:rPr lang="en-US" sz="2400" dirty="0" smtClean="0"/>
              <a:t>They have split </a:t>
            </a:r>
            <a:r>
              <a:rPr lang="en-US" sz="2400" dirty="0"/>
              <a:t>their dataset from several types of attacks and normal traffic to reduce the huge size of 175,341 archived records for training and 82,332 records for </a:t>
            </a:r>
            <a:r>
              <a:rPr lang="en-US" sz="2400" dirty="0" smtClean="0"/>
              <a:t>testing.</a:t>
            </a:r>
          </a:p>
          <a:p>
            <a:r>
              <a:rPr lang="en-US" sz="2400" dirty="0" smtClean="0">
                <a:latin typeface="Times New Roman" panose="02020603050405020304" pitchFamily="18" charset="0"/>
                <a:cs typeface="Times New Roman" panose="02020603050405020304" pitchFamily="18" charset="0"/>
              </a:rPr>
              <a:t>There are other datasets like KDD99 and NSL-KDD but they do not have as many features like USNW-NB15 dataset.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961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They used the dataset and trained to Random forest classifier model,</a:t>
            </a:r>
            <a:endParaRPr lang="en-IN"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by the classification metric was either normal or malicious.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Random forest algorithm was used because as far as their early check of how accurate was the classification using various machine learning algorithms,  random forest algorithm had better accuracy in classifying.</a:t>
            </a:r>
          </a:p>
          <a:p>
            <a:pPr marL="0" indent="0">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622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Performance metrics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5511" y="2157413"/>
            <a:ext cx="5620979" cy="3933825"/>
          </a:xfrm>
        </p:spPr>
      </p:pic>
    </p:spTree>
    <p:extLst>
      <p:ext uri="{BB962C8B-B14F-4D97-AF65-F5344CB8AC3E}">
        <p14:creationId xmlns:p14="http://schemas.microsoft.com/office/powerpoint/2010/main" val="2907865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Challenges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solidFill>
                  <a:schemeClr val="tx1"/>
                </a:solidFill>
                <a:latin typeface="Times New Roman" panose="02020603050405020304" pitchFamily="18" charset="0"/>
                <a:cs typeface="Times New Roman" panose="02020603050405020304" pitchFamily="18" charset="0"/>
              </a:rPr>
              <a:t>Challenges </a:t>
            </a:r>
            <a:r>
              <a:rPr lang="en-IN" sz="2400" dirty="0">
                <a:solidFill>
                  <a:schemeClr val="tx1"/>
                </a:solidFill>
                <a:latin typeface="Times New Roman" panose="02020603050405020304" pitchFamily="18" charset="0"/>
                <a:cs typeface="Times New Roman" panose="02020603050405020304" pitchFamily="18" charset="0"/>
              </a:rPr>
              <a:t>in anomaly detection include appropriate feature extraction, defining normal </a:t>
            </a:r>
            <a:r>
              <a:rPr lang="en-IN" sz="2400" dirty="0" smtClean="0">
                <a:solidFill>
                  <a:schemeClr val="tx1"/>
                </a:solidFill>
                <a:latin typeface="Times New Roman" panose="02020603050405020304" pitchFamily="18" charset="0"/>
                <a:cs typeface="Times New Roman" panose="02020603050405020304" pitchFamily="18" charset="0"/>
              </a:rPr>
              <a:t>behaviours, </a:t>
            </a:r>
            <a:r>
              <a:rPr lang="en-IN" sz="2400" dirty="0">
                <a:solidFill>
                  <a:schemeClr val="tx1"/>
                </a:solidFill>
                <a:latin typeface="Times New Roman" panose="02020603050405020304" pitchFamily="18" charset="0"/>
                <a:cs typeface="Times New Roman" panose="02020603050405020304" pitchFamily="18" charset="0"/>
              </a:rPr>
              <a:t>handling imbalanced distribution of normal and abnormal data, addressing the variations in abnormal </a:t>
            </a:r>
            <a:r>
              <a:rPr lang="en-IN" sz="2400" dirty="0" smtClean="0">
                <a:solidFill>
                  <a:schemeClr val="tx1"/>
                </a:solidFill>
                <a:latin typeface="Times New Roman" panose="02020603050405020304" pitchFamily="18" charset="0"/>
                <a:cs typeface="Times New Roman" panose="02020603050405020304" pitchFamily="18" charset="0"/>
              </a:rPr>
              <a:t>behaviour, </a:t>
            </a:r>
            <a:r>
              <a:rPr lang="en-IN" sz="2400" dirty="0">
                <a:solidFill>
                  <a:schemeClr val="tx1"/>
                </a:solidFill>
                <a:latin typeface="Times New Roman" panose="02020603050405020304" pitchFamily="18" charset="0"/>
                <a:cs typeface="Times New Roman" panose="02020603050405020304" pitchFamily="18" charset="0"/>
              </a:rPr>
              <a:t>sparse occurrence of abnormal events, environmental variations, camera movements, </a:t>
            </a:r>
            <a:r>
              <a:rPr lang="en-IN" sz="2400" dirty="0" smtClean="0">
                <a:solidFill>
                  <a:schemeClr val="tx1"/>
                </a:solidFill>
                <a:latin typeface="Times New Roman" panose="02020603050405020304" pitchFamily="18" charset="0"/>
                <a:cs typeface="Times New Roman" panose="02020603050405020304" pitchFamily="18" charset="0"/>
              </a:rPr>
              <a:t>etc</a:t>
            </a:r>
          </a:p>
          <a:p>
            <a:pPr marL="127000" indent="0">
              <a:buNone/>
            </a:pPr>
            <a:r>
              <a:rPr lang="en-US" sz="2400" dirty="0" smtClean="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005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An </a:t>
            </a:r>
            <a:r>
              <a:rPr lang="en-US" sz="2400" dirty="0">
                <a:solidFill>
                  <a:schemeClr val="tx1"/>
                </a:solidFill>
                <a:latin typeface="Times New Roman" panose="02020603050405020304" pitchFamily="18" charset="0"/>
                <a:cs typeface="Times New Roman" panose="02020603050405020304" pitchFamily="18" charset="0"/>
              </a:rPr>
              <a:t>IDS can be used to help analyze the quantity and types of attacks. Organizations can use this information to change their security systems or implement more effective controls. An intrusion detection system can also help companies identify bugs or problems with their network device configurations</a:t>
            </a:r>
          </a:p>
          <a:p>
            <a:r>
              <a:rPr lang="en-US" sz="2400" dirty="0" smtClean="0">
                <a:solidFill>
                  <a:schemeClr val="tx1"/>
                </a:solidFill>
                <a:latin typeface="Times New Roman" panose="02020603050405020304" pitchFamily="18" charset="0"/>
                <a:cs typeface="Times New Roman" panose="02020603050405020304" pitchFamily="18" charset="0"/>
              </a:rPr>
              <a:t>Zeek, Open DLP, Sagan, Security Onion etc are some of the software tools used for intrusion detection by many companies.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475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28311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067"/>
          </a:xfrm>
        </p:spPr>
        <p:txBody>
          <a:bodyPr>
            <a:normAutofit/>
          </a:bodyPr>
          <a:lstStyle/>
          <a:p>
            <a:pPr algn="l"/>
            <a:r>
              <a:rPr lang="en-US" dirty="0" smtClean="0">
                <a:solidFill>
                  <a:schemeClr val="bg2"/>
                </a:solidFill>
                <a:latin typeface="Times New Roman" panose="02020603050405020304" pitchFamily="18" charset="0"/>
                <a:cs typeface="Times New Roman" panose="02020603050405020304" pitchFamily="18" charset="0"/>
              </a:rPr>
              <a:t>Abstract</a:t>
            </a:r>
            <a:endParaRPr lang="en-IN"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2754"/>
            <a:ext cx="10515600" cy="4624209"/>
          </a:xfrm>
        </p:spPr>
        <p:txBody>
          <a:bodyPr>
            <a:normAutofit/>
          </a:bodyPr>
          <a:lstStyle/>
          <a:p>
            <a:pPr marL="0" indent="0">
              <a:buNone/>
            </a:pPr>
            <a:r>
              <a:rPr lang="en-US" sz="24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In recent years there has been rapid adoption in modern  IoT devices which has led to concept of smart cities. Smart cities operate in real-world time to promote ease and quality of life in urban cities. The network traffic of a smart city via IoT systems is growing exponentially and introducing new cybersecurity challenges since these IoT devices are being directly connected to massive cloud servers. In order to mitigate these cyberattacks, the developers need to enhance new techniques for detecting infected IoT devices.</a:t>
            </a:r>
          </a:p>
          <a:p>
            <a:pPr marL="127000" indent="0">
              <a:buNone/>
            </a:pPr>
            <a:endParaRPr lang="en-IN"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42196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Case Study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2016 Mirai </a:t>
            </a:r>
            <a:r>
              <a:rPr lang="en-US" sz="2400" dirty="0" smtClean="0">
                <a:latin typeface="Times New Roman" panose="02020603050405020304" pitchFamily="18" charset="0"/>
                <a:cs typeface="Times New Roman" panose="02020603050405020304" pitchFamily="18" charset="0"/>
              </a:rPr>
              <a:t>breach - - - - - - One of the Famous Cybersecurity Breaches in world</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Using </a:t>
            </a:r>
            <a:r>
              <a:rPr lang="en-US" sz="2400" dirty="0">
                <a:latin typeface="Times New Roman" panose="02020603050405020304" pitchFamily="18" charset="0"/>
                <a:cs typeface="Times New Roman" panose="02020603050405020304" pitchFamily="18" charset="0"/>
              </a:rPr>
              <a:t>the infamous Mirai malware, they infected countless computers and </a:t>
            </a:r>
            <a:r>
              <a:rPr lang="en-US" sz="2400" dirty="0" smtClean="0">
                <a:latin typeface="Times New Roman" panose="02020603050405020304" pitchFamily="18" charset="0"/>
                <a:cs typeface="Times New Roman" panose="02020603050405020304" pitchFamily="18" charset="0"/>
              </a:rPr>
              <a:t>Smart </a:t>
            </a:r>
            <a:r>
              <a:rPr lang="en-US" sz="2400" dirty="0">
                <a:latin typeface="Times New Roman" panose="02020603050405020304" pitchFamily="18" charset="0"/>
                <a:cs typeface="Times New Roman" panose="02020603050405020304" pitchFamily="18" charset="0"/>
              </a:rPr>
              <a:t>devices for the purpose of carrying out distributed denial of service </a:t>
            </a:r>
            <a:r>
              <a:rPr lang="en-US" sz="2400" dirty="0" smtClean="0">
                <a:latin typeface="Times New Roman" panose="02020603050405020304" pitchFamily="18" charset="0"/>
                <a:cs typeface="Times New Roman" panose="02020603050405020304" pitchFamily="18" charset="0"/>
              </a:rPr>
              <a:t>attacks. They took control of those devices and used them to flood the servers with malicious traffic appearing from various locations. </a:t>
            </a:r>
            <a:r>
              <a:rPr lang="en-US" sz="2400" dirty="0">
                <a:latin typeface="Times New Roman" panose="02020603050405020304" pitchFamily="18" charset="0"/>
                <a:cs typeface="Times New Roman" panose="02020603050405020304" pitchFamily="18" charset="0"/>
              </a:rPr>
              <a:t>Their criminal activities culminated on October 21st, 2016, when </a:t>
            </a:r>
            <a:r>
              <a:rPr lang="en-US" sz="2400" b="1" dirty="0">
                <a:latin typeface="Times New Roman" panose="02020603050405020304" pitchFamily="18" charset="0"/>
                <a:cs typeface="Times New Roman" panose="02020603050405020304" pitchFamily="18" charset="0"/>
              </a:rPr>
              <a:t>they used their botnet to launch a DDoS </a:t>
            </a:r>
            <a:r>
              <a:rPr lang="en-US" sz="2400" b="1" dirty="0" smtClean="0">
                <a:latin typeface="Times New Roman" panose="02020603050405020304" pitchFamily="18" charset="0"/>
                <a:cs typeface="Times New Roman" panose="02020603050405020304" pitchFamily="18" charset="0"/>
              </a:rPr>
              <a:t>attack</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801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 number of connected IoT devices had already reached 27 billion in 2017, and these IoT devices will exponentially increase on demand of markets, so the potential has been expected to reach approximately 125 billion in </a:t>
            </a:r>
            <a:r>
              <a:rPr lang="en-US" sz="2400" dirty="0" smtClean="0">
                <a:solidFill>
                  <a:schemeClr val="tx1"/>
                </a:solidFill>
                <a:latin typeface="Times New Roman" panose="02020603050405020304" pitchFamily="18" charset="0"/>
                <a:cs typeface="Times New Roman" panose="02020603050405020304" pitchFamily="18" charset="0"/>
              </a:rPr>
              <a:t>2030. </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Various </a:t>
            </a:r>
            <a:r>
              <a:rPr lang="en-US" sz="2400" dirty="0">
                <a:solidFill>
                  <a:schemeClr val="tx1"/>
                </a:solidFill>
                <a:latin typeface="Times New Roman" panose="02020603050405020304" pitchFamily="18" charset="0"/>
                <a:cs typeface="Times New Roman" panose="02020603050405020304" pitchFamily="18" charset="0"/>
              </a:rPr>
              <a:t>smart city applications connect enormous IoT devices to real-world objects, which indeed have very important benefits to urban </a:t>
            </a:r>
            <a:r>
              <a:rPr lang="en-US" sz="2400" dirty="0" smtClean="0">
                <a:solidFill>
                  <a:schemeClr val="tx1"/>
                </a:solidFill>
                <a:latin typeface="Times New Roman" panose="02020603050405020304" pitchFamily="18" charset="0"/>
                <a:cs typeface="Times New Roman" panose="02020603050405020304" pitchFamily="18" charset="0"/>
              </a:rPr>
              <a:t>life. </a:t>
            </a:r>
            <a:r>
              <a:rPr lang="en-US" sz="2400" dirty="0">
                <a:solidFill>
                  <a:schemeClr val="tx1"/>
                </a:solidFill>
                <a:latin typeface="Times New Roman" panose="02020603050405020304" pitchFamily="18" charset="0"/>
                <a:cs typeface="Times New Roman" panose="02020603050405020304" pitchFamily="18" charset="0"/>
              </a:rPr>
              <a:t>However, the massive number of IoT devices over heterogeneous variety types of services, technologies, devices, and protocols </a:t>
            </a:r>
            <a:r>
              <a:rPr lang="en-US" sz="2400" dirty="0" smtClean="0">
                <a:solidFill>
                  <a:schemeClr val="tx1"/>
                </a:solidFill>
                <a:latin typeface="Times New Roman" panose="02020603050405020304" pitchFamily="18" charset="0"/>
                <a:cs typeface="Times New Roman" panose="02020603050405020304" pitchFamily="18" charset="0"/>
              </a:rPr>
              <a:t>leads </a:t>
            </a:r>
            <a:r>
              <a:rPr lang="en-US" sz="2400" dirty="0">
                <a:solidFill>
                  <a:schemeClr val="tx1"/>
                </a:solidFill>
                <a:latin typeface="Times New Roman" panose="02020603050405020304" pitchFamily="18" charset="0"/>
                <a:cs typeface="Times New Roman" panose="02020603050405020304" pitchFamily="18" charset="0"/>
              </a:rPr>
              <a:t>to the complexity of managing future IoT </a:t>
            </a:r>
            <a:r>
              <a:rPr lang="en-US" sz="2400" dirty="0" smtClean="0">
                <a:solidFill>
                  <a:schemeClr val="tx1"/>
                </a:solidFill>
                <a:latin typeface="Times New Roman" panose="02020603050405020304" pitchFamily="18" charset="0"/>
                <a:cs typeface="Times New Roman" panose="02020603050405020304" pitchFamily="18" charset="0"/>
              </a:rPr>
              <a:t>networks. </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Therefore</a:t>
            </a:r>
            <a:r>
              <a:rPr lang="en-US" sz="2400" dirty="0">
                <a:solidFill>
                  <a:schemeClr val="tx1"/>
                </a:solidFill>
                <a:latin typeface="Times New Roman" panose="02020603050405020304" pitchFamily="18" charset="0"/>
                <a:cs typeface="Times New Roman" panose="02020603050405020304" pitchFamily="18" charset="0"/>
              </a:rPr>
              <a:t>, these integration protocols with the internet leaves serious </a:t>
            </a:r>
            <a:r>
              <a:rPr lang="en-US" sz="2400" b="1" dirty="0">
                <a:solidFill>
                  <a:schemeClr val="tx1"/>
                </a:solidFill>
                <a:latin typeface="Times New Roman" panose="02020603050405020304" pitchFamily="18" charset="0"/>
                <a:cs typeface="Times New Roman" panose="02020603050405020304" pitchFamily="18" charset="0"/>
              </a:rPr>
              <a:t>cybersecurity threats </a:t>
            </a:r>
            <a:r>
              <a:rPr lang="en-US" sz="2400" dirty="0">
                <a:solidFill>
                  <a:schemeClr val="tx1"/>
                </a:solidFill>
                <a:latin typeface="Times New Roman" panose="02020603050405020304" pitchFamily="18" charset="0"/>
                <a:cs typeface="Times New Roman" panose="02020603050405020304" pitchFamily="18" charset="0"/>
              </a:rPr>
              <a:t>and </a:t>
            </a:r>
            <a:r>
              <a:rPr lang="en-US" sz="2400" b="1" dirty="0">
                <a:solidFill>
                  <a:schemeClr val="tx1"/>
                </a:solidFill>
                <a:latin typeface="Times New Roman" panose="02020603050405020304" pitchFamily="18" charset="0"/>
                <a:cs typeface="Times New Roman" panose="02020603050405020304" pitchFamily="18" charset="0"/>
              </a:rPr>
              <a:t>vulnerabilities</a:t>
            </a:r>
            <a:r>
              <a:rPr lang="en-US" sz="2400" dirty="0">
                <a:solidFill>
                  <a:schemeClr val="tx1"/>
                </a:solidFill>
                <a:latin typeface="Times New Roman" panose="02020603050405020304" pitchFamily="18" charset="0"/>
                <a:cs typeface="Times New Roman" panose="02020603050405020304" pitchFamily="18" charset="0"/>
              </a:rPr>
              <a:t> for </a:t>
            </a:r>
            <a:r>
              <a:rPr lang="en-US" sz="2400" dirty="0" smtClean="0">
                <a:solidFill>
                  <a:schemeClr val="tx1"/>
                </a:solidFill>
                <a:latin typeface="Times New Roman" panose="02020603050405020304" pitchFamily="18" charset="0"/>
                <a:cs typeface="Times New Roman" panose="02020603050405020304" pitchFamily="18" charset="0"/>
              </a:rPr>
              <a:t>attacking </a:t>
            </a:r>
            <a:r>
              <a:rPr lang="en-US" sz="2400" dirty="0">
                <a:solidFill>
                  <a:schemeClr val="tx1"/>
                </a:solidFill>
                <a:latin typeface="Times New Roman" panose="02020603050405020304" pitchFamily="18" charset="0"/>
                <a:cs typeface="Times New Roman" panose="02020603050405020304" pitchFamily="18" charset="0"/>
              </a:rPr>
              <a:t>the information of the daily activities of citizen’s </a:t>
            </a:r>
            <a:r>
              <a:rPr lang="en-US" sz="2400" dirty="0" smtClean="0">
                <a:solidFill>
                  <a:schemeClr val="tx1"/>
                </a:solidFill>
                <a:latin typeface="Times New Roman" panose="02020603050405020304" pitchFamily="18" charset="0"/>
                <a:cs typeface="Times New Roman" panose="02020603050405020304" pitchFamily="18" charset="0"/>
              </a:rPr>
              <a:t>lives.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021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28136"/>
          </a:xfrm>
        </p:spPr>
        <p:txBody>
          <a:bodyPr>
            <a:normAutofit/>
          </a:bodyPr>
          <a:lstStyle/>
          <a:p>
            <a:pPr algn="l"/>
            <a:r>
              <a:rPr lang="en-US" dirty="0" smtClean="0">
                <a:solidFill>
                  <a:schemeClr val="bg2"/>
                </a:solidFill>
                <a:latin typeface="Times New Roman" panose="02020603050405020304" pitchFamily="18" charset="0"/>
                <a:cs typeface="Times New Roman" panose="02020603050405020304" pitchFamily="18" charset="0"/>
              </a:rPr>
              <a:t>Introduction….</a:t>
            </a:r>
            <a:endParaRPr lang="en-IN"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8137"/>
            <a:ext cx="10515600" cy="5633048"/>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There are two main security challenges in smart city applications. </a:t>
            </a: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dirty="0">
                <a:solidFill>
                  <a:schemeClr val="tx1"/>
                </a:solidFill>
                <a:latin typeface="Times New Roman" panose="02020603050405020304" pitchFamily="18" charset="0"/>
                <a:cs typeface="Times New Roman" panose="02020603050405020304" pitchFamily="18" charset="0"/>
              </a:rPr>
              <a:t>first challenge is how to detect zero-day attacks as they happen from a variety of protocols of </a:t>
            </a:r>
            <a:r>
              <a:rPr lang="en-US" sz="2000" dirty="0" smtClean="0">
                <a:solidFill>
                  <a:schemeClr val="tx1"/>
                </a:solidFill>
                <a:latin typeface="Times New Roman" panose="02020603050405020304" pitchFamily="18" charset="0"/>
                <a:cs typeface="Times New Roman" panose="02020603050405020304" pitchFamily="18" charset="0"/>
              </a:rPr>
              <a:t>         IoT </a:t>
            </a:r>
            <a:r>
              <a:rPr lang="en-US" sz="2000" dirty="0">
                <a:solidFill>
                  <a:schemeClr val="tx1"/>
                </a:solidFill>
                <a:latin typeface="Times New Roman" panose="02020603050405020304" pitchFamily="18" charset="0"/>
                <a:cs typeface="Times New Roman" panose="02020603050405020304" pitchFamily="18" charset="0"/>
              </a:rPr>
              <a:t>devices in a smart city’s cloud data </a:t>
            </a:r>
            <a:r>
              <a:rPr lang="en-US" sz="2000" dirty="0" smtClean="0">
                <a:solidFill>
                  <a:schemeClr val="tx1"/>
                </a:solidFill>
                <a:latin typeface="Times New Roman" panose="02020603050405020304" pitchFamily="18" charset="0"/>
                <a:cs typeface="Times New Roman" panose="02020603050405020304" pitchFamily="18" charset="0"/>
              </a:rPr>
              <a:t>center.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dirty="0">
                <a:solidFill>
                  <a:schemeClr val="tx1"/>
                </a:solidFill>
                <a:latin typeface="Times New Roman" panose="02020603050405020304" pitchFamily="18" charset="0"/>
                <a:cs typeface="Times New Roman" panose="02020603050405020304" pitchFamily="18" charset="0"/>
              </a:rPr>
              <a:t>second one is how to find a method to intelligently detect </a:t>
            </a:r>
            <a:r>
              <a:rPr lang="en-US" sz="2000" dirty="0" smtClean="0">
                <a:solidFill>
                  <a:schemeClr val="tx1"/>
                </a:solidFill>
                <a:latin typeface="Times New Roman" panose="02020603050405020304" pitchFamily="18" charset="0"/>
                <a:cs typeface="Times New Roman" panose="02020603050405020304" pitchFamily="18" charset="0"/>
              </a:rPr>
              <a:t>cyberattacks (</a:t>
            </a:r>
            <a:r>
              <a:rPr lang="en-US" sz="2000" dirty="0">
                <a:solidFill>
                  <a:schemeClr val="tx1"/>
                </a:solidFill>
                <a:latin typeface="Times New Roman" panose="02020603050405020304" pitchFamily="18" charset="0"/>
                <a:cs typeface="Times New Roman" panose="02020603050405020304" pitchFamily="18" charset="0"/>
              </a:rPr>
              <a:t>e.g. IoT malware attacks, etc.) from the IoT networks before damaging a smart </a:t>
            </a:r>
            <a:r>
              <a:rPr lang="en-US" sz="2000" dirty="0" smtClean="0">
                <a:solidFill>
                  <a:schemeClr val="tx1"/>
                </a:solidFill>
                <a:latin typeface="Times New Roman" panose="02020603050405020304" pitchFamily="18" charset="0"/>
                <a:cs typeface="Times New Roman" panose="02020603050405020304" pitchFamily="18" charset="0"/>
              </a:rPr>
              <a:t>city architecture.</a:t>
            </a:r>
          </a:p>
          <a:p>
            <a:pPr marL="0" indent="0" algn="ctr">
              <a:buNone/>
            </a:pPr>
            <a:r>
              <a:rPr lang="en-US" sz="2000" b="1" dirty="0" smtClean="0">
                <a:solidFill>
                  <a:schemeClr val="bg2"/>
                </a:solidFill>
                <a:latin typeface="Times New Roman" panose="02020603050405020304" pitchFamily="18" charset="0"/>
                <a:cs typeface="Times New Roman" panose="02020603050405020304" pitchFamily="18" charset="0"/>
              </a:rPr>
              <a:t>Intrusion Detection System</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An </a:t>
            </a:r>
            <a:r>
              <a:rPr lang="en-US" sz="2000" b="1" dirty="0">
                <a:solidFill>
                  <a:schemeClr val="tx1"/>
                </a:solidFill>
                <a:latin typeface="Times New Roman" panose="02020603050405020304" pitchFamily="18" charset="0"/>
                <a:cs typeface="Times New Roman" panose="02020603050405020304" pitchFamily="18" charset="0"/>
              </a:rPr>
              <a:t>Intrusion Detection System</a:t>
            </a:r>
            <a:r>
              <a:rPr lang="en-US" sz="2000" dirty="0">
                <a:solidFill>
                  <a:schemeClr val="tx1"/>
                </a:solidFill>
                <a:latin typeface="Times New Roman" panose="02020603050405020304" pitchFamily="18" charset="0"/>
                <a:cs typeface="Times New Roman" panose="02020603050405020304" pitchFamily="18" charset="0"/>
              </a:rPr>
              <a:t> (IDS) is a network security technology originally built for detecting vulnerability exploits against a target application or computer</a:t>
            </a:r>
            <a:r>
              <a:rPr lang="en-US" sz="20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an IDS can either be host-based or </a:t>
            </a:r>
            <a:r>
              <a:rPr lang="en-US" sz="2000" dirty="0" smtClean="0">
                <a:solidFill>
                  <a:schemeClr val="tx1"/>
                </a:solidFill>
                <a:latin typeface="Times New Roman" panose="02020603050405020304" pitchFamily="18" charset="0"/>
                <a:cs typeface="Times New Roman" panose="02020603050405020304" pitchFamily="18" charset="0"/>
              </a:rPr>
              <a:t>network-based  - </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Host-Based IDS (HIDS):</a:t>
            </a:r>
            <a:r>
              <a:rPr lang="en-US" sz="2000" dirty="0">
                <a:solidFill>
                  <a:schemeClr val="tx1"/>
                </a:solidFill>
                <a:latin typeface="Times New Roman" panose="02020603050405020304" pitchFamily="18" charset="0"/>
                <a:cs typeface="Times New Roman" panose="02020603050405020304" pitchFamily="18" charset="0"/>
              </a:rPr>
              <a:t> A host-based IDS is deployed on a particular endpoint and designed to protect it against internal and external threats. Such an IDS may have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ability to monitor network traffic to and from the machine, observe running processes, and inspect the system’s logs</a:t>
            </a:r>
            <a:r>
              <a:rPr lang="en-US" sz="20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Network-Based IDS (NIDS):</a:t>
            </a:r>
            <a:r>
              <a:rPr lang="en-US" sz="2000" dirty="0">
                <a:solidFill>
                  <a:schemeClr val="tx1"/>
                </a:solidFill>
                <a:latin typeface="Times New Roman" panose="02020603050405020304" pitchFamily="18" charset="0"/>
                <a:cs typeface="Times New Roman" panose="02020603050405020304" pitchFamily="18" charset="0"/>
              </a:rPr>
              <a:t> A network-based </a:t>
            </a:r>
            <a:r>
              <a:rPr lang="en-US" sz="2000" dirty="0" smtClean="0">
                <a:solidFill>
                  <a:schemeClr val="tx1"/>
                </a:solidFill>
                <a:latin typeface="Times New Roman" panose="02020603050405020304" pitchFamily="18" charset="0"/>
                <a:cs typeface="Times New Roman" panose="02020603050405020304" pitchFamily="18" charset="0"/>
              </a:rPr>
              <a:t>IDS </a:t>
            </a:r>
            <a:r>
              <a:rPr lang="en-US" sz="2000" dirty="0">
                <a:solidFill>
                  <a:schemeClr val="tx1"/>
                </a:solidFill>
                <a:latin typeface="Times New Roman" panose="02020603050405020304" pitchFamily="18" charset="0"/>
                <a:cs typeface="Times New Roman" panose="02020603050405020304" pitchFamily="18" charset="0"/>
              </a:rPr>
              <a:t>is designed to monitor an entire protected network. It has visibility into all traffic flowing through the network and makes determinations based upon packet metadata and contents. This wider viewpoint provides more context and the ability to detect widespread threats</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009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330620"/>
            <a:ext cx="10515600" cy="859825"/>
          </a:xfrm>
        </p:spPr>
        <p:txBody>
          <a:bodyPr>
            <a:normAutofit/>
          </a:bodyPr>
          <a:lstStyle/>
          <a:p>
            <a:pPr algn="l"/>
            <a:r>
              <a:rPr lang="en-US" sz="3200" dirty="0">
                <a:latin typeface="Times New Roman" panose="02020603050405020304" pitchFamily="18" charset="0"/>
                <a:cs typeface="Times New Roman" panose="02020603050405020304" pitchFamily="18" charset="0"/>
              </a:rPr>
              <a:t>Detection Method of IDS Deployment</a:t>
            </a:r>
          </a:p>
        </p:txBody>
      </p:sp>
      <p:sp>
        <p:nvSpPr>
          <p:cNvPr id="3" name="Content Placeholder 2"/>
          <p:cNvSpPr>
            <a:spLocks noGrp="1"/>
          </p:cNvSpPr>
          <p:nvPr>
            <p:ph idx="1"/>
          </p:nvPr>
        </p:nvSpPr>
        <p:spPr>
          <a:xfrm>
            <a:off x="751936" y="923026"/>
            <a:ext cx="10515600" cy="5598543"/>
          </a:xfrm>
        </p:spPr>
        <p:txBody>
          <a:bodyPr>
            <a:normAutofit lnSpcReduction="10000"/>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Beyond their deployment </a:t>
            </a:r>
            <a:r>
              <a:rPr lang="en-US" sz="2400" dirty="0" smtClean="0">
                <a:solidFill>
                  <a:schemeClr val="tx1"/>
                </a:solidFill>
                <a:latin typeface="Times New Roman" panose="02020603050405020304" pitchFamily="18" charset="0"/>
                <a:cs typeface="Times New Roman" panose="02020603050405020304" pitchFamily="18" charset="0"/>
              </a:rPr>
              <a:t>location, IDS </a:t>
            </a:r>
            <a:r>
              <a:rPr lang="en-US" sz="2400" dirty="0">
                <a:solidFill>
                  <a:schemeClr val="tx1"/>
                </a:solidFill>
                <a:latin typeface="Times New Roman" panose="02020603050405020304" pitchFamily="18" charset="0"/>
                <a:cs typeface="Times New Roman" panose="02020603050405020304" pitchFamily="18" charset="0"/>
              </a:rPr>
              <a:t>solutions also differ in how they identify potential intrusions</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b="1" dirty="0">
                <a:solidFill>
                  <a:schemeClr val="bg2"/>
                </a:solidFill>
                <a:latin typeface="Times New Roman" panose="02020603050405020304" pitchFamily="18" charset="0"/>
                <a:cs typeface="Times New Roman" panose="02020603050405020304" pitchFamily="18" charset="0"/>
              </a:rPr>
              <a:t>Signature Detection</a:t>
            </a:r>
            <a:r>
              <a:rPr lang="en-US" sz="2400" b="1"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Signature-based IDS solutions use fingerprints of known threats to identify them. Once malware or other malicious content has been identified, a signature is generated and added to the list used by the IDS solution to test incoming </a:t>
            </a:r>
            <a:r>
              <a:rPr lang="en-US" sz="2400" dirty="0" smtClean="0">
                <a:solidFill>
                  <a:schemeClr val="tx1"/>
                </a:solidFill>
                <a:latin typeface="Times New Roman" panose="02020603050405020304" pitchFamily="18" charset="0"/>
                <a:cs typeface="Times New Roman" panose="02020603050405020304" pitchFamily="18" charset="0"/>
              </a:rPr>
              <a:t>content. </a:t>
            </a:r>
            <a:r>
              <a:rPr lang="en-US" sz="2400" dirty="0">
                <a:solidFill>
                  <a:schemeClr val="tx1"/>
                </a:solidFill>
                <a:latin typeface="Times New Roman" panose="02020603050405020304" pitchFamily="18" charset="0"/>
                <a:cs typeface="Times New Roman" panose="02020603050405020304" pitchFamily="18" charset="0"/>
              </a:rPr>
              <a:t>However, a signature-based IDS is limited to detecting known threats and is blind to zero-day </a:t>
            </a:r>
            <a:r>
              <a:rPr lang="en-US" sz="2400" dirty="0" smtClean="0">
                <a:solidFill>
                  <a:schemeClr val="tx1"/>
                </a:solidFill>
                <a:latin typeface="Times New Roman" panose="02020603050405020304" pitchFamily="18" charset="0"/>
                <a:cs typeface="Times New Roman" panose="02020603050405020304" pitchFamily="18" charset="0"/>
              </a:rPr>
              <a:t>vulnerabilities.</a:t>
            </a:r>
          </a:p>
          <a:p>
            <a:r>
              <a:rPr lang="en-US" sz="2400" b="1" dirty="0">
                <a:solidFill>
                  <a:schemeClr val="bg2"/>
                </a:solidFill>
                <a:latin typeface="Times New Roman" panose="02020603050405020304" pitchFamily="18" charset="0"/>
                <a:cs typeface="Times New Roman" panose="02020603050405020304" pitchFamily="18" charset="0"/>
              </a:rPr>
              <a:t>Anomaly Detection</a:t>
            </a:r>
            <a:r>
              <a:rPr lang="en-US" sz="2400" b="1"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Anomaly-based IDS solutions build a model of the “normal” behavior of the protected system. All future behavior is compared to this model, and any anomalies are labeled as potential threats and generate alerts. T</a:t>
            </a:r>
            <a:r>
              <a:rPr lang="en-US" sz="2400" dirty="0" smtClean="0">
                <a:solidFill>
                  <a:schemeClr val="tx1"/>
                </a:solidFill>
                <a:latin typeface="Times New Roman" panose="02020603050405020304" pitchFamily="18" charset="0"/>
                <a:cs typeface="Times New Roman" panose="02020603050405020304" pitchFamily="18" charset="0"/>
              </a:rPr>
              <a:t>his </a:t>
            </a:r>
            <a:r>
              <a:rPr lang="en-US" sz="2400" dirty="0">
                <a:solidFill>
                  <a:schemeClr val="tx1"/>
                </a:solidFill>
                <a:latin typeface="Times New Roman" panose="02020603050405020304" pitchFamily="18" charset="0"/>
                <a:cs typeface="Times New Roman" panose="02020603050405020304" pitchFamily="18" charset="0"/>
              </a:rPr>
              <a:t>approach can </a:t>
            </a:r>
            <a:r>
              <a:rPr lang="en-US" sz="2400" dirty="0" smtClean="0">
                <a:solidFill>
                  <a:schemeClr val="tx1"/>
                </a:solidFill>
                <a:latin typeface="Times New Roman" panose="02020603050405020304" pitchFamily="18" charset="0"/>
                <a:cs typeface="Times New Roman" panose="02020603050405020304" pitchFamily="18" charset="0"/>
              </a:rPr>
              <a:t>even detect </a:t>
            </a:r>
            <a:r>
              <a:rPr lang="en-US" sz="2400" dirty="0">
                <a:solidFill>
                  <a:schemeClr val="tx1"/>
                </a:solidFill>
                <a:latin typeface="Times New Roman" panose="02020603050405020304" pitchFamily="18" charset="0"/>
                <a:cs typeface="Times New Roman" panose="02020603050405020304" pitchFamily="18" charset="0"/>
              </a:rPr>
              <a:t>novel or zero-day </a:t>
            </a:r>
            <a:r>
              <a:rPr lang="en-US" sz="2400" dirty="0" smtClean="0">
                <a:solidFill>
                  <a:schemeClr val="tx1"/>
                </a:solidFill>
                <a:latin typeface="Times New Roman" panose="02020603050405020304" pitchFamily="18" charset="0"/>
                <a:cs typeface="Times New Roman" panose="02020603050405020304" pitchFamily="18" charset="0"/>
              </a:rPr>
              <a:t>threats.</a:t>
            </a:r>
          </a:p>
          <a:p>
            <a:r>
              <a:rPr lang="en-US" sz="2400" b="1" dirty="0">
                <a:solidFill>
                  <a:schemeClr val="bg2"/>
                </a:solidFill>
                <a:latin typeface="Times New Roman" panose="02020603050405020304" pitchFamily="18" charset="0"/>
                <a:cs typeface="Times New Roman" panose="02020603050405020304" pitchFamily="18" charset="0"/>
              </a:rPr>
              <a:t>Hybrid Detection</a:t>
            </a:r>
            <a:r>
              <a:rPr lang="en-US" sz="2400" b="1"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 hybrid IDS uses both signature-based and anomaly-based detection. This enables it to detect more potential attacks with a lower error rate than using either system in isolation.</a:t>
            </a:r>
          </a:p>
          <a:p>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0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Traditional </a:t>
            </a:r>
            <a:r>
              <a:rPr lang="en-US" sz="2000" dirty="0">
                <a:solidFill>
                  <a:schemeClr val="tx1"/>
                </a:solidFill>
                <a:latin typeface="Times New Roman" panose="02020603050405020304" pitchFamily="18" charset="0"/>
                <a:cs typeface="Times New Roman" panose="02020603050405020304" pitchFamily="18" charset="0"/>
              </a:rPr>
              <a:t>IDS  is not effective for IoT network devices, as these devices have limited resources and less functionality. </a:t>
            </a:r>
            <a:r>
              <a:rPr lang="en-US" sz="2000" b="1" dirty="0">
                <a:solidFill>
                  <a:schemeClr val="tx1"/>
                </a:solidFill>
                <a:latin typeface="Times New Roman" panose="02020603050405020304" pitchFamily="18" charset="0"/>
                <a:cs typeface="Times New Roman" panose="02020603050405020304" pitchFamily="18" charset="0"/>
              </a:rPr>
              <a:t>Fog computing </a:t>
            </a:r>
            <a:r>
              <a:rPr lang="en-US" sz="2000" dirty="0">
                <a:solidFill>
                  <a:schemeClr val="tx1"/>
                </a:solidFill>
                <a:latin typeface="Times New Roman" panose="02020603050405020304" pitchFamily="18" charset="0"/>
                <a:cs typeface="Times New Roman" panose="02020603050405020304" pitchFamily="18" charset="0"/>
              </a:rPr>
              <a:t>is </a:t>
            </a:r>
            <a:r>
              <a:rPr lang="en-US" sz="2000" dirty="0" smtClean="0">
                <a:solidFill>
                  <a:schemeClr val="tx1"/>
                </a:solidFill>
                <a:latin typeface="Times New Roman" panose="02020603050405020304" pitchFamily="18" charset="0"/>
                <a:cs typeface="Times New Roman" panose="02020603050405020304" pitchFamily="18" charset="0"/>
              </a:rPr>
              <a:t>designed </a:t>
            </a:r>
            <a:r>
              <a:rPr lang="en-US" sz="2000" dirty="0">
                <a:solidFill>
                  <a:schemeClr val="tx1"/>
                </a:solidFill>
                <a:latin typeface="Times New Roman" panose="02020603050405020304" pitchFamily="18" charset="0"/>
                <a:cs typeface="Times New Roman" panose="02020603050405020304" pitchFamily="18" charset="0"/>
              </a:rPr>
              <a:t>between cloud and IoT layers to reduce energy consumption, storage, and latency. Moreover, it aims at moving the computing process near the sensors to quickly respond to the IoT applications in a wide area, such as a smart city.</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So the detection in the IoT networks would be more significant to automatically alert the Internet Service Providers or administrators, when quickly and effectively detecting compromised IoT devices in the </a:t>
            </a:r>
            <a:r>
              <a:rPr lang="en-US" sz="2000" b="1" dirty="0">
                <a:solidFill>
                  <a:schemeClr val="tx1"/>
                </a:solidFill>
                <a:latin typeface="Times New Roman" panose="02020603050405020304" pitchFamily="18" charset="0"/>
                <a:cs typeface="Times New Roman" panose="02020603050405020304" pitchFamily="18" charset="0"/>
              </a:rPr>
              <a:t>fog layer </a:t>
            </a:r>
            <a:r>
              <a:rPr lang="en-US" sz="2000" dirty="0">
                <a:solidFill>
                  <a:schemeClr val="tx1"/>
                </a:solidFill>
                <a:latin typeface="Times New Roman" panose="02020603050405020304" pitchFamily="18" charset="0"/>
                <a:cs typeface="Times New Roman" panose="02020603050405020304" pitchFamily="18" charset="0"/>
              </a:rPr>
              <a:t>and interrupt the connection of the IoT attacks from the network of urban life.</a:t>
            </a:r>
          </a:p>
        </p:txBody>
      </p:sp>
    </p:spTree>
    <p:extLst>
      <p:ext uri="{BB962C8B-B14F-4D97-AF65-F5344CB8AC3E}">
        <p14:creationId xmlns:p14="http://schemas.microsoft.com/office/powerpoint/2010/main" val="4263833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138" y="615833"/>
            <a:ext cx="5365630" cy="5559680"/>
          </a:xfrm>
        </p:spPr>
      </p:pic>
    </p:spTree>
    <p:extLst>
      <p:ext uri="{BB962C8B-B14F-4D97-AF65-F5344CB8AC3E}">
        <p14:creationId xmlns:p14="http://schemas.microsoft.com/office/powerpoint/2010/main" val="129440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bg2"/>
                </a:solidFill>
                <a:latin typeface="Times New Roman" panose="02020603050405020304" pitchFamily="18" charset="0"/>
                <a:cs typeface="Times New Roman" panose="02020603050405020304" pitchFamily="18" charset="0"/>
              </a:rPr>
              <a:t>Proposed Model</a:t>
            </a:r>
            <a:endParaRPr lang="en-IN"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solidFill>
                  <a:schemeClr val="tx1"/>
                </a:solidFill>
                <a:latin typeface="Times New Roman" panose="02020603050405020304" pitchFamily="18" charset="0"/>
                <a:cs typeface="Times New Roman" panose="02020603050405020304" pitchFamily="18" charset="0"/>
              </a:rPr>
              <a:t>The proposed a design of intelligent </a:t>
            </a:r>
            <a:r>
              <a:rPr lang="en-IN" sz="2400" dirty="0">
                <a:solidFill>
                  <a:schemeClr val="tx1"/>
                </a:solidFill>
                <a:latin typeface="Times New Roman" panose="02020603050405020304" pitchFamily="18" charset="0"/>
                <a:cs typeface="Times New Roman" panose="02020603050405020304" pitchFamily="18" charset="0"/>
              </a:rPr>
              <a:t>detection system called </a:t>
            </a:r>
            <a:r>
              <a:rPr lang="en-IN" sz="2400" dirty="0" smtClean="0">
                <a:solidFill>
                  <a:schemeClr val="tx1"/>
                </a:solidFill>
                <a:latin typeface="Times New Roman" panose="02020603050405020304" pitchFamily="18" charset="0"/>
                <a:cs typeface="Times New Roman" panose="02020603050405020304" pitchFamily="18" charset="0"/>
              </a:rPr>
              <a:t>AD-IoT for </a:t>
            </a:r>
            <a:r>
              <a:rPr lang="en-IN" sz="2400" dirty="0">
                <a:solidFill>
                  <a:schemeClr val="tx1"/>
                </a:solidFill>
                <a:latin typeface="Times New Roman" panose="02020603050405020304" pitchFamily="18" charset="0"/>
                <a:cs typeface="Times New Roman" panose="02020603050405020304" pitchFamily="18" charset="0"/>
              </a:rPr>
              <a:t>detecting IoT cyberattacks or unusual activities in IoT </a:t>
            </a:r>
            <a:r>
              <a:rPr lang="en-IN" sz="2400" dirty="0" smtClean="0">
                <a:solidFill>
                  <a:schemeClr val="tx1"/>
                </a:solidFill>
                <a:latin typeface="Times New Roman" panose="02020603050405020304" pitchFamily="18" charset="0"/>
                <a:cs typeface="Times New Roman" panose="02020603050405020304" pitchFamily="18" charset="0"/>
              </a:rPr>
              <a:t>network </a:t>
            </a:r>
            <a:r>
              <a:rPr lang="en-IN" sz="2400" dirty="0">
                <a:solidFill>
                  <a:schemeClr val="tx1"/>
                </a:solidFill>
                <a:latin typeface="Times New Roman" panose="02020603050405020304" pitchFamily="18" charset="0"/>
                <a:cs typeface="Times New Roman" panose="02020603050405020304" pitchFamily="18" charset="0"/>
              </a:rPr>
              <a:t>traffics from the fog networks distributed over the smart </a:t>
            </a:r>
            <a:r>
              <a:rPr lang="en-IN" sz="2400" dirty="0" smtClean="0">
                <a:solidFill>
                  <a:schemeClr val="tx1"/>
                </a:solidFill>
                <a:latin typeface="Times New Roman" panose="02020603050405020304" pitchFamily="18" charset="0"/>
                <a:cs typeface="Times New Roman" panose="02020603050405020304" pitchFamily="18" charset="0"/>
              </a:rPr>
              <a:t>city.</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They used </a:t>
            </a:r>
            <a:r>
              <a:rPr lang="en-US" sz="2400" dirty="0">
                <a:solidFill>
                  <a:schemeClr val="tx1"/>
                </a:solidFill>
                <a:latin typeface="Times New Roman" panose="02020603050405020304" pitchFamily="18" charset="0"/>
                <a:cs typeface="Times New Roman" panose="02020603050405020304" pitchFamily="18" charset="0"/>
              </a:rPr>
              <a:t>anomaly detection </a:t>
            </a:r>
            <a:r>
              <a:rPr lang="en-US" sz="2400" dirty="0" smtClean="0">
                <a:solidFill>
                  <a:schemeClr val="tx1"/>
                </a:solidFill>
                <a:latin typeface="Times New Roman" panose="02020603050405020304" pitchFamily="18" charset="0"/>
                <a:cs typeface="Times New Roman" panose="02020603050405020304" pitchFamily="18" charset="0"/>
              </a:rPr>
              <a:t>based on </a:t>
            </a:r>
            <a:r>
              <a:rPr lang="en-US" sz="2400" dirty="0">
                <a:solidFill>
                  <a:schemeClr val="tx1"/>
                </a:solidFill>
                <a:latin typeface="Times New Roman" panose="02020603050405020304" pitchFamily="18" charset="0"/>
                <a:cs typeface="Times New Roman" panose="02020603050405020304" pitchFamily="18" charset="0"/>
              </a:rPr>
              <a:t>fog </a:t>
            </a:r>
            <a:r>
              <a:rPr lang="en-US" sz="2400" dirty="0" smtClean="0">
                <a:solidFill>
                  <a:schemeClr val="tx1"/>
                </a:solidFill>
                <a:latin typeface="Times New Roman" panose="02020603050405020304" pitchFamily="18" charset="0"/>
                <a:cs typeface="Times New Roman" panose="02020603050405020304" pitchFamily="18" charset="0"/>
              </a:rPr>
              <a:t>network,  </a:t>
            </a:r>
            <a:r>
              <a:rPr lang="en-US" sz="2400" dirty="0">
                <a:solidFill>
                  <a:schemeClr val="tx1"/>
                </a:solidFill>
                <a:latin typeface="Times New Roman" panose="02020603050405020304" pitchFamily="18" charset="0"/>
                <a:cs typeface="Times New Roman" panose="02020603050405020304" pitchFamily="18" charset="0"/>
              </a:rPr>
              <a:t>using machine learning methods </a:t>
            </a:r>
            <a:r>
              <a:rPr lang="en-US" sz="2400" dirty="0" smtClean="0">
                <a:solidFill>
                  <a:schemeClr val="tx1"/>
                </a:solidFill>
                <a:latin typeface="Times New Roman" panose="02020603050405020304" pitchFamily="18" charset="0"/>
                <a:cs typeface="Times New Roman" panose="02020603050405020304" pitchFamily="18" charset="0"/>
              </a:rPr>
              <a:t>tried to </a:t>
            </a:r>
            <a:r>
              <a:rPr lang="en-US" sz="2400" dirty="0">
                <a:solidFill>
                  <a:schemeClr val="tx1"/>
                </a:solidFill>
                <a:latin typeface="Times New Roman" panose="02020603050405020304" pitchFamily="18" charset="0"/>
                <a:cs typeface="Times New Roman" panose="02020603050405020304" pitchFamily="18" charset="0"/>
              </a:rPr>
              <a:t>identify attacks by extracting statistic measurement on the dataset including modern attack </a:t>
            </a:r>
            <a:r>
              <a:rPr lang="en-US" sz="2400" dirty="0" smtClean="0">
                <a:solidFill>
                  <a:schemeClr val="tx1"/>
                </a:solidFill>
                <a:latin typeface="Times New Roman" panose="02020603050405020304" pitchFamily="18" charset="0"/>
                <a:cs typeface="Times New Roman" panose="02020603050405020304" pitchFamily="18" charset="0"/>
              </a:rPr>
              <a:t>features.</a:t>
            </a:r>
            <a:r>
              <a:rPr lang="en-US" sz="2400" dirty="0"/>
              <a:t> </a:t>
            </a:r>
            <a:endParaRPr lang="en-US" sz="2400" dirty="0" smtClean="0"/>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evaluate our model, we utilized modern dataset to illustrate the model’s accuracy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816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Computer Science Proposal by Slidesgo</Template>
  <TotalTime>2325</TotalTime>
  <Words>764</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Bebas Neue</vt:lpstr>
      <vt:lpstr>Proxima Nova</vt:lpstr>
      <vt:lpstr>Proxima Nova Semibold</vt:lpstr>
      <vt:lpstr>Roboto</vt:lpstr>
      <vt:lpstr>Tahoma</vt:lpstr>
      <vt:lpstr>Times New Roman</vt:lpstr>
      <vt:lpstr>Computer Science Proposal by Slidesgo</vt:lpstr>
      <vt:lpstr>Slidesgo Final Pages</vt:lpstr>
      <vt:lpstr>AD-IoT: Anomaly Detection of IoT Cyberattacks in Smart City Using Machine Learning</vt:lpstr>
      <vt:lpstr>Abstract</vt:lpstr>
      <vt:lpstr>Case Study</vt:lpstr>
      <vt:lpstr>Introduction</vt:lpstr>
      <vt:lpstr>Introduction….</vt:lpstr>
      <vt:lpstr>Detection Method of IDS Deployment</vt:lpstr>
      <vt:lpstr>PowerPoint Presentation</vt:lpstr>
      <vt:lpstr>PowerPoint Presentation</vt:lpstr>
      <vt:lpstr>Proposed Model</vt:lpstr>
      <vt:lpstr>Proposed Workflow </vt:lpstr>
      <vt:lpstr>PowerPoint Presentation</vt:lpstr>
      <vt:lpstr>PowerPoint Presentation</vt:lpstr>
      <vt:lpstr>Performance metrics</vt:lpstr>
      <vt:lpstr>Challenges</vt:lpstr>
      <vt:lpstr>Future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AD-IoT: Anomaly Detection of IoT Cyberattacks in Smart City Using Machine Learning</dc:title>
  <dc:creator>N Nikhil kumar</dc:creator>
  <cp:lastModifiedBy>N Nikhil kumar</cp:lastModifiedBy>
  <cp:revision>37</cp:revision>
  <dcterms:created xsi:type="dcterms:W3CDTF">2021-11-03T13:22:03Z</dcterms:created>
  <dcterms:modified xsi:type="dcterms:W3CDTF">2021-11-23T09:11:14Z</dcterms:modified>
</cp:coreProperties>
</file>