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2" r:id="rId35"/>
    <p:sldId id="294" r:id="rId36"/>
    <p:sldId id="293" r:id="rId37"/>
    <p:sldId id="297" r:id="rId38"/>
    <p:sldId id="296" r:id="rId39"/>
    <p:sldId id="299" r:id="rId40"/>
    <p:sldId id="300" r:id="rId41"/>
    <p:sldId id="301" r:id="rId42"/>
    <p:sldId id="302" r:id="rId43"/>
    <p:sldId id="303" r:id="rId44"/>
    <p:sldId id="291" r:id="rId45"/>
    <p:sldId id="304" r:id="rId46"/>
    <p:sldId id="326" r:id="rId47"/>
    <p:sldId id="305" r:id="rId48"/>
    <p:sldId id="306" r:id="rId49"/>
    <p:sldId id="307" r:id="rId50"/>
    <p:sldId id="308" r:id="rId51"/>
    <p:sldId id="309" r:id="rId52"/>
    <p:sldId id="310" r:id="rId53"/>
    <p:sldId id="311" r:id="rId54"/>
    <p:sldId id="312" r:id="rId55"/>
    <p:sldId id="315" r:id="rId56"/>
    <p:sldId id="314" r:id="rId57"/>
    <p:sldId id="316" r:id="rId58"/>
    <p:sldId id="317" r:id="rId59"/>
    <p:sldId id="318" r:id="rId60"/>
    <p:sldId id="320" r:id="rId61"/>
    <p:sldId id="321" r:id="rId62"/>
    <p:sldId id="319" r:id="rId63"/>
    <p:sldId id="322" r:id="rId64"/>
    <p:sldId id="324" r:id="rId65"/>
    <p:sldId id="325"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E9C6B8-1C08-4452-94A4-F4F47C70B580}" type="datetimeFigureOut">
              <a:rPr lang="en-IN" smtClean="0"/>
              <a:t>18-08-2022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B555E1-C1F2-4599-95C3-51379B8B9CAD}" type="slidenum">
              <a:rPr lang="en-IN" smtClean="0"/>
              <a:t>‹#›</a:t>
            </a:fld>
            <a:endParaRPr lang="en-IN"/>
          </a:p>
        </p:txBody>
      </p:sp>
    </p:spTree>
    <p:extLst>
      <p:ext uri="{BB962C8B-B14F-4D97-AF65-F5344CB8AC3E}">
        <p14:creationId xmlns:p14="http://schemas.microsoft.com/office/powerpoint/2010/main" val="244546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72E78-369A-4B06-970A-775DF11D37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2B23D9-7037-443A-ADCD-CA6BCFD718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964B33-E7C1-4723-B584-2643BFE451AC}"/>
              </a:ext>
            </a:extLst>
          </p:cNvPr>
          <p:cNvSpPr>
            <a:spLocks noGrp="1"/>
          </p:cNvSpPr>
          <p:nvPr>
            <p:ph type="dt" sz="half" idx="10"/>
          </p:nvPr>
        </p:nvSpPr>
        <p:spPr/>
        <p:txBody>
          <a:bodyPr/>
          <a:lstStyle/>
          <a:p>
            <a:fld id="{B5E33E25-9E7E-4443-B993-3F2AC45A1DED}" type="datetime1">
              <a:rPr lang="en-IN" smtClean="0"/>
              <a:t>18-08-2022</a:t>
            </a:fld>
            <a:endParaRPr lang="en-IN"/>
          </a:p>
        </p:txBody>
      </p:sp>
      <p:sp>
        <p:nvSpPr>
          <p:cNvPr id="5" name="Footer Placeholder 4">
            <a:extLst>
              <a:ext uri="{FF2B5EF4-FFF2-40B4-BE49-F238E27FC236}">
                <a16:creationId xmlns:a16="http://schemas.microsoft.com/office/drawing/2014/main" id="{14DA44A4-7589-4F01-950B-D1CC242F9B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D28B7C-4F65-483F-89AE-275753B56F6F}"/>
              </a:ext>
            </a:extLst>
          </p:cNvPr>
          <p:cNvSpPr>
            <a:spLocks noGrp="1"/>
          </p:cNvSpPr>
          <p:nvPr>
            <p:ph type="sldNum" sz="quarter" idx="12"/>
          </p:nvPr>
        </p:nvSpPr>
        <p:spPr/>
        <p:txBody>
          <a:bodyPr/>
          <a:lstStyle/>
          <a:p>
            <a:fld id="{6E55C921-293D-4B32-A222-7B867CA18D51}" type="slidenum">
              <a:rPr lang="en-IN" smtClean="0"/>
              <a:t>‹#›</a:t>
            </a:fld>
            <a:endParaRPr lang="en-IN"/>
          </a:p>
        </p:txBody>
      </p:sp>
    </p:spTree>
    <p:extLst>
      <p:ext uri="{BB962C8B-B14F-4D97-AF65-F5344CB8AC3E}">
        <p14:creationId xmlns:p14="http://schemas.microsoft.com/office/powerpoint/2010/main" val="3295688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06099-B89F-4FB0-ADF8-EA1588E9F3C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666314-C30A-4C63-843F-B91C7E1B4E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02D35F-51C7-4779-8367-5839574B03A4}"/>
              </a:ext>
            </a:extLst>
          </p:cNvPr>
          <p:cNvSpPr>
            <a:spLocks noGrp="1"/>
          </p:cNvSpPr>
          <p:nvPr>
            <p:ph type="dt" sz="half" idx="10"/>
          </p:nvPr>
        </p:nvSpPr>
        <p:spPr/>
        <p:txBody>
          <a:bodyPr/>
          <a:lstStyle/>
          <a:p>
            <a:fld id="{8D8A2390-A90F-4E2F-891C-3F09037BEF6A}" type="datetime1">
              <a:rPr lang="en-IN" smtClean="0"/>
              <a:t>18-08-2022</a:t>
            </a:fld>
            <a:endParaRPr lang="en-IN"/>
          </a:p>
        </p:txBody>
      </p:sp>
      <p:sp>
        <p:nvSpPr>
          <p:cNvPr id="5" name="Footer Placeholder 4">
            <a:extLst>
              <a:ext uri="{FF2B5EF4-FFF2-40B4-BE49-F238E27FC236}">
                <a16:creationId xmlns:a16="http://schemas.microsoft.com/office/drawing/2014/main" id="{6CFAEE53-559E-42FE-8EA0-9B68C83C03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363826-616C-4AF4-82B8-77E7EAA3ED0D}"/>
              </a:ext>
            </a:extLst>
          </p:cNvPr>
          <p:cNvSpPr>
            <a:spLocks noGrp="1"/>
          </p:cNvSpPr>
          <p:nvPr>
            <p:ph type="sldNum" sz="quarter" idx="12"/>
          </p:nvPr>
        </p:nvSpPr>
        <p:spPr/>
        <p:txBody>
          <a:bodyPr/>
          <a:lstStyle/>
          <a:p>
            <a:fld id="{6E55C921-293D-4B32-A222-7B867CA18D51}" type="slidenum">
              <a:rPr lang="en-IN" smtClean="0"/>
              <a:t>‹#›</a:t>
            </a:fld>
            <a:endParaRPr lang="en-IN"/>
          </a:p>
        </p:txBody>
      </p:sp>
    </p:spTree>
    <p:extLst>
      <p:ext uri="{BB962C8B-B14F-4D97-AF65-F5344CB8AC3E}">
        <p14:creationId xmlns:p14="http://schemas.microsoft.com/office/powerpoint/2010/main" val="4237648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1BC002-77FC-4DDC-AB31-0C9994DCFD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80ED38-96F8-4424-834D-FDA2A53614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A1B7B1-964E-4CAA-97C8-11B95323A6FE}"/>
              </a:ext>
            </a:extLst>
          </p:cNvPr>
          <p:cNvSpPr>
            <a:spLocks noGrp="1"/>
          </p:cNvSpPr>
          <p:nvPr>
            <p:ph type="dt" sz="half" idx="10"/>
          </p:nvPr>
        </p:nvSpPr>
        <p:spPr/>
        <p:txBody>
          <a:bodyPr/>
          <a:lstStyle/>
          <a:p>
            <a:fld id="{088A629E-3A0B-4C24-964A-A2B0DD53BF0F}" type="datetime1">
              <a:rPr lang="en-IN" smtClean="0"/>
              <a:t>18-08-2022</a:t>
            </a:fld>
            <a:endParaRPr lang="en-IN"/>
          </a:p>
        </p:txBody>
      </p:sp>
      <p:sp>
        <p:nvSpPr>
          <p:cNvPr id="5" name="Footer Placeholder 4">
            <a:extLst>
              <a:ext uri="{FF2B5EF4-FFF2-40B4-BE49-F238E27FC236}">
                <a16:creationId xmlns:a16="http://schemas.microsoft.com/office/drawing/2014/main" id="{F797F3B6-0457-4D1A-B0F8-B5320A3A07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770E64-8E5B-4269-94E4-417F81295512}"/>
              </a:ext>
            </a:extLst>
          </p:cNvPr>
          <p:cNvSpPr>
            <a:spLocks noGrp="1"/>
          </p:cNvSpPr>
          <p:nvPr>
            <p:ph type="sldNum" sz="quarter" idx="12"/>
          </p:nvPr>
        </p:nvSpPr>
        <p:spPr/>
        <p:txBody>
          <a:bodyPr/>
          <a:lstStyle/>
          <a:p>
            <a:fld id="{6E55C921-293D-4B32-A222-7B867CA18D51}" type="slidenum">
              <a:rPr lang="en-IN" smtClean="0"/>
              <a:t>‹#›</a:t>
            </a:fld>
            <a:endParaRPr lang="en-IN"/>
          </a:p>
        </p:txBody>
      </p:sp>
    </p:spTree>
    <p:extLst>
      <p:ext uri="{BB962C8B-B14F-4D97-AF65-F5344CB8AC3E}">
        <p14:creationId xmlns:p14="http://schemas.microsoft.com/office/powerpoint/2010/main" val="3057305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7DC5-9484-4601-970F-1DF65F33C4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EFAD83-8480-471B-B2C0-DA7480BA28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4EBC01-3F78-4518-AC56-166F43564CC9}"/>
              </a:ext>
            </a:extLst>
          </p:cNvPr>
          <p:cNvSpPr>
            <a:spLocks noGrp="1"/>
          </p:cNvSpPr>
          <p:nvPr>
            <p:ph type="dt" sz="half" idx="10"/>
          </p:nvPr>
        </p:nvSpPr>
        <p:spPr/>
        <p:txBody>
          <a:bodyPr/>
          <a:lstStyle/>
          <a:p>
            <a:fld id="{BFEEA782-0DD1-4422-A9F8-6C1F6EC66510}" type="datetime1">
              <a:rPr lang="en-IN" smtClean="0"/>
              <a:t>18-08-2022</a:t>
            </a:fld>
            <a:endParaRPr lang="en-IN"/>
          </a:p>
        </p:txBody>
      </p:sp>
      <p:sp>
        <p:nvSpPr>
          <p:cNvPr id="5" name="Footer Placeholder 4">
            <a:extLst>
              <a:ext uri="{FF2B5EF4-FFF2-40B4-BE49-F238E27FC236}">
                <a16:creationId xmlns:a16="http://schemas.microsoft.com/office/drawing/2014/main" id="{A17DEBAD-C94E-411C-997A-B13AA127EF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2A98D-E3B4-4E17-9064-1CBE6871D365}"/>
              </a:ext>
            </a:extLst>
          </p:cNvPr>
          <p:cNvSpPr>
            <a:spLocks noGrp="1"/>
          </p:cNvSpPr>
          <p:nvPr>
            <p:ph type="sldNum" sz="quarter" idx="12"/>
          </p:nvPr>
        </p:nvSpPr>
        <p:spPr/>
        <p:txBody>
          <a:bodyPr/>
          <a:lstStyle/>
          <a:p>
            <a:fld id="{6E55C921-293D-4B32-A222-7B867CA18D51}" type="slidenum">
              <a:rPr lang="en-IN" smtClean="0"/>
              <a:t>‹#›</a:t>
            </a:fld>
            <a:endParaRPr lang="en-IN"/>
          </a:p>
        </p:txBody>
      </p:sp>
    </p:spTree>
    <p:extLst>
      <p:ext uri="{BB962C8B-B14F-4D97-AF65-F5344CB8AC3E}">
        <p14:creationId xmlns:p14="http://schemas.microsoft.com/office/powerpoint/2010/main" val="512765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64638-8758-4953-8039-9A2D8EF28E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EE8E1E-CEEA-46B4-B331-4A9145B9DD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FD6DB8-1FFC-49CC-9B38-EE3805BD0A08}"/>
              </a:ext>
            </a:extLst>
          </p:cNvPr>
          <p:cNvSpPr>
            <a:spLocks noGrp="1"/>
          </p:cNvSpPr>
          <p:nvPr>
            <p:ph type="dt" sz="half" idx="10"/>
          </p:nvPr>
        </p:nvSpPr>
        <p:spPr/>
        <p:txBody>
          <a:bodyPr/>
          <a:lstStyle/>
          <a:p>
            <a:fld id="{5071FB6C-2D3C-4A78-95E8-E5A65C494C10}" type="datetime1">
              <a:rPr lang="en-IN" smtClean="0"/>
              <a:t>18-08-2022</a:t>
            </a:fld>
            <a:endParaRPr lang="en-IN"/>
          </a:p>
        </p:txBody>
      </p:sp>
      <p:sp>
        <p:nvSpPr>
          <p:cNvPr id="5" name="Footer Placeholder 4">
            <a:extLst>
              <a:ext uri="{FF2B5EF4-FFF2-40B4-BE49-F238E27FC236}">
                <a16:creationId xmlns:a16="http://schemas.microsoft.com/office/drawing/2014/main" id="{E8358CCE-F1FD-4865-AAD7-0DD1020F41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328279-5D1E-4434-A761-679E1062A1A4}"/>
              </a:ext>
            </a:extLst>
          </p:cNvPr>
          <p:cNvSpPr>
            <a:spLocks noGrp="1"/>
          </p:cNvSpPr>
          <p:nvPr>
            <p:ph type="sldNum" sz="quarter" idx="12"/>
          </p:nvPr>
        </p:nvSpPr>
        <p:spPr/>
        <p:txBody>
          <a:bodyPr/>
          <a:lstStyle/>
          <a:p>
            <a:fld id="{6E55C921-293D-4B32-A222-7B867CA18D51}" type="slidenum">
              <a:rPr lang="en-IN" smtClean="0"/>
              <a:t>‹#›</a:t>
            </a:fld>
            <a:endParaRPr lang="en-IN"/>
          </a:p>
        </p:txBody>
      </p:sp>
    </p:spTree>
    <p:extLst>
      <p:ext uri="{BB962C8B-B14F-4D97-AF65-F5344CB8AC3E}">
        <p14:creationId xmlns:p14="http://schemas.microsoft.com/office/powerpoint/2010/main" val="395451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8274D-5090-45F9-B853-6FD45ADFA5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770EF7-1087-4DB3-BF7E-44359EB28C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76F77D8-BE95-43D5-9C4F-F132166A59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A2009B-BE30-4E81-B63F-E24F08CEDC35}"/>
              </a:ext>
            </a:extLst>
          </p:cNvPr>
          <p:cNvSpPr>
            <a:spLocks noGrp="1"/>
          </p:cNvSpPr>
          <p:nvPr>
            <p:ph type="dt" sz="half" idx="10"/>
          </p:nvPr>
        </p:nvSpPr>
        <p:spPr/>
        <p:txBody>
          <a:bodyPr/>
          <a:lstStyle/>
          <a:p>
            <a:fld id="{01095739-4D6A-439D-A79F-4D7CF1057C3C}" type="datetime1">
              <a:rPr lang="en-IN" smtClean="0"/>
              <a:t>18-08-2022</a:t>
            </a:fld>
            <a:endParaRPr lang="en-IN"/>
          </a:p>
        </p:txBody>
      </p:sp>
      <p:sp>
        <p:nvSpPr>
          <p:cNvPr id="6" name="Footer Placeholder 5">
            <a:extLst>
              <a:ext uri="{FF2B5EF4-FFF2-40B4-BE49-F238E27FC236}">
                <a16:creationId xmlns:a16="http://schemas.microsoft.com/office/drawing/2014/main" id="{2A1E7375-4C12-4D1D-9652-4A80D2E342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E7416F-DD73-4BDA-B451-D88C4CC5FB5A}"/>
              </a:ext>
            </a:extLst>
          </p:cNvPr>
          <p:cNvSpPr>
            <a:spLocks noGrp="1"/>
          </p:cNvSpPr>
          <p:nvPr>
            <p:ph type="sldNum" sz="quarter" idx="12"/>
          </p:nvPr>
        </p:nvSpPr>
        <p:spPr/>
        <p:txBody>
          <a:bodyPr/>
          <a:lstStyle/>
          <a:p>
            <a:fld id="{6E55C921-293D-4B32-A222-7B867CA18D51}" type="slidenum">
              <a:rPr lang="en-IN" smtClean="0"/>
              <a:t>‹#›</a:t>
            </a:fld>
            <a:endParaRPr lang="en-IN"/>
          </a:p>
        </p:txBody>
      </p:sp>
    </p:spTree>
    <p:extLst>
      <p:ext uri="{BB962C8B-B14F-4D97-AF65-F5344CB8AC3E}">
        <p14:creationId xmlns:p14="http://schemas.microsoft.com/office/powerpoint/2010/main" val="3173540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22909-F04B-4FEF-AD52-68737631C69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B0654D-EEF8-429A-B52B-38D792326D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38677B-447E-4B16-BEEE-02EB94A7EF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20D7A6-72F7-4E92-9FD6-C39ACD6408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9BE76A-0908-40FE-A28F-1E833F9813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ED407C-1129-4129-8042-064872DC4D2D}"/>
              </a:ext>
            </a:extLst>
          </p:cNvPr>
          <p:cNvSpPr>
            <a:spLocks noGrp="1"/>
          </p:cNvSpPr>
          <p:nvPr>
            <p:ph type="dt" sz="half" idx="10"/>
          </p:nvPr>
        </p:nvSpPr>
        <p:spPr/>
        <p:txBody>
          <a:bodyPr/>
          <a:lstStyle/>
          <a:p>
            <a:fld id="{13AF51D6-1579-4E23-B705-863AECA64A84}" type="datetime1">
              <a:rPr lang="en-IN" smtClean="0"/>
              <a:t>18-08-2022</a:t>
            </a:fld>
            <a:endParaRPr lang="en-IN"/>
          </a:p>
        </p:txBody>
      </p:sp>
      <p:sp>
        <p:nvSpPr>
          <p:cNvPr id="8" name="Footer Placeholder 7">
            <a:extLst>
              <a:ext uri="{FF2B5EF4-FFF2-40B4-BE49-F238E27FC236}">
                <a16:creationId xmlns:a16="http://schemas.microsoft.com/office/drawing/2014/main" id="{1C3462E6-81A2-40B4-B347-82B175A214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CCFF7C0-C88C-4BD3-8814-90E2D69FF76C}"/>
              </a:ext>
            </a:extLst>
          </p:cNvPr>
          <p:cNvSpPr>
            <a:spLocks noGrp="1"/>
          </p:cNvSpPr>
          <p:nvPr>
            <p:ph type="sldNum" sz="quarter" idx="12"/>
          </p:nvPr>
        </p:nvSpPr>
        <p:spPr/>
        <p:txBody>
          <a:bodyPr/>
          <a:lstStyle/>
          <a:p>
            <a:fld id="{6E55C921-293D-4B32-A222-7B867CA18D51}" type="slidenum">
              <a:rPr lang="en-IN" smtClean="0"/>
              <a:t>‹#›</a:t>
            </a:fld>
            <a:endParaRPr lang="en-IN"/>
          </a:p>
        </p:txBody>
      </p:sp>
    </p:spTree>
    <p:extLst>
      <p:ext uri="{BB962C8B-B14F-4D97-AF65-F5344CB8AC3E}">
        <p14:creationId xmlns:p14="http://schemas.microsoft.com/office/powerpoint/2010/main" val="2521029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19211-3B9A-41EA-9CE5-7B11B48E50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18DE74-8D60-44D8-8365-30D3DF4AD30B}"/>
              </a:ext>
            </a:extLst>
          </p:cNvPr>
          <p:cNvSpPr>
            <a:spLocks noGrp="1"/>
          </p:cNvSpPr>
          <p:nvPr>
            <p:ph type="dt" sz="half" idx="10"/>
          </p:nvPr>
        </p:nvSpPr>
        <p:spPr/>
        <p:txBody>
          <a:bodyPr/>
          <a:lstStyle/>
          <a:p>
            <a:fld id="{44BEB0AC-C65A-46C0-9777-40D4064E6311}" type="datetime1">
              <a:rPr lang="en-IN" smtClean="0"/>
              <a:t>18-08-2022</a:t>
            </a:fld>
            <a:endParaRPr lang="en-IN"/>
          </a:p>
        </p:txBody>
      </p:sp>
      <p:sp>
        <p:nvSpPr>
          <p:cNvPr id="4" name="Footer Placeholder 3">
            <a:extLst>
              <a:ext uri="{FF2B5EF4-FFF2-40B4-BE49-F238E27FC236}">
                <a16:creationId xmlns:a16="http://schemas.microsoft.com/office/drawing/2014/main" id="{4FA9193A-E627-4DE7-BD53-6BAA1846169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F74F7AD-B2F1-4142-AA85-186E021C447C}"/>
              </a:ext>
            </a:extLst>
          </p:cNvPr>
          <p:cNvSpPr>
            <a:spLocks noGrp="1"/>
          </p:cNvSpPr>
          <p:nvPr>
            <p:ph type="sldNum" sz="quarter" idx="12"/>
          </p:nvPr>
        </p:nvSpPr>
        <p:spPr/>
        <p:txBody>
          <a:bodyPr/>
          <a:lstStyle/>
          <a:p>
            <a:fld id="{6E55C921-293D-4B32-A222-7B867CA18D51}" type="slidenum">
              <a:rPr lang="en-IN" smtClean="0"/>
              <a:t>‹#›</a:t>
            </a:fld>
            <a:endParaRPr lang="en-IN"/>
          </a:p>
        </p:txBody>
      </p:sp>
    </p:spTree>
    <p:extLst>
      <p:ext uri="{BB962C8B-B14F-4D97-AF65-F5344CB8AC3E}">
        <p14:creationId xmlns:p14="http://schemas.microsoft.com/office/powerpoint/2010/main" val="505962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2A841E-FE74-47EB-AE85-00A7F82D9A9C}"/>
              </a:ext>
            </a:extLst>
          </p:cNvPr>
          <p:cNvSpPr>
            <a:spLocks noGrp="1"/>
          </p:cNvSpPr>
          <p:nvPr>
            <p:ph type="dt" sz="half" idx="10"/>
          </p:nvPr>
        </p:nvSpPr>
        <p:spPr/>
        <p:txBody>
          <a:bodyPr/>
          <a:lstStyle/>
          <a:p>
            <a:fld id="{66764681-C93D-46E3-A7F2-8BE116F8EEC4}" type="datetime1">
              <a:rPr lang="en-IN" smtClean="0"/>
              <a:t>18-08-2022</a:t>
            </a:fld>
            <a:endParaRPr lang="en-IN"/>
          </a:p>
        </p:txBody>
      </p:sp>
      <p:sp>
        <p:nvSpPr>
          <p:cNvPr id="3" name="Footer Placeholder 2">
            <a:extLst>
              <a:ext uri="{FF2B5EF4-FFF2-40B4-BE49-F238E27FC236}">
                <a16:creationId xmlns:a16="http://schemas.microsoft.com/office/drawing/2014/main" id="{084029FC-CB87-40E9-88EE-AFBE579022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E09AB08-2949-4FBC-9869-12B369504945}"/>
              </a:ext>
            </a:extLst>
          </p:cNvPr>
          <p:cNvSpPr>
            <a:spLocks noGrp="1"/>
          </p:cNvSpPr>
          <p:nvPr>
            <p:ph type="sldNum" sz="quarter" idx="12"/>
          </p:nvPr>
        </p:nvSpPr>
        <p:spPr/>
        <p:txBody>
          <a:bodyPr/>
          <a:lstStyle/>
          <a:p>
            <a:fld id="{6E55C921-293D-4B32-A222-7B867CA18D51}" type="slidenum">
              <a:rPr lang="en-IN" smtClean="0"/>
              <a:t>‹#›</a:t>
            </a:fld>
            <a:endParaRPr lang="en-IN"/>
          </a:p>
        </p:txBody>
      </p:sp>
    </p:spTree>
    <p:extLst>
      <p:ext uri="{BB962C8B-B14F-4D97-AF65-F5344CB8AC3E}">
        <p14:creationId xmlns:p14="http://schemas.microsoft.com/office/powerpoint/2010/main" val="26707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A7744-DCBF-47FC-9F35-AC1E9A3A65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4668EF-C704-4040-8D4F-81766D0E0B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10F213-AD51-40B7-8761-A131271930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44EBDC-6B88-4B54-A6B9-9BB078D59F6C}"/>
              </a:ext>
            </a:extLst>
          </p:cNvPr>
          <p:cNvSpPr>
            <a:spLocks noGrp="1"/>
          </p:cNvSpPr>
          <p:nvPr>
            <p:ph type="dt" sz="half" idx="10"/>
          </p:nvPr>
        </p:nvSpPr>
        <p:spPr/>
        <p:txBody>
          <a:bodyPr/>
          <a:lstStyle/>
          <a:p>
            <a:fld id="{2693B9D1-FCE5-4C88-A272-63F2452AEE0E}" type="datetime1">
              <a:rPr lang="en-IN" smtClean="0"/>
              <a:t>18-08-2022</a:t>
            </a:fld>
            <a:endParaRPr lang="en-IN"/>
          </a:p>
        </p:txBody>
      </p:sp>
      <p:sp>
        <p:nvSpPr>
          <p:cNvPr id="6" name="Footer Placeholder 5">
            <a:extLst>
              <a:ext uri="{FF2B5EF4-FFF2-40B4-BE49-F238E27FC236}">
                <a16:creationId xmlns:a16="http://schemas.microsoft.com/office/drawing/2014/main" id="{9661C879-9C61-419F-9E00-F6223C84A1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48AA81-7CB4-4286-BC60-690F57F45FE6}"/>
              </a:ext>
            </a:extLst>
          </p:cNvPr>
          <p:cNvSpPr>
            <a:spLocks noGrp="1"/>
          </p:cNvSpPr>
          <p:nvPr>
            <p:ph type="sldNum" sz="quarter" idx="12"/>
          </p:nvPr>
        </p:nvSpPr>
        <p:spPr/>
        <p:txBody>
          <a:bodyPr/>
          <a:lstStyle/>
          <a:p>
            <a:fld id="{6E55C921-293D-4B32-A222-7B867CA18D51}" type="slidenum">
              <a:rPr lang="en-IN" smtClean="0"/>
              <a:t>‹#›</a:t>
            </a:fld>
            <a:endParaRPr lang="en-IN"/>
          </a:p>
        </p:txBody>
      </p:sp>
    </p:spTree>
    <p:extLst>
      <p:ext uri="{BB962C8B-B14F-4D97-AF65-F5344CB8AC3E}">
        <p14:creationId xmlns:p14="http://schemas.microsoft.com/office/powerpoint/2010/main" val="814821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1AA-B814-4E52-AF60-F564F968A2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7CD5F5-DF52-49CE-9BDE-538D59A845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C936DF-77F3-4ADA-98D3-08DE5EDBAB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1CF655-F882-458B-927F-2F9338FE15B1}"/>
              </a:ext>
            </a:extLst>
          </p:cNvPr>
          <p:cNvSpPr>
            <a:spLocks noGrp="1"/>
          </p:cNvSpPr>
          <p:nvPr>
            <p:ph type="dt" sz="half" idx="10"/>
          </p:nvPr>
        </p:nvSpPr>
        <p:spPr/>
        <p:txBody>
          <a:bodyPr/>
          <a:lstStyle/>
          <a:p>
            <a:fld id="{7E3EF5D5-5FC6-4DAE-8CA0-C08BC3D37C60}" type="datetime1">
              <a:rPr lang="en-IN" smtClean="0"/>
              <a:t>18-08-2022</a:t>
            </a:fld>
            <a:endParaRPr lang="en-IN"/>
          </a:p>
        </p:txBody>
      </p:sp>
      <p:sp>
        <p:nvSpPr>
          <p:cNvPr id="6" name="Footer Placeholder 5">
            <a:extLst>
              <a:ext uri="{FF2B5EF4-FFF2-40B4-BE49-F238E27FC236}">
                <a16:creationId xmlns:a16="http://schemas.microsoft.com/office/drawing/2014/main" id="{2756CD37-5874-450B-8BEF-DF8435E15E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52D639-2DFA-44AF-B3A3-3533107AB6D5}"/>
              </a:ext>
            </a:extLst>
          </p:cNvPr>
          <p:cNvSpPr>
            <a:spLocks noGrp="1"/>
          </p:cNvSpPr>
          <p:nvPr>
            <p:ph type="sldNum" sz="quarter" idx="12"/>
          </p:nvPr>
        </p:nvSpPr>
        <p:spPr/>
        <p:txBody>
          <a:bodyPr/>
          <a:lstStyle/>
          <a:p>
            <a:fld id="{6E55C921-293D-4B32-A222-7B867CA18D51}" type="slidenum">
              <a:rPr lang="en-IN" smtClean="0"/>
              <a:t>‹#›</a:t>
            </a:fld>
            <a:endParaRPr lang="en-IN"/>
          </a:p>
        </p:txBody>
      </p:sp>
    </p:spTree>
    <p:extLst>
      <p:ext uri="{BB962C8B-B14F-4D97-AF65-F5344CB8AC3E}">
        <p14:creationId xmlns:p14="http://schemas.microsoft.com/office/powerpoint/2010/main" val="2044147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AB027D-1AEE-4616-B9A8-818395A903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3D3BA1-BED0-4715-A28B-2446B0ED41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BF54D8-B97E-465C-971B-A972960EDC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9F7500-CE22-4F57-89AE-339A76CE547C}" type="datetime1">
              <a:rPr lang="en-IN" smtClean="0"/>
              <a:t>18-08-2022</a:t>
            </a:fld>
            <a:endParaRPr lang="en-IN"/>
          </a:p>
        </p:txBody>
      </p:sp>
      <p:sp>
        <p:nvSpPr>
          <p:cNvPr id="5" name="Footer Placeholder 4">
            <a:extLst>
              <a:ext uri="{FF2B5EF4-FFF2-40B4-BE49-F238E27FC236}">
                <a16:creationId xmlns:a16="http://schemas.microsoft.com/office/drawing/2014/main" id="{B1CEEA38-B96D-4E1F-90C1-736F8AC44A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38E6D99-40E6-4C2B-9CA5-0CAB0B2937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55C921-293D-4B32-A222-7B867CA18D51}" type="slidenum">
              <a:rPr lang="en-IN" smtClean="0"/>
              <a:t>‹#›</a:t>
            </a:fld>
            <a:endParaRPr lang="en-IN"/>
          </a:p>
        </p:txBody>
      </p:sp>
    </p:spTree>
    <p:extLst>
      <p:ext uri="{BB962C8B-B14F-4D97-AF65-F5344CB8AC3E}">
        <p14:creationId xmlns:p14="http://schemas.microsoft.com/office/powerpoint/2010/main" val="2597540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23EB-9CBD-482C-AA70-F6C726F0E2AD}"/>
              </a:ext>
            </a:extLst>
          </p:cNvPr>
          <p:cNvSpPr>
            <a:spLocks noGrp="1"/>
          </p:cNvSpPr>
          <p:nvPr>
            <p:ph type="ctrTitle"/>
          </p:nvPr>
        </p:nvSpPr>
        <p:spPr/>
        <p:txBody>
          <a:bodyPr/>
          <a:lstStyle/>
          <a:p>
            <a:r>
              <a:rPr lang="en-IN" dirty="0">
                <a:solidFill>
                  <a:srgbClr val="002060"/>
                </a:solidFill>
              </a:rPr>
              <a:t>Module - 6</a:t>
            </a:r>
          </a:p>
        </p:txBody>
      </p:sp>
      <p:sp>
        <p:nvSpPr>
          <p:cNvPr id="3" name="Subtitle 2">
            <a:extLst>
              <a:ext uri="{FF2B5EF4-FFF2-40B4-BE49-F238E27FC236}">
                <a16:creationId xmlns:a16="http://schemas.microsoft.com/office/drawing/2014/main" id="{D17F807A-8B7D-462D-9434-CABF612978CF}"/>
              </a:ext>
            </a:extLst>
          </p:cNvPr>
          <p:cNvSpPr>
            <a:spLocks noGrp="1"/>
          </p:cNvSpPr>
          <p:nvPr>
            <p:ph type="subTitle" idx="1"/>
          </p:nvPr>
        </p:nvSpPr>
        <p:spPr/>
        <p:txBody>
          <a:bodyPr>
            <a:normAutofit/>
          </a:bodyPr>
          <a:lstStyle/>
          <a:p>
            <a:r>
              <a:rPr lang="en-IN" sz="3600" b="1" dirty="0">
                <a:solidFill>
                  <a:srgbClr val="92D050"/>
                </a:solidFill>
                <a:effectLst/>
                <a:latin typeface="Times New Roman" panose="02020603050405020304" pitchFamily="18" charset="0"/>
                <a:ea typeface="Times New Roman" panose="02020603050405020304" pitchFamily="18" charset="0"/>
              </a:rPr>
              <a:t>Fundamental Cloud Security   and Mechanisms</a:t>
            </a:r>
            <a:endParaRPr lang="en-IN" sz="3600" dirty="0">
              <a:solidFill>
                <a:srgbClr val="92D050"/>
              </a:solidFill>
            </a:endParaRPr>
          </a:p>
        </p:txBody>
      </p:sp>
      <p:sp>
        <p:nvSpPr>
          <p:cNvPr id="4" name="Slide Number Placeholder 3">
            <a:extLst>
              <a:ext uri="{FF2B5EF4-FFF2-40B4-BE49-F238E27FC236}">
                <a16:creationId xmlns:a16="http://schemas.microsoft.com/office/drawing/2014/main" id="{A04C3175-628D-4930-937E-AF6A81CBBE1B}"/>
              </a:ext>
            </a:extLst>
          </p:cNvPr>
          <p:cNvSpPr>
            <a:spLocks noGrp="1"/>
          </p:cNvSpPr>
          <p:nvPr>
            <p:ph type="sldNum" sz="quarter" idx="12"/>
          </p:nvPr>
        </p:nvSpPr>
        <p:spPr/>
        <p:txBody>
          <a:bodyPr/>
          <a:lstStyle/>
          <a:p>
            <a:fld id="{6E55C921-293D-4B32-A222-7B867CA18D51}" type="slidenum">
              <a:rPr lang="en-IN" smtClean="0"/>
              <a:t>1</a:t>
            </a:fld>
            <a:endParaRPr lang="en-IN"/>
          </a:p>
        </p:txBody>
      </p:sp>
    </p:spTree>
    <p:extLst>
      <p:ext uri="{BB962C8B-B14F-4D97-AF65-F5344CB8AC3E}">
        <p14:creationId xmlns:p14="http://schemas.microsoft.com/office/powerpoint/2010/main" val="541543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C0F517-793F-48C9-9090-7960D8B242BA}"/>
              </a:ext>
            </a:extLst>
          </p:cNvPr>
          <p:cNvPicPr>
            <a:picLocks noChangeAspect="1"/>
          </p:cNvPicPr>
          <p:nvPr/>
        </p:nvPicPr>
        <p:blipFill>
          <a:blip r:embed="rId2"/>
          <a:stretch>
            <a:fillRect/>
          </a:stretch>
        </p:blipFill>
        <p:spPr>
          <a:xfrm>
            <a:off x="2771775" y="1019175"/>
            <a:ext cx="6648450" cy="4819650"/>
          </a:xfrm>
          <a:prstGeom prst="rect">
            <a:avLst/>
          </a:prstGeom>
        </p:spPr>
      </p:pic>
      <p:sp>
        <p:nvSpPr>
          <p:cNvPr id="4" name="TextBox 3">
            <a:extLst>
              <a:ext uri="{FF2B5EF4-FFF2-40B4-BE49-F238E27FC236}">
                <a16:creationId xmlns:a16="http://schemas.microsoft.com/office/drawing/2014/main" id="{5C65C275-4689-4E2F-8D56-1E4B50E2C548}"/>
              </a:ext>
            </a:extLst>
          </p:cNvPr>
          <p:cNvSpPr txBox="1"/>
          <p:nvPr/>
        </p:nvSpPr>
        <p:spPr>
          <a:xfrm>
            <a:off x="1228437" y="328044"/>
            <a:ext cx="8746836" cy="646331"/>
          </a:xfrm>
          <a:prstGeom prst="rect">
            <a:avLst/>
          </a:prstGeom>
          <a:noFill/>
        </p:spPr>
        <p:txBody>
          <a:bodyPr wrap="square">
            <a:spAutoFit/>
          </a:bodyPr>
          <a:lstStyle/>
          <a:p>
            <a:r>
              <a:rPr lang="en-US" dirty="0">
                <a:solidFill>
                  <a:srgbClr val="0070C0"/>
                </a:solidFill>
              </a:rPr>
              <a:t>The role a threat agent assumes in relation to vulnerabilities, threats, and risks, and the safeguards established by security policies and security mechanisms. </a:t>
            </a:r>
            <a:endParaRPr lang="en-IN" dirty="0">
              <a:solidFill>
                <a:srgbClr val="0070C0"/>
              </a:solidFill>
            </a:endParaRPr>
          </a:p>
        </p:txBody>
      </p:sp>
      <p:sp>
        <p:nvSpPr>
          <p:cNvPr id="3" name="Slide Number Placeholder 2">
            <a:extLst>
              <a:ext uri="{FF2B5EF4-FFF2-40B4-BE49-F238E27FC236}">
                <a16:creationId xmlns:a16="http://schemas.microsoft.com/office/drawing/2014/main" id="{B7C17B76-9B5E-4CFD-B416-8050CDA88EA9}"/>
              </a:ext>
            </a:extLst>
          </p:cNvPr>
          <p:cNvSpPr>
            <a:spLocks noGrp="1"/>
          </p:cNvSpPr>
          <p:nvPr>
            <p:ph type="sldNum" sz="quarter" idx="12"/>
          </p:nvPr>
        </p:nvSpPr>
        <p:spPr/>
        <p:txBody>
          <a:bodyPr/>
          <a:lstStyle/>
          <a:p>
            <a:fld id="{6E55C921-293D-4B32-A222-7B867CA18D51}" type="slidenum">
              <a:rPr lang="en-IN" smtClean="0"/>
              <a:t>10</a:t>
            </a:fld>
            <a:endParaRPr lang="en-IN"/>
          </a:p>
        </p:txBody>
      </p:sp>
    </p:spTree>
    <p:extLst>
      <p:ext uri="{BB962C8B-B14F-4D97-AF65-F5344CB8AC3E}">
        <p14:creationId xmlns:p14="http://schemas.microsoft.com/office/powerpoint/2010/main" val="1895687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64B17-79F3-459F-A58F-94BD79E22FBD}"/>
              </a:ext>
            </a:extLst>
          </p:cNvPr>
          <p:cNvSpPr>
            <a:spLocks noGrp="1"/>
          </p:cNvSpPr>
          <p:nvPr>
            <p:ph type="title"/>
          </p:nvPr>
        </p:nvSpPr>
        <p:spPr>
          <a:xfrm>
            <a:off x="838200" y="365126"/>
            <a:ext cx="10515600" cy="623166"/>
          </a:xfrm>
        </p:spPr>
        <p:txBody>
          <a:bodyPr>
            <a:normAutofit fontScale="90000"/>
          </a:bodyPr>
          <a:lstStyle/>
          <a:p>
            <a:r>
              <a:rPr lang="en-IN" dirty="0">
                <a:solidFill>
                  <a:srgbClr val="0070C0"/>
                </a:solidFill>
              </a:rPr>
              <a:t>Anonymous Attacker</a:t>
            </a:r>
          </a:p>
        </p:txBody>
      </p:sp>
      <p:sp>
        <p:nvSpPr>
          <p:cNvPr id="3" name="Content Placeholder 2">
            <a:extLst>
              <a:ext uri="{FF2B5EF4-FFF2-40B4-BE49-F238E27FC236}">
                <a16:creationId xmlns:a16="http://schemas.microsoft.com/office/drawing/2014/main" id="{833BA2DD-70F5-4F1A-AE98-04291749114C}"/>
              </a:ext>
            </a:extLst>
          </p:cNvPr>
          <p:cNvSpPr>
            <a:spLocks noGrp="1"/>
          </p:cNvSpPr>
          <p:nvPr>
            <p:ph idx="1"/>
          </p:nvPr>
        </p:nvSpPr>
        <p:spPr>
          <a:xfrm>
            <a:off x="838200" y="1154545"/>
            <a:ext cx="10515600" cy="5022418"/>
          </a:xfrm>
        </p:spPr>
        <p:txBody>
          <a:bodyPr/>
          <a:lstStyle/>
          <a:p>
            <a:r>
              <a:rPr lang="en-US" dirty="0"/>
              <a:t>An anonymous attacker is a non-trusted cloud service consumer without permissions in the cloud.</a:t>
            </a:r>
          </a:p>
          <a:p>
            <a:r>
              <a:rPr lang="en-US" dirty="0"/>
              <a:t>It typically exists as an external software program that launches network-level attacks through public networks.</a:t>
            </a:r>
          </a:p>
          <a:p>
            <a:r>
              <a:rPr lang="en-US" dirty="0"/>
              <a:t>When anonymous attackers have limited information on security policies and defenses, it can inhibit their ability to formulate effective attacks.</a:t>
            </a:r>
          </a:p>
          <a:p>
            <a:pPr marL="0" indent="0">
              <a:buNone/>
            </a:pPr>
            <a:endParaRPr lang="en-IN" dirty="0"/>
          </a:p>
        </p:txBody>
      </p:sp>
      <p:pic>
        <p:nvPicPr>
          <p:cNvPr id="4" name="Picture 3">
            <a:extLst>
              <a:ext uri="{FF2B5EF4-FFF2-40B4-BE49-F238E27FC236}">
                <a16:creationId xmlns:a16="http://schemas.microsoft.com/office/drawing/2014/main" id="{4B37CEE0-3EB4-4661-8A4F-A4787A4FA29B}"/>
              </a:ext>
            </a:extLst>
          </p:cNvPr>
          <p:cNvPicPr>
            <a:picLocks noChangeAspect="1"/>
          </p:cNvPicPr>
          <p:nvPr/>
        </p:nvPicPr>
        <p:blipFill>
          <a:blip r:embed="rId2"/>
          <a:stretch>
            <a:fillRect/>
          </a:stretch>
        </p:blipFill>
        <p:spPr>
          <a:xfrm>
            <a:off x="4854633" y="4343746"/>
            <a:ext cx="855172" cy="647700"/>
          </a:xfrm>
          <a:prstGeom prst="rect">
            <a:avLst/>
          </a:prstGeom>
        </p:spPr>
      </p:pic>
      <p:sp>
        <p:nvSpPr>
          <p:cNvPr id="6" name="TextBox 5">
            <a:extLst>
              <a:ext uri="{FF2B5EF4-FFF2-40B4-BE49-F238E27FC236}">
                <a16:creationId xmlns:a16="http://schemas.microsoft.com/office/drawing/2014/main" id="{76B4F91E-541A-4965-B3F7-3A63BEF78A10}"/>
              </a:ext>
            </a:extLst>
          </p:cNvPr>
          <p:cNvSpPr txBox="1"/>
          <p:nvPr/>
        </p:nvSpPr>
        <p:spPr>
          <a:xfrm>
            <a:off x="2890751" y="5030206"/>
            <a:ext cx="6097384" cy="369332"/>
          </a:xfrm>
          <a:prstGeom prst="rect">
            <a:avLst/>
          </a:prstGeom>
          <a:noFill/>
        </p:spPr>
        <p:txBody>
          <a:bodyPr wrap="square">
            <a:spAutoFit/>
          </a:bodyPr>
          <a:lstStyle/>
          <a:p>
            <a:r>
              <a:rPr lang="en-US" dirty="0"/>
              <a:t>Fig: The notation used for an anonymous attacker.</a:t>
            </a:r>
            <a:endParaRPr lang="en-IN" dirty="0"/>
          </a:p>
        </p:txBody>
      </p:sp>
      <p:sp>
        <p:nvSpPr>
          <p:cNvPr id="5" name="Slide Number Placeholder 4">
            <a:extLst>
              <a:ext uri="{FF2B5EF4-FFF2-40B4-BE49-F238E27FC236}">
                <a16:creationId xmlns:a16="http://schemas.microsoft.com/office/drawing/2014/main" id="{049746EF-494E-4DDB-A3E6-182983A95F60}"/>
              </a:ext>
            </a:extLst>
          </p:cNvPr>
          <p:cNvSpPr>
            <a:spLocks noGrp="1"/>
          </p:cNvSpPr>
          <p:nvPr>
            <p:ph type="sldNum" sz="quarter" idx="12"/>
          </p:nvPr>
        </p:nvSpPr>
        <p:spPr/>
        <p:txBody>
          <a:bodyPr/>
          <a:lstStyle/>
          <a:p>
            <a:fld id="{6E55C921-293D-4B32-A222-7B867CA18D51}" type="slidenum">
              <a:rPr lang="en-IN" smtClean="0"/>
              <a:t>11</a:t>
            </a:fld>
            <a:endParaRPr lang="en-IN"/>
          </a:p>
        </p:txBody>
      </p:sp>
    </p:spTree>
    <p:extLst>
      <p:ext uri="{BB962C8B-B14F-4D97-AF65-F5344CB8AC3E}">
        <p14:creationId xmlns:p14="http://schemas.microsoft.com/office/powerpoint/2010/main" val="2030443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B119E-EE64-4CB9-9876-D5417050FF5A}"/>
              </a:ext>
            </a:extLst>
          </p:cNvPr>
          <p:cNvSpPr>
            <a:spLocks noGrp="1"/>
          </p:cNvSpPr>
          <p:nvPr>
            <p:ph type="title"/>
          </p:nvPr>
        </p:nvSpPr>
        <p:spPr>
          <a:xfrm>
            <a:off x="838200" y="365125"/>
            <a:ext cx="10515600" cy="757093"/>
          </a:xfrm>
        </p:spPr>
        <p:txBody>
          <a:bodyPr/>
          <a:lstStyle/>
          <a:p>
            <a:r>
              <a:rPr lang="en-IN" dirty="0">
                <a:solidFill>
                  <a:srgbClr val="0070C0"/>
                </a:solidFill>
              </a:rPr>
              <a:t>Malicious Service Agent</a:t>
            </a:r>
          </a:p>
        </p:txBody>
      </p:sp>
      <p:sp>
        <p:nvSpPr>
          <p:cNvPr id="3" name="Content Placeholder 2">
            <a:extLst>
              <a:ext uri="{FF2B5EF4-FFF2-40B4-BE49-F238E27FC236}">
                <a16:creationId xmlns:a16="http://schemas.microsoft.com/office/drawing/2014/main" id="{ABEE8F87-DD28-4168-88F0-BB5B1925C7AA}"/>
              </a:ext>
            </a:extLst>
          </p:cNvPr>
          <p:cNvSpPr>
            <a:spLocks noGrp="1"/>
          </p:cNvSpPr>
          <p:nvPr>
            <p:ph idx="1"/>
          </p:nvPr>
        </p:nvSpPr>
        <p:spPr>
          <a:xfrm>
            <a:off x="838200" y="1255222"/>
            <a:ext cx="10515600" cy="4921741"/>
          </a:xfrm>
        </p:spPr>
        <p:txBody>
          <a:bodyPr/>
          <a:lstStyle/>
          <a:p>
            <a:r>
              <a:rPr lang="en-US"/>
              <a:t>A malicious service agent is able to intercept and forward the network traffic that flows within a cloud.</a:t>
            </a:r>
          </a:p>
          <a:p>
            <a:r>
              <a:rPr lang="en-US"/>
              <a:t>It may also exist as an external program able to remotely intercept and potentially corrupt message contents.</a:t>
            </a:r>
          </a:p>
          <a:p>
            <a:pPr marL="0" indent="0">
              <a:buNone/>
            </a:pPr>
            <a:endParaRPr lang="en-IN" dirty="0"/>
          </a:p>
        </p:txBody>
      </p:sp>
      <p:pic>
        <p:nvPicPr>
          <p:cNvPr id="4" name="Picture 3">
            <a:extLst>
              <a:ext uri="{FF2B5EF4-FFF2-40B4-BE49-F238E27FC236}">
                <a16:creationId xmlns:a16="http://schemas.microsoft.com/office/drawing/2014/main" id="{1CC97B3F-1F65-489A-8AFD-14217D77EFE1}"/>
              </a:ext>
            </a:extLst>
          </p:cNvPr>
          <p:cNvPicPr>
            <a:picLocks noChangeAspect="1"/>
          </p:cNvPicPr>
          <p:nvPr/>
        </p:nvPicPr>
        <p:blipFill>
          <a:blip r:embed="rId2"/>
          <a:stretch>
            <a:fillRect/>
          </a:stretch>
        </p:blipFill>
        <p:spPr>
          <a:xfrm>
            <a:off x="5041842" y="3429000"/>
            <a:ext cx="943321" cy="1266825"/>
          </a:xfrm>
          <a:prstGeom prst="rect">
            <a:avLst/>
          </a:prstGeom>
        </p:spPr>
      </p:pic>
      <p:sp>
        <p:nvSpPr>
          <p:cNvPr id="6" name="TextBox 5">
            <a:extLst>
              <a:ext uri="{FF2B5EF4-FFF2-40B4-BE49-F238E27FC236}">
                <a16:creationId xmlns:a16="http://schemas.microsoft.com/office/drawing/2014/main" id="{BA2D68CB-D8A2-4498-9E77-D81E2CF2894B}"/>
              </a:ext>
            </a:extLst>
          </p:cNvPr>
          <p:cNvSpPr txBox="1"/>
          <p:nvPr/>
        </p:nvSpPr>
        <p:spPr>
          <a:xfrm>
            <a:off x="2936471" y="4695825"/>
            <a:ext cx="6097384" cy="369332"/>
          </a:xfrm>
          <a:prstGeom prst="rect">
            <a:avLst/>
          </a:prstGeom>
          <a:noFill/>
        </p:spPr>
        <p:txBody>
          <a:bodyPr wrap="square">
            <a:spAutoFit/>
          </a:bodyPr>
          <a:lstStyle/>
          <a:p>
            <a:r>
              <a:rPr lang="en-US" dirty="0"/>
              <a:t>Fig: The notation used for a malicious service agent</a:t>
            </a:r>
            <a:endParaRPr lang="en-IN" dirty="0"/>
          </a:p>
        </p:txBody>
      </p:sp>
      <p:sp>
        <p:nvSpPr>
          <p:cNvPr id="5" name="Slide Number Placeholder 4">
            <a:extLst>
              <a:ext uri="{FF2B5EF4-FFF2-40B4-BE49-F238E27FC236}">
                <a16:creationId xmlns:a16="http://schemas.microsoft.com/office/drawing/2014/main" id="{DC52AD73-8429-4747-BF26-857015175808}"/>
              </a:ext>
            </a:extLst>
          </p:cNvPr>
          <p:cNvSpPr>
            <a:spLocks noGrp="1"/>
          </p:cNvSpPr>
          <p:nvPr>
            <p:ph type="sldNum" sz="quarter" idx="12"/>
          </p:nvPr>
        </p:nvSpPr>
        <p:spPr/>
        <p:txBody>
          <a:bodyPr/>
          <a:lstStyle/>
          <a:p>
            <a:fld id="{6E55C921-293D-4B32-A222-7B867CA18D51}" type="slidenum">
              <a:rPr lang="en-IN" smtClean="0"/>
              <a:t>12</a:t>
            </a:fld>
            <a:endParaRPr lang="en-IN"/>
          </a:p>
        </p:txBody>
      </p:sp>
    </p:spTree>
    <p:extLst>
      <p:ext uri="{BB962C8B-B14F-4D97-AF65-F5344CB8AC3E}">
        <p14:creationId xmlns:p14="http://schemas.microsoft.com/office/powerpoint/2010/main" val="1798352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BF9A9-5795-479B-886D-628C917DA9DF}"/>
              </a:ext>
            </a:extLst>
          </p:cNvPr>
          <p:cNvSpPr>
            <a:spLocks noGrp="1"/>
          </p:cNvSpPr>
          <p:nvPr>
            <p:ph type="title"/>
          </p:nvPr>
        </p:nvSpPr>
        <p:spPr>
          <a:xfrm>
            <a:off x="838200" y="365126"/>
            <a:ext cx="10515600" cy="765406"/>
          </a:xfrm>
        </p:spPr>
        <p:txBody>
          <a:bodyPr/>
          <a:lstStyle/>
          <a:p>
            <a:r>
              <a:rPr lang="en-IN" dirty="0">
                <a:solidFill>
                  <a:srgbClr val="0070C0"/>
                </a:solidFill>
              </a:rPr>
              <a:t>Trusted Attacker</a:t>
            </a:r>
          </a:p>
        </p:txBody>
      </p:sp>
      <p:sp>
        <p:nvSpPr>
          <p:cNvPr id="3" name="Content Placeholder 2">
            <a:extLst>
              <a:ext uri="{FF2B5EF4-FFF2-40B4-BE49-F238E27FC236}">
                <a16:creationId xmlns:a16="http://schemas.microsoft.com/office/drawing/2014/main" id="{BA49C9EF-6E76-4FFD-B74A-A689DFA57F9F}"/>
              </a:ext>
            </a:extLst>
          </p:cNvPr>
          <p:cNvSpPr>
            <a:spLocks noGrp="1"/>
          </p:cNvSpPr>
          <p:nvPr>
            <p:ph idx="1"/>
          </p:nvPr>
        </p:nvSpPr>
        <p:spPr>
          <a:xfrm>
            <a:off x="838200" y="1130532"/>
            <a:ext cx="10515600" cy="5046431"/>
          </a:xfrm>
        </p:spPr>
        <p:txBody>
          <a:bodyPr/>
          <a:lstStyle/>
          <a:p>
            <a:r>
              <a:rPr lang="en-US" dirty="0"/>
              <a:t>A trusted attacker exists as an authorized cloud service consumer with legitimate credentials that it uses to exploit access to cloud-based IT resources.</a:t>
            </a:r>
          </a:p>
          <a:p>
            <a:pPr marL="0" indent="0">
              <a:buNone/>
            </a:pPr>
            <a:endParaRPr lang="en-IN" dirty="0"/>
          </a:p>
        </p:txBody>
      </p:sp>
      <p:pic>
        <p:nvPicPr>
          <p:cNvPr id="4" name="Picture 3">
            <a:extLst>
              <a:ext uri="{FF2B5EF4-FFF2-40B4-BE49-F238E27FC236}">
                <a16:creationId xmlns:a16="http://schemas.microsoft.com/office/drawing/2014/main" id="{95421BF4-DAE1-4179-BE89-54739F4F4711}"/>
              </a:ext>
            </a:extLst>
          </p:cNvPr>
          <p:cNvPicPr>
            <a:picLocks noChangeAspect="1"/>
          </p:cNvPicPr>
          <p:nvPr/>
        </p:nvPicPr>
        <p:blipFill>
          <a:blip r:embed="rId2"/>
          <a:stretch>
            <a:fillRect/>
          </a:stretch>
        </p:blipFill>
        <p:spPr>
          <a:xfrm>
            <a:off x="5070765" y="2436340"/>
            <a:ext cx="1275570" cy="850583"/>
          </a:xfrm>
          <a:prstGeom prst="rect">
            <a:avLst/>
          </a:prstGeom>
        </p:spPr>
      </p:pic>
      <p:sp>
        <p:nvSpPr>
          <p:cNvPr id="6" name="TextBox 5">
            <a:extLst>
              <a:ext uri="{FF2B5EF4-FFF2-40B4-BE49-F238E27FC236}">
                <a16:creationId xmlns:a16="http://schemas.microsoft.com/office/drawing/2014/main" id="{4952FD8A-E7E5-46C6-8F69-EE7FC58A1053}"/>
              </a:ext>
            </a:extLst>
          </p:cNvPr>
          <p:cNvSpPr txBox="1"/>
          <p:nvPr/>
        </p:nvSpPr>
        <p:spPr>
          <a:xfrm>
            <a:off x="3048693" y="3244334"/>
            <a:ext cx="6097384" cy="369332"/>
          </a:xfrm>
          <a:prstGeom prst="rect">
            <a:avLst/>
          </a:prstGeom>
          <a:noFill/>
        </p:spPr>
        <p:txBody>
          <a:bodyPr wrap="square">
            <a:spAutoFit/>
          </a:bodyPr>
          <a:lstStyle/>
          <a:p>
            <a:r>
              <a:rPr lang="en-US" dirty="0"/>
              <a:t>Fig: The notation that is used for a trusted attacker.</a:t>
            </a:r>
            <a:endParaRPr lang="en-IN" dirty="0"/>
          </a:p>
        </p:txBody>
      </p:sp>
      <p:sp>
        <p:nvSpPr>
          <p:cNvPr id="5" name="Slide Number Placeholder 4">
            <a:extLst>
              <a:ext uri="{FF2B5EF4-FFF2-40B4-BE49-F238E27FC236}">
                <a16:creationId xmlns:a16="http://schemas.microsoft.com/office/drawing/2014/main" id="{67F55BCD-B9AC-45C9-BB65-A02E22155DB1}"/>
              </a:ext>
            </a:extLst>
          </p:cNvPr>
          <p:cNvSpPr>
            <a:spLocks noGrp="1"/>
          </p:cNvSpPr>
          <p:nvPr>
            <p:ph type="sldNum" sz="quarter" idx="12"/>
          </p:nvPr>
        </p:nvSpPr>
        <p:spPr/>
        <p:txBody>
          <a:bodyPr/>
          <a:lstStyle/>
          <a:p>
            <a:fld id="{6E55C921-293D-4B32-A222-7B867CA18D51}" type="slidenum">
              <a:rPr lang="en-IN" smtClean="0"/>
              <a:t>13</a:t>
            </a:fld>
            <a:endParaRPr lang="en-IN"/>
          </a:p>
        </p:txBody>
      </p:sp>
    </p:spTree>
    <p:extLst>
      <p:ext uri="{BB962C8B-B14F-4D97-AF65-F5344CB8AC3E}">
        <p14:creationId xmlns:p14="http://schemas.microsoft.com/office/powerpoint/2010/main" val="2569183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13795-F041-4A91-B704-05F7D3B28497}"/>
              </a:ext>
            </a:extLst>
          </p:cNvPr>
          <p:cNvSpPr>
            <a:spLocks noGrp="1"/>
          </p:cNvSpPr>
          <p:nvPr>
            <p:ph type="title"/>
          </p:nvPr>
        </p:nvSpPr>
        <p:spPr>
          <a:xfrm>
            <a:off x="838200" y="365125"/>
            <a:ext cx="10515600" cy="915035"/>
          </a:xfrm>
        </p:spPr>
        <p:txBody>
          <a:bodyPr/>
          <a:lstStyle/>
          <a:p>
            <a:r>
              <a:rPr lang="en-IN" dirty="0">
                <a:solidFill>
                  <a:srgbClr val="0070C0"/>
                </a:solidFill>
              </a:rPr>
              <a:t>Malicious Insider</a:t>
            </a:r>
          </a:p>
        </p:txBody>
      </p:sp>
      <p:sp>
        <p:nvSpPr>
          <p:cNvPr id="3" name="Content Placeholder 2">
            <a:extLst>
              <a:ext uri="{FF2B5EF4-FFF2-40B4-BE49-F238E27FC236}">
                <a16:creationId xmlns:a16="http://schemas.microsoft.com/office/drawing/2014/main" id="{A230C59A-ED47-45E7-B7CC-B2FF6FFAB2E0}"/>
              </a:ext>
            </a:extLst>
          </p:cNvPr>
          <p:cNvSpPr>
            <a:spLocks noGrp="1"/>
          </p:cNvSpPr>
          <p:nvPr>
            <p:ph idx="1"/>
          </p:nvPr>
        </p:nvSpPr>
        <p:spPr>
          <a:xfrm>
            <a:off x="838200" y="1379913"/>
            <a:ext cx="10515600" cy="4797050"/>
          </a:xfrm>
        </p:spPr>
        <p:txBody>
          <a:bodyPr/>
          <a:lstStyle/>
          <a:p>
            <a:r>
              <a:rPr lang="en-US" dirty="0"/>
              <a:t>A malicious insider is a human that attempts to abuse access privileges to cloud premises.</a:t>
            </a:r>
          </a:p>
          <a:p>
            <a:pPr marL="0" indent="0">
              <a:buNone/>
            </a:pPr>
            <a:endParaRPr lang="en-IN" dirty="0"/>
          </a:p>
        </p:txBody>
      </p:sp>
      <p:pic>
        <p:nvPicPr>
          <p:cNvPr id="4" name="Picture 3">
            <a:extLst>
              <a:ext uri="{FF2B5EF4-FFF2-40B4-BE49-F238E27FC236}">
                <a16:creationId xmlns:a16="http://schemas.microsoft.com/office/drawing/2014/main" id="{9758E4FD-3FB9-4245-8655-69AB8CC3F49F}"/>
              </a:ext>
            </a:extLst>
          </p:cNvPr>
          <p:cNvPicPr>
            <a:picLocks noChangeAspect="1"/>
          </p:cNvPicPr>
          <p:nvPr/>
        </p:nvPicPr>
        <p:blipFill>
          <a:blip r:embed="rId2"/>
          <a:stretch>
            <a:fillRect/>
          </a:stretch>
        </p:blipFill>
        <p:spPr>
          <a:xfrm>
            <a:off x="5215803" y="3020630"/>
            <a:ext cx="1095375" cy="990600"/>
          </a:xfrm>
          <a:prstGeom prst="rect">
            <a:avLst/>
          </a:prstGeom>
        </p:spPr>
      </p:pic>
      <p:sp>
        <p:nvSpPr>
          <p:cNvPr id="6" name="TextBox 5">
            <a:extLst>
              <a:ext uri="{FF2B5EF4-FFF2-40B4-BE49-F238E27FC236}">
                <a16:creationId xmlns:a16="http://schemas.microsoft.com/office/drawing/2014/main" id="{207FC040-00A2-4677-B5F2-A02FDC4B4C7D}"/>
              </a:ext>
            </a:extLst>
          </p:cNvPr>
          <p:cNvSpPr txBox="1"/>
          <p:nvPr/>
        </p:nvSpPr>
        <p:spPr>
          <a:xfrm>
            <a:off x="3047308" y="4543937"/>
            <a:ext cx="6097384" cy="646331"/>
          </a:xfrm>
          <a:prstGeom prst="rect">
            <a:avLst/>
          </a:prstGeom>
          <a:noFill/>
        </p:spPr>
        <p:txBody>
          <a:bodyPr wrap="square">
            <a:spAutoFit/>
          </a:bodyPr>
          <a:lstStyle/>
          <a:p>
            <a:r>
              <a:rPr lang="en-US" dirty="0"/>
              <a:t>Fig: The notation used for an attack originating from a workstation. The human symbol is optional.</a:t>
            </a:r>
            <a:endParaRPr lang="en-IN" dirty="0"/>
          </a:p>
        </p:txBody>
      </p:sp>
      <p:sp>
        <p:nvSpPr>
          <p:cNvPr id="5" name="Slide Number Placeholder 4">
            <a:extLst>
              <a:ext uri="{FF2B5EF4-FFF2-40B4-BE49-F238E27FC236}">
                <a16:creationId xmlns:a16="http://schemas.microsoft.com/office/drawing/2014/main" id="{F7C90056-C5B3-44B2-8FE1-8A246CB19624}"/>
              </a:ext>
            </a:extLst>
          </p:cNvPr>
          <p:cNvSpPr>
            <a:spLocks noGrp="1"/>
          </p:cNvSpPr>
          <p:nvPr>
            <p:ph type="sldNum" sz="quarter" idx="12"/>
          </p:nvPr>
        </p:nvSpPr>
        <p:spPr/>
        <p:txBody>
          <a:bodyPr/>
          <a:lstStyle/>
          <a:p>
            <a:fld id="{6E55C921-293D-4B32-A222-7B867CA18D51}" type="slidenum">
              <a:rPr lang="en-IN" smtClean="0"/>
              <a:t>14</a:t>
            </a:fld>
            <a:endParaRPr lang="en-IN"/>
          </a:p>
        </p:txBody>
      </p:sp>
    </p:spTree>
    <p:extLst>
      <p:ext uri="{BB962C8B-B14F-4D97-AF65-F5344CB8AC3E}">
        <p14:creationId xmlns:p14="http://schemas.microsoft.com/office/powerpoint/2010/main" val="2921312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E86C-EB4A-4F2F-B6B3-E863B293800D}"/>
              </a:ext>
            </a:extLst>
          </p:cNvPr>
          <p:cNvSpPr>
            <a:spLocks noGrp="1"/>
          </p:cNvSpPr>
          <p:nvPr>
            <p:ph type="title"/>
          </p:nvPr>
        </p:nvSpPr>
        <p:spPr>
          <a:xfrm>
            <a:off x="838200" y="365126"/>
            <a:ext cx="10515600" cy="557588"/>
          </a:xfrm>
        </p:spPr>
        <p:txBody>
          <a:bodyPr>
            <a:normAutofit fontScale="90000"/>
          </a:bodyPr>
          <a:lstStyle/>
          <a:p>
            <a:r>
              <a:rPr lang="en-IN" dirty="0">
                <a:solidFill>
                  <a:srgbClr val="00B050"/>
                </a:solidFill>
              </a:rPr>
              <a:t>Cloud Security Threats</a:t>
            </a:r>
          </a:p>
        </p:txBody>
      </p:sp>
      <p:sp>
        <p:nvSpPr>
          <p:cNvPr id="3" name="Content Placeholder 2">
            <a:extLst>
              <a:ext uri="{FF2B5EF4-FFF2-40B4-BE49-F238E27FC236}">
                <a16:creationId xmlns:a16="http://schemas.microsoft.com/office/drawing/2014/main" id="{32354319-D902-4DED-965D-ACE0028D4BB6}"/>
              </a:ext>
            </a:extLst>
          </p:cNvPr>
          <p:cNvSpPr>
            <a:spLocks noGrp="1"/>
          </p:cNvSpPr>
          <p:nvPr>
            <p:ph idx="1"/>
          </p:nvPr>
        </p:nvSpPr>
        <p:spPr>
          <a:xfrm>
            <a:off x="838200" y="1188720"/>
            <a:ext cx="10515600" cy="4988243"/>
          </a:xfrm>
        </p:spPr>
        <p:txBody>
          <a:bodyPr/>
          <a:lstStyle/>
          <a:p>
            <a:pPr marL="0" indent="0">
              <a:buNone/>
            </a:pPr>
            <a:r>
              <a:rPr lang="en-IN" dirty="0"/>
              <a:t>The common threats and vulnerabilities in cloud based environment are</a:t>
            </a:r>
          </a:p>
          <a:p>
            <a:r>
              <a:rPr lang="en-IN" dirty="0">
                <a:solidFill>
                  <a:srgbClr val="0070C0"/>
                </a:solidFill>
              </a:rPr>
              <a:t>Traffic Eavesdropping </a:t>
            </a:r>
          </a:p>
          <a:p>
            <a:r>
              <a:rPr lang="en-IN" dirty="0">
                <a:solidFill>
                  <a:srgbClr val="0070C0"/>
                </a:solidFill>
              </a:rPr>
              <a:t>Malicious Intermediary</a:t>
            </a:r>
          </a:p>
          <a:p>
            <a:r>
              <a:rPr lang="en-IN" dirty="0">
                <a:solidFill>
                  <a:srgbClr val="0070C0"/>
                </a:solidFill>
              </a:rPr>
              <a:t>Denial of Service </a:t>
            </a:r>
          </a:p>
          <a:p>
            <a:r>
              <a:rPr lang="en-IN" dirty="0">
                <a:solidFill>
                  <a:srgbClr val="0070C0"/>
                </a:solidFill>
              </a:rPr>
              <a:t>Insufficient Authorization</a:t>
            </a:r>
          </a:p>
          <a:p>
            <a:r>
              <a:rPr lang="en-IN" dirty="0">
                <a:solidFill>
                  <a:srgbClr val="0070C0"/>
                </a:solidFill>
              </a:rPr>
              <a:t>Virtualization Attack</a:t>
            </a:r>
          </a:p>
          <a:p>
            <a:r>
              <a:rPr lang="en-IN" dirty="0">
                <a:solidFill>
                  <a:srgbClr val="0070C0"/>
                </a:solidFill>
              </a:rPr>
              <a:t>Overlapping Trust Boundaries</a:t>
            </a:r>
          </a:p>
          <a:p>
            <a:endParaRPr lang="en-IN" dirty="0"/>
          </a:p>
        </p:txBody>
      </p:sp>
      <p:sp>
        <p:nvSpPr>
          <p:cNvPr id="4" name="Slide Number Placeholder 3">
            <a:extLst>
              <a:ext uri="{FF2B5EF4-FFF2-40B4-BE49-F238E27FC236}">
                <a16:creationId xmlns:a16="http://schemas.microsoft.com/office/drawing/2014/main" id="{C2CA070F-3A5B-4358-8078-01B65C852E83}"/>
              </a:ext>
            </a:extLst>
          </p:cNvPr>
          <p:cNvSpPr>
            <a:spLocks noGrp="1"/>
          </p:cNvSpPr>
          <p:nvPr>
            <p:ph type="sldNum" sz="quarter" idx="12"/>
          </p:nvPr>
        </p:nvSpPr>
        <p:spPr/>
        <p:txBody>
          <a:bodyPr/>
          <a:lstStyle/>
          <a:p>
            <a:fld id="{6E55C921-293D-4B32-A222-7B867CA18D51}" type="slidenum">
              <a:rPr lang="en-IN" smtClean="0"/>
              <a:t>15</a:t>
            </a:fld>
            <a:endParaRPr lang="en-IN"/>
          </a:p>
        </p:txBody>
      </p:sp>
    </p:spTree>
    <p:extLst>
      <p:ext uri="{BB962C8B-B14F-4D97-AF65-F5344CB8AC3E}">
        <p14:creationId xmlns:p14="http://schemas.microsoft.com/office/powerpoint/2010/main" val="3729583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9C40-2298-4F80-B447-3A267CEA3DAC}"/>
              </a:ext>
            </a:extLst>
          </p:cNvPr>
          <p:cNvSpPr>
            <a:spLocks noGrp="1"/>
          </p:cNvSpPr>
          <p:nvPr>
            <p:ph type="title"/>
          </p:nvPr>
        </p:nvSpPr>
        <p:spPr>
          <a:xfrm>
            <a:off x="838200" y="365126"/>
            <a:ext cx="10515600" cy="607464"/>
          </a:xfrm>
        </p:spPr>
        <p:txBody>
          <a:bodyPr>
            <a:normAutofit fontScale="90000"/>
          </a:bodyPr>
          <a:lstStyle/>
          <a:p>
            <a:r>
              <a:rPr lang="en-IN" dirty="0">
                <a:solidFill>
                  <a:schemeClr val="accent1"/>
                </a:solidFill>
              </a:rPr>
              <a:t>Traffic Eavesdropping</a:t>
            </a:r>
          </a:p>
        </p:txBody>
      </p:sp>
      <p:sp>
        <p:nvSpPr>
          <p:cNvPr id="3" name="Content Placeholder 2">
            <a:extLst>
              <a:ext uri="{FF2B5EF4-FFF2-40B4-BE49-F238E27FC236}">
                <a16:creationId xmlns:a16="http://schemas.microsoft.com/office/drawing/2014/main" id="{ABD8E50A-BAA7-448C-B52D-60009C161EF9}"/>
              </a:ext>
            </a:extLst>
          </p:cNvPr>
          <p:cNvSpPr>
            <a:spLocks noGrp="1"/>
          </p:cNvSpPr>
          <p:nvPr>
            <p:ph idx="1"/>
          </p:nvPr>
        </p:nvSpPr>
        <p:spPr>
          <a:xfrm>
            <a:off x="838200" y="1130531"/>
            <a:ext cx="10515600" cy="5046432"/>
          </a:xfrm>
        </p:spPr>
        <p:txBody>
          <a:bodyPr>
            <a:normAutofit fontScale="92500" lnSpcReduction="10000"/>
          </a:bodyPr>
          <a:lstStyle/>
          <a:p>
            <a:pPr marL="0" indent="0">
              <a:buNone/>
            </a:pPr>
            <a:r>
              <a:rPr lang="en-US" sz="2200" dirty="0"/>
              <a:t>Traffic eavesdropping occurs when data being transferred to or within a cloud (usually from the cloud consumer to the cloud provider) is passively intercepted by a malicious service agent for illegitimate information gathering purposes.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2000" dirty="0">
              <a:solidFill>
                <a:schemeClr val="accent2">
                  <a:lumMod val="75000"/>
                </a:schemeClr>
              </a:solidFill>
            </a:endParaRPr>
          </a:p>
          <a:p>
            <a:pPr marL="0" indent="0">
              <a:buNone/>
            </a:pPr>
            <a:endParaRPr lang="en-US" sz="2000" dirty="0">
              <a:solidFill>
                <a:schemeClr val="accent2">
                  <a:lumMod val="75000"/>
                </a:schemeClr>
              </a:solidFill>
            </a:endParaRPr>
          </a:p>
          <a:p>
            <a:pPr marL="0" indent="0">
              <a:buNone/>
            </a:pPr>
            <a:endParaRPr lang="en-US" sz="2000" dirty="0">
              <a:solidFill>
                <a:schemeClr val="accent2">
                  <a:lumMod val="75000"/>
                </a:schemeClr>
              </a:solidFill>
            </a:endParaRPr>
          </a:p>
          <a:p>
            <a:pPr marL="0" indent="0">
              <a:buNone/>
            </a:pPr>
            <a:endParaRPr lang="en-US" sz="2000" dirty="0">
              <a:solidFill>
                <a:schemeClr val="accent2">
                  <a:lumMod val="75000"/>
                </a:schemeClr>
              </a:solidFill>
            </a:endParaRPr>
          </a:p>
          <a:p>
            <a:pPr marL="0" indent="0">
              <a:buNone/>
            </a:pPr>
            <a:r>
              <a:rPr lang="en-US" sz="2000" dirty="0">
                <a:solidFill>
                  <a:schemeClr val="accent2">
                    <a:lumMod val="75000"/>
                  </a:schemeClr>
                </a:solidFill>
              </a:rPr>
              <a:t>Fig: An externally positioned malicious service agent carries out a traffic eavesdropping attack by intercepting a message sent by the cloud service consumer to the cloud service. The service agent makes an unauthorized copy of the message before it is sent along its original path to the cloud service. </a:t>
            </a:r>
            <a:endParaRPr lang="en-IN" sz="2000" dirty="0">
              <a:solidFill>
                <a:schemeClr val="accent2">
                  <a:lumMod val="75000"/>
                </a:schemeClr>
              </a:solidFill>
            </a:endParaRPr>
          </a:p>
        </p:txBody>
      </p:sp>
      <p:pic>
        <p:nvPicPr>
          <p:cNvPr id="4" name="Picture 3">
            <a:extLst>
              <a:ext uri="{FF2B5EF4-FFF2-40B4-BE49-F238E27FC236}">
                <a16:creationId xmlns:a16="http://schemas.microsoft.com/office/drawing/2014/main" id="{2E4F4191-9FB3-467A-8780-04A97FD7A8B7}"/>
              </a:ext>
            </a:extLst>
          </p:cNvPr>
          <p:cNvPicPr>
            <a:picLocks noChangeAspect="1"/>
          </p:cNvPicPr>
          <p:nvPr/>
        </p:nvPicPr>
        <p:blipFill>
          <a:blip r:embed="rId2"/>
          <a:stretch>
            <a:fillRect/>
          </a:stretch>
        </p:blipFill>
        <p:spPr>
          <a:xfrm>
            <a:off x="3104025" y="2082122"/>
            <a:ext cx="5158827" cy="3143250"/>
          </a:xfrm>
          <a:prstGeom prst="rect">
            <a:avLst/>
          </a:prstGeom>
        </p:spPr>
      </p:pic>
      <p:sp>
        <p:nvSpPr>
          <p:cNvPr id="5" name="Slide Number Placeholder 4">
            <a:extLst>
              <a:ext uri="{FF2B5EF4-FFF2-40B4-BE49-F238E27FC236}">
                <a16:creationId xmlns:a16="http://schemas.microsoft.com/office/drawing/2014/main" id="{E1527125-FE54-4A38-B107-327F5D78B79D}"/>
              </a:ext>
            </a:extLst>
          </p:cNvPr>
          <p:cNvSpPr>
            <a:spLocks noGrp="1"/>
          </p:cNvSpPr>
          <p:nvPr>
            <p:ph type="sldNum" sz="quarter" idx="12"/>
          </p:nvPr>
        </p:nvSpPr>
        <p:spPr/>
        <p:txBody>
          <a:bodyPr/>
          <a:lstStyle/>
          <a:p>
            <a:fld id="{6E55C921-293D-4B32-A222-7B867CA18D51}" type="slidenum">
              <a:rPr lang="en-IN" smtClean="0"/>
              <a:t>16</a:t>
            </a:fld>
            <a:endParaRPr lang="en-IN"/>
          </a:p>
        </p:txBody>
      </p:sp>
    </p:spTree>
    <p:extLst>
      <p:ext uri="{BB962C8B-B14F-4D97-AF65-F5344CB8AC3E}">
        <p14:creationId xmlns:p14="http://schemas.microsoft.com/office/powerpoint/2010/main" val="630672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D3151-3D33-41EE-B71E-77CDF95A74E6}"/>
              </a:ext>
            </a:extLst>
          </p:cNvPr>
          <p:cNvSpPr>
            <a:spLocks noGrp="1"/>
          </p:cNvSpPr>
          <p:nvPr>
            <p:ph type="title"/>
          </p:nvPr>
        </p:nvSpPr>
        <p:spPr>
          <a:xfrm>
            <a:off x="838200" y="365125"/>
            <a:ext cx="10515600" cy="798657"/>
          </a:xfrm>
        </p:spPr>
        <p:txBody>
          <a:bodyPr/>
          <a:lstStyle/>
          <a:p>
            <a:r>
              <a:rPr lang="en-IN" dirty="0">
                <a:solidFill>
                  <a:schemeClr val="accent1"/>
                </a:solidFill>
              </a:rPr>
              <a:t>Malicious Intermediary</a:t>
            </a:r>
          </a:p>
        </p:txBody>
      </p:sp>
      <p:sp>
        <p:nvSpPr>
          <p:cNvPr id="3" name="Content Placeholder 2">
            <a:extLst>
              <a:ext uri="{FF2B5EF4-FFF2-40B4-BE49-F238E27FC236}">
                <a16:creationId xmlns:a16="http://schemas.microsoft.com/office/drawing/2014/main" id="{AFB9DA76-E8D8-44E8-AF91-2C4233FAAE2F}"/>
              </a:ext>
            </a:extLst>
          </p:cNvPr>
          <p:cNvSpPr>
            <a:spLocks noGrp="1"/>
          </p:cNvSpPr>
          <p:nvPr>
            <p:ph idx="1"/>
          </p:nvPr>
        </p:nvSpPr>
        <p:spPr>
          <a:xfrm>
            <a:off x="838200" y="1363287"/>
            <a:ext cx="10515600" cy="4813676"/>
          </a:xfrm>
        </p:spPr>
        <p:txBody>
          <a:bodyPr/>
          <a:lstStyle/>
          <a:p>
            <a:r>
              <a:rPr lang="en-US" dirty="0"/>
              <a:t>The malicious intermediary threat arises when messages are intercepted and altered by a malicious service agent, thereby potentially compromising the message’s confidentiality and/or integrity.</a:t>
            </a:r>
          </a:p>
          <a:p>
            <a:r>
              <a:rPr lang="en-US" dirty="0"/>
              <a:t>It may also insert harmful data into the message before forwarding it to its destination</a:t>
            </a:r>
            <a:endParaRPr lang="en-IN" dirty="0"/>
          </a:p>
        </p:txBody>
      </p:sp>
      <p:sp>
        <p:nvSpPr>
          <p:cNvPr id="4" name="Slide Number Placeholder 3">
            <a:extLst>
              <a:ext uri="{FF2B5EF4-FFF2-40B4-BE49-F238E27FC236}">
                <a16:creationId xmlns:a16="http://schemas.microsoft.com/office/drawing/2014/main" id="{78F569C9-8A23-4E1A-B562-A9FEE98C24F1}"/>
              </a:ext>
            </a:extLst>
          </p:cNvPr>
          <p:cNvSpPr>
            <a:spLocks noGrp="1"/>
          </p:cNvSpPr>
          <p:nvPr>
            <p:ph type="sldNum" sz="quarter" idx="12"/>
          </p:nvPr>
        </p:nvSpPr>
        <p:spPr/>
        <p:txBody>
          <a:bodyPr/>
          <a:lstStyle/>
          <a:p>
            <a:fld id="{6E55C921-293D-4B32-A222-7B867CA18D51}" type="slidenum">
              <a:rPr lang="en-IN" smtClean="0"/>
              <a:t>17</a:t>
            </a:fld>
            <a:endParaRPr lang="en-IN"/>
          </a:p>
        </p:txBody>
      </p:sp>
    </p:spTree>
    <p:extLst>
      <p:ext uri="{BB962C8B-B14F-4D97-AF65-F5344CB8AC3E}">
        <p14:creationId xmlns:p14="http://schemas.microsoft.com/office/powerpoint/2010/main" val="3750490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E59543-487B-44E9-BF4D-4BD5BE90F7B8}"/>
              </a:ext>
            </a:extLst>
          </p:cNvPr>
          <p:cNvPicPr>
            <a:picLocks noChangeAspect="1"/>
          </p:cNvPicPr>
          <p:nvPr/>
        </p:nvPicPr>
        <p:blipFill>
          <a:blip r:embed="rId2"/>
          <a:stretch>
            <a:fillRect/>
          </a:stretch>
        </p:blipFill>
        <p:spPr>
          <a:xfrm>
            <a:off x="1836420" y="746153"/>
            <a:ext cx="7239000" cy="4058603"/>
          </a:xfrm>
          <a:prstGeom prst="rect">
            <a:avLst/>
          </a:prstGeom>
        </p:spPr>
      </p:pic>
      <p:sp>
        <p:nvSpPr>
          <p:cNvPr id="4" name="TextBox 3">
            <a:extLst>
              <a:ext uri="{FF2B5EF4-FFF2-40B4-BE49-F238E27FC236}">
                <a16:creationId xmlns:a16="http://schemas.microsoft.com/office/drawing/2014/main" id="{70023736-702D-4C21-A2DB-11D54169069C}"/>
              </a:ext>
            </a:extLst>
          </p:cNvPr>
          <p:cNvSpPr txBox="1"/>
          <p:nvPr/>
        </p:nvSpPr>
        <p:spPr>
          <a:xfrm>
            <a:off x="1718656" y="4926460"/>
            <a:ext cx="8314805" cy="923330"/>
          </a:xfrm>
          <a:prstGeom prst="rect">
            <a:avLst/>
          </a:prstGeom>
          <a:noFill/>
        </p:spPr>
        <p:txBody>
          <a:bodyPr wrap="square">
            <a:spAutoFit/>
          </a:bodyPr>
          <a:lstStyle/>
          <a:p>
            <a:r>
              <a:rPr lang="en-US" dirty="0">
                <a:solidFill>
                  <a:schemeClr val="accent2"/>
                </a:solidFill>
              </a:rPr>
              <a:t>Fig: The malicious service agent intercepts and modifies a message sent by a cloud service consumer to a cloud service (not shown) being hosted on a virtual server. Because harmful data is packaged into the message, the virtual server is compromised.</a:t>
            </a:r>
            <a:endParaRPr lang="en-IN" dirty="0">
              <a:solidFill>
                <a:schemeClr val="accent2"/>
              </a:solidFill>
            </a:endParaRPr>
          </a:p>
        </p:txBody>
      </p:sp>
      <p:sp>
        <p:nvSpPr>
          <p:cNvPr id="3" name="Slide Number Placeholder 2">
            <a:extLst>
              <a:ext uri="{FF2B5EF4-FFF2-40B4-BE49-F238E27FC236}">
                <a16:creationId xmlns:a16="http://schemas.microsoft.com/office/drawing/2014/main" id="{73EFEA92-A591-41C8-80C2-48E26AF088F2}"/>
              </a:ext>
            </a:extLst>
          </p:cNvPr>
          <p:cNvSpPr>
            <a:spLocks noGrp="1"/>
          </p:cNvSpPr>
          <p:nvPr>
            <p:ph type="sldNum" sz="quarter" idx="12"/>
          </p:nvPr>
        </p:nvSpPr>
        <p:spPr/>
        <p:txBody>
          <a:bodyPr/>
          <a:lstStyle/>
          <a:p>
            <a:fld id="{6E55C921-293D-4B32-A222-7B867CA18D51}" type="slidenum">
              <a:rPr lang="en-IN" smtClean="0"/>
              <a:t>18</a:t>
            </a:fld>
            <a:endParaRPr lang="en-IN"/>
          </a:p>
        </p:txBody>
      </p:sp>
    </p:spTree>
    <p:extLst>
      <p:ext uri="{BB962C8B-B14F-4D97-AF65-F5344CB8AC3E}">
        <p14:creationId xmlns:p14="http://schemas.microsoft.com/office/powerpoint/2010/main" val="1190998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7C5A3-BF69-4E78-A7D5-3EAB0961020B}"/>
              </a:ext>
            </a:extLst>
          </p:cNvPr>
          <p:cNvSpPr>
            <a:spLocks noGrp="1"/>
          </p:cNvSpPr>
          <p:nvPr>
            <p:ph type="title"/>
          </p:nvPr>
        </p:nvSpPr>
        <p:spPr>
          <a:xfrm>
            <a:off x="838200" y="365126"/>
            <a:ext cx="10515600" cy="815282"/>
          </a:xfrm>
        </p:spPr>
        <p:txBody>
          <a:bodyPr/>
          <a:lstStyle/>
          <a:p>
            <a:r>
              <a:rPr lang="en-IN" dirty="0">
                <a:solidFill>
                  <a:schemeClr val="accent1"/>
                </a:solidFill>
              </a:rPr>
              <a:t>Denial of Service</a:t>
            </a:r>
          </a:p>
        </p:txBody>
      </p:sp>
      <p:sp>
        <p:nvSpPr>
          <p:cNvPr id="3" name="Content Placeholder 2">
            <a:extLst>
              <a:ext uri="{FF2B5EF4-FFF2-40B4-BE49-F238E27FC236}">
                <a16:creationId xmlns:a16="http://schemas.microsoft.com/office/drawing/2014/main" id="{E55AF191-B0A9-4A1D-9826-66A328D12AB5}"/>
              </a:ext>
            </a:extLst>
          </p:cNvPr>
          <p:cNvSpPr>
            <a:spLocks noGrp="1"/>
          </p:cNvSpPr>
          <p:nvPr>
            <p:ph idx="1"/>
          </p:nvPr>
        </p:nvSpPr>
        <p:spPr>
          <a:xfrm>
            <a:off x="838200" y="1421476"/>
            <a:ext cx="10515600" cy="4755487"/>
          </a:xfrm>
        </p:spPr>
        <p:txBody>
          <a:bodyPr/>
          <a:lstStyle/>
          <a:p>
            <a:r>
              <a:rPr lang="en-US" dirty="0"/>
              <a:t>The objective of the denial of service (DoS) attack is to overload IT resources to the point where they cannot function properly.</a:t>
            </a:r>
          </a:p>
          <a:p>
            <a:pPr marL="0" indent="0">
              <a:buNone/>
            </a:pPr>
            <a:r>
              <a:rPr lang="en-US" dirty="0"/>
              <a:t>This form of attack is commonly launched in one of the following ways: </a:t>
            </a:r>
          </a:p>
          <a:p>
            <a:r>
              <a:rPr lang="en-US" dirty="0"/>
              <a:t>The workload on cloud services is artificially increased with imitation messages or repeated communication requests.</a:t>
            </a:r>
          </a:p>
          <a:p>
            <a:r>
              <a:rPr lang="en-US" dirty="0"/>
              <a:t>The network is overloaded with traffic to reduce its responsiveness and cripple its performance. </a:t>
            </a:r>
          </a:p>
          <a:p>
            <a:r>
              <a:rPr lang="en-US" dirty="0"/>
              <a:t>Multiple cloud service requests are sent, each of which is designed to consume excessive memory and processing resources.</a:t>
            </a:r>
            <a:endParaRPr lang="en-IN" dirty="0"/>
          </a:p>
        </p:txBody>
      </p:sp>
      <p:sp>
        <p:nvSpPr>
          <p:cNvPr id="4" name="Slide Number Placeholder 3">
            <a:extLst>
              <a:ext uri="{FF2B5EF4-FFF2-40B4-BE49-F238E27FC236}">
                <a16:creationId xmlns:a16="http://schemas.microsoft.com/office/drawing/2014/main" id="{1BD4A7F8-2884-4A67-9D82-B94CCA0EF182}"/>
              </a:ext>
            </a:extLst>
          </p:cNvPr>
          <p:cNvSpPr>
            <a:spLocks noGrp="1"/>
          </p:cNvSpPr>
          <p:nvPr>
            <p:ph type="sldNum" sz="quarter" idx="12"/>
          </p:nvPr>
        </p:nvSpPr>
        <p:spPr/>
        <p:txBody>
          <a:bodyPr/>
          <a:lstStyle/>
          <a:p>
            <a:fld id="{6E55C921-293D-4B32-A222-7B867CA18D51}" type="slidenum">
              <a:rPr lang="en-IN" smtClean="0"/>
              <a:t>19</a:t>
            </a:fld>
            <a:endParaRPr lang="en-IN"/>
          </a:p>
        </p:txBody>
      </p:sp>
    </p:spTree>
    <p:extLst>
      <p:ext uri="{BB962C8B-B14F-4D97-AF65-F5344CB8AC3E}">
        <p14:creationId xmlns:p14="http://schemas.microsoft.com/office/powerpoint/2010/main" val="4081022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92B92-3910-4B3F-A855-C2AE5FFFEDB5}"/>
              </a:ext>
            </a:extLst>
          </p:cNvPr>
          <p:cNvSpPr>
            <a:spLocks noGrp="1"/>
          </p:cNvSpPr>
          <p:nvPr>
            <p:ph type="title"/>
          </p:nvPr>
        </p:nvSpPr>
        <p:spPr/>
        <p:txBody>
          <a:bodyPr/>
          <a:lstStyle/>
          <a:p>
            <a:r>
              <a:rPr lang="en-IN" dirty="0">
                <a:solidFill>
                  <a:schemeClr val="accent2">
                    <a:lumMod val="75000"/>
                  </a:schemeClr>
                </a:solidFill>
              </a:rPr>
              <a:t>Contents </a:t>
            </a:r>
          </a:p>
        </p:txBody>
      </p:sp>
      <p:sp>
        <p:nvSpPr>
          <p:cNvPr id="7" name="Content Placeholder 6">
            <a:extLst>
              <a:ext uri="{FF2B5EF4-FFF2-40B4-BE49-F238E27FC236}">
                <a16:creationId xmlns:a16="http://schemas.microsoft.com/office/drawing/2014/main" id="{89FEA3A6-C0E6-4BFA-BA89-EA8EBC929950}"/>
              </a:ext>
            </a:extLst>
          </p:cNvPr>
          <p:cNvSpPr>
            <a:spLocks noGrp="1"/>
          </p:cNvSpPr>
          <p:nvPr>
            <p:ph idx="1"/>
          </p:nvPr>
        </p:nvSpPr>
        <p:spPr>
          <a:xfrm>
            <a:off x="838200" y="1588655"/>
            <a:ext cx="10515600" cy="4588308"/>
          </a:xfrm>
        </p:spPr>
        <p:txBody>
          <a:bodyPr>
            <a:normAutofit fontScale="92500" lnSpcReduction="20000"/>
          </a:bodyPr>
          <a:lstStyle/>
          <a:p>
            <a:r>
              <a:rPr lang="en-IN" dirty="0">
                <a:solidFill>
                  <a:srgbClr val="00B050"/>
                </a:solidFill>
              </a:rPr>
              <a:t>Basic terms and concepts</a:t>
            </a:r>
          </a:p>
          <a:p>
            <a:r>
              <a:rPr lang="en-IN" dirty="0">
                <a:solidFill>
                  <a:srgbClr val="00B050"/>
                </a:solidFill>
              </a:rPr>
              <a:t>Threat agents </a:t>
            </a:r>
          </a:p>
          <a:p>
            <a:r>
              <a:rPr lang="en-IN" dirty="0">
                <a:solidFill>
                  <a:srgbClr val="00B050"/>
                </a:solidFill>
              </a:rPr>
              <a:t>Cloud security threats</a:t>
            </a:r>
          </a:p>
          <a:p>
            <a:r>
              <a:rPr lang="en-IN" dirty="0">
                <a:solidFill>
                  <a:srgbClr val="00B050"/>
                </a:solidFill>
              </a:rPr>
              <a:t>Encryption</a:t>
            </a:r>
          </a:p>
          <a:p>
            <a:r>
              <a:rPr lang="en-IN" dirty="0">
                <a:solidFill>
                  <a:srgbClr val="00B050"/>
                </a:solidFill>
              </a:rPr>
              <a:t>Hashing</a:t>
            </a:r>
          </a:p>
          <a:p>
            <a:r>
              <a:rPr lang="en-IN" dirty="0">
                <a:solidFill>
                  <a:srgbClr val="00B050"/>
                </a:solidFill>
              </a:rPr>
              <a:t>Digital Signature</a:t>
            </a:r>
          </a:p>
          <a:p>
            <a:r>
              <a:rPr lang="en-IN" dirty="0">
                <a:solidFill>
                  <a:srgbClr val="00B050"/>
                </a:solidFill>
              </a:rPr>
              <a:t>Public Key Infrastructure (PKI) </a:t>
            </a:r>
          </a:p>
          <a:p>
            <a:r>
              <a:rPr lang="en-IN" dirty="0">
                <a:solidFill>
                  <a:srgbClr val="00B050"/>
                </a:solidFill>
              </a:rPr>
              <a:t>Identity and Access Management (IAM)</a:t>
            </a:r>
          </a:p>
          <a:p>
            <a:r>
              <a:rPr lang="en-IN" dirty="0">
                <a:solidFill>
                  <a:srgbClr val="00B050"/>
                </a:solidFill>
              </a:rPr>
              <a:t>Single Sign-On (SSO)</a:t>
            </a:r>
          </a:p>
          <a:p>
            <a:r>
              <a:rPr lang="en-IN" dirty="0">
                <a:solidFill>
                  <a:srgbClr val="00B050"/>
                </a:solidFill>
              </a:rPr>
              <a:t>Cloud Based Security Groups</a:t>
            </a:r>
          </a:p>
          <a:p>
            <a:r>
              <a:rPr lang="en-IN" dirty="0">
                <a:solidFill>
                  <a:srgbClr val="00B050"/>
                </a:solidFill>
              </a:rPr>
              <a:t>Hardened Virtual Server Machines</a:t>
            </a:r>
          </a:p>
        </p:txBody>
      </p:sp>
      <p:sp>
        <p:nvSpPr>
          <p:cNvPr id="3" name="Slide Number Placeholder 2">
            <a:extLst>
              <a:ext uri="{FF2B5EF4-FFF2-40B4-BE49-F238E27FC236}">
                <a16:creationId xmlns:a16="http://schemas.microsoft.com/office/drawing/2014/main" id="{D6387C77-62B3-4058-A0BB-8CCE5B7F318B}"/>
              </a:ext>
            </a:extLst>
          </p:cNvPr>
          <p:cNvSpPr>
            <a:spLocks noGrp="1"/>
          </p:cNvSpPr>
          <p:nvPr>
            <p:ph type="sldNum" sz="quarter" idx="12"/>
          </p:nvPr>
        </p:nvSpPr>
        <p:spPr/>
        <p:txBody>
          <a:bodyPr/>
          <a:lstStyle/>
          <a:p>
            <a:fld id="{6E55C921-293D-4B32-A222-7B867CA18D51}" type="slidenum">
              <a:rPr lang="en-IN" smtClean="0"/>
              <a:t>2</a:t>
            </a:fld>
            <a:endParaRPr lang="en-IN"/>
          </a:p>
        </p:txBody>
      </p:sp>
    </p:spTree>
    <p:extLst>
      <p:ext uri="{BB962C8B-B14F-4D97-AF65-F5344CB8AC3E}">
        <p14:creationId xmlns:p14="http://schemas.microsoft.com/office/powerpoint/2010/main" val="2411378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880FE8-AE22-48DF-A368-B5CEDD633E66}"/>
              </a:ext>
            </a:extLst>
          </p:cNvPr>
          <p:cNvPicPr>
            <a:picLocks noChangeAspect="1"/>
          </p:cNvPicPr>
          <p:nvPr/>
        </p:nvPicPr>
        <p:blipFill>
          <a:blip r:embed="rId2"/>
          <a:stretch>
            <a:fillRect/>
          </a:stretch>
        </p:blipFill>
        <p:spPr>
          <a:xfrm>
            <a:off x="2783723" y="0"/>
            <a:ext cx="6381750" cy="3544599"/>
          </a:xfrm>
          <a:prstGeom prst="rect">
            <a:avLst/>
          </a:prstGeom>
        </p:spPr>
      </p:pic>
      <p:sp>
        <p:nvSpPr>
          <p:cNvPr id="4" name="TextBox 3">
            <a:extLst>
              <a:ext uri="{FF2B5EF4-FFF2-40B4-BE49-F238E27FC236}">
                <a16:creationId xmlns:a16="http://schemas.microsoft.com/office/drawing/2014/main" id="{9E165D6A-6A8C-4FE7-B02A-0C6F1EF94FF9}"/>
              </a:ext>
            </a:extLst>
          </p:cNvPr>
          <p:cNvSpPr txBox="1"/>
          <p:nvPr/>
        </p:nvSpPr>
        <p:spPr>
          <a:xfrm>
            <a:off x="1479665" y="3768313"/>
            <a:ext cx="8961120" cy="1477328"/>
          </a:xfrm>
          <a:prstGeom prst="rect">
            <a:avLst/>
          </a:prstGeom>
          <a:noFill/>
        </p:spPr>
        <p:txBody>
          <a:bodyPr wrap="square">
            <a:spAutoFit/>
          </a:bodyPr>
          <a:lstStyle/>
          <a:p>
            <a:r>
              <a:rPr lang="en-US" dirty="0">
                <a:solidFill>
                  <a:schemeClr val="accent2"/>
                </a:solidFill>
              </a:rPr>
              <a:t>Fig: Cloud Service Consumer A sends multiple messages to a cloud service (not shown) hosted on Virtual Server A. This overloads the capacity of the underlying physical server, which causes outages with Virtual Servers A and B. As a result, legitimate cloud service consumers, such as Cloud Service Consumer B, become unable to communicate with any cloud services hosted on Virtual Servers A and B.</a:t>
            </a:r>
            <a:endParaRPr lang="en-IN" dirty="0">
              <a:solidFill>
                <a:schemeClr val="accent2"/>
              </a:solidFill>
            </a:endParaRPr>
          </a:p>
        </p:txBody>
      </p:sp>
      <p:sp>
        <p:nvSpPr>
          <p:cNvPr id="3" name="Slide Number Placeholder 2">
            <a:extLst>
              <a:ext uri="{FF2B5EF4-FFF2-40B4-BE49-F238E27FC236}">
                <a16:creationId xmlns:a16="http://schemas.microsoft.com/office/drawing/2014/main" id="{E988D08A-035D-4436-9EBC-BFD8A22E7D48}"/>
              </a:ext>
            </a:extLst>
          </p:cNvPr>
          <p:cNvSpPr>
            <a:spLocks noGrp="1"/>
          </p:cNvSpPr>
          <p:nvPr>
            <p:ph type="sldNum" sz="quarter" idx="12"/>
          </p:nvPr>
        </p:nvSpPr>
        <p:spPr/>
        <p:txBody>
          <a:bodyPr/>
          <a:lstStyle/>
          <a:p>
            <a:fld id="{6E55C921-293D-4B32-A222-7B867CA18D51}" type="slidenum">
              <a:rPr lang="en-IN" smtClean="0"/>
              <a:t>20</a:t>
            </a:fld>
            <a:endParaRPr lang="en-IN"/>
          </a:p>
        </p:txBody>
      </p:sp>
    </p:spTree>
    <p:extLst>
      <p:ext uri="{BB962C8B-B14F-4D97-AF65-F5344CB8AC3E}">
        <p14:creationId xmlns:p14="http://schemas.microsoft.com/office/powerpoint/2010/main" val="3443262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535DC-14CB-4D2E-B92F-41834C1CFA4D}"/>
              </a:ext>
            </a:extLst>
          </p:cNvPr>
          <p:cNvSpPr>
            <a:spLocks noGrp="1"/>
          </p:cNvSpPr>
          <p:nvPr>
            <p:ph type="title"/>
          </p:nvPr>
        </p:nvSpPr>
        <p:spPr>
          <a:xfrm>
            <a:off x="838200" y="365126"/>
            <a:ext cx="10515600" cy="898410"/>
          </a:xfrm>
        </p:spPr>
        <p:txBody>
          <a:bodyPr/>
          <a:lstStyle/>
          <a:p>
            <a:r>
              <a:rPr lang="en-IN" dirty="0">
                <a:solidFill>
                  <a:srgbClr val="0070C0"/>
                </a:solidFill>
              </a:rPr>
              <a:t>Insufficient Authorization</a:t>
            </a:r>
          </a:p>
        </p:txBody>
      </p:sp>
      <p:sp>
        <p:nvSpPr>
          <p:cNvPr id="3" name="Content Placeholder 2">
            <a:extLst>
              <a:ext uri="{FF2B5EF4-FFF2-40B4-BE49-F238E27FC236}">
                <a16:creationId xmlns:a16="http://schemas.microsoft.com/office/drawing/2014/main" id="{ADD9FC1B-CBCC-4CE3-8C10-35C489E95922}"/>
              </a:ext>
            </a:extLst>
          </p:cNvPr>
          <p:cNvSpPr>
            <a:spLocks noGrp="1"/>
          </p:cNvSpPr>
          <p:nvPr>
            <p:ph idx="1"/>
          </p:nvPr>
        </p:nvSpPr>
        <p:spPr>
          <a:xfrm>
            <a:off x="838200" y="1346662"/>
            <a:ext cx="10515600" cy="4830301"/>
          </a:xfrm>
        </p:spPr>
        <p:txBody>
          <a:bodyPr/>
          <a:lstStyle/>
          <a:p>
            <a:pPr marL="0" indent="0">
              <a:buNone/>
            </a:pPr>
            <a:r>
              <a:rPr lang="en-US" dirty="0"/>
              <a:t>The insufficient authorization attack occurs when access is granted to an attacker erroneously or too broadly, resulting in the attacker getting access to IT resources that are normally protected.</a:t>
            </a:r>
          </a:p>
          <a:p>
            <a:pPr marL="0" indent="0">
              <a:buNone/>
            </a:pPr>
            <a:r>
              <a:rPr lang="en-US" dirty="0"/>
              <a:t>This is often a result of the attacker gaining direct access to IT resources that were implemented under the assumption that they would only be accessed by trusted consumer programs.</a:t>
            </a:r>
          </a:p>
          <a:p>
            <a:pPr marL="0" indent="0">
              <a:buNone/>
            </a:pPr>
            <a:endParaRPr lang="en-IN" dirty="0"/>
          </a:p>
        </p:txBody>
      </p:sp>
      <p:sp>
        <p:nvSpPr>
          <p:cNvPr id="4" name="Slide Number Placeholder 3">
            <a:extLst>
              <a:ext uri="{FF2B5EF4-FFF2-40B4-BE49-F238E27FC236}">
                <a16:creationId xmlns:a16="http://schemas.microsoft.com/office/drawing/2014/main" id="{5B34FACC-1C1A-488B-8F9D-A25065098BF7}"/>
              </a:ext>
            </a:extLst>
          </p:cNvPr>
          <p:cNvSpPr>
            <a:spLocks noGrp="1"/>
          </p:cNvSpPr>
          <p:nvPr>
            <p:ph type="sldNum" sz="quarter" idx="12"/>
          </p:nvPr>
        </p:nvSpPr>
        <p:spPr/>
        <p:txBody>
          <a:bodyPr/>
          <a:lstStyle/>
          <a:p>
            <a:fld id="{6E55C921-293D-4B32-A222-7B867CA18D51}" type="slidenum">
              <a:rPr lang="en-IN" smtClean="0"/>
              <a:t>21</a:t>
            </a:fld>
            <a:endParaRPr lang="en-IN"/>
          </a:p>
        </p:txBody>
      </p:sp>
    </p:spTree>
    <p:extLst>
      <p:ext uri="{BB962C8B-B14F-4D97-AF65-F5344CB8AC3E}">
        <p14:creationId xmlns:p14="http://schemas.microsoft.com/office/powerpoint/2010/main" val="1568017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605D68-4A6D-444A-9F77-F195BCB66C00}"/>
              </a:ext>
            </a:extLst>
          </p:cNvPr>
          <p:cNvPicPr>
            <a:picLocks noChangeAspect="1"/>
          </p:cNvPicPr>
          <p:nvPr/>
        </p:nvPicPr>
        <p:blipFill>
          <a:blip r:embed="rId2"/>
          <a:stretch>
            <a:fillRect/>
          </a:stretch>
        </p:blipFill>
        <p:spPr>
          <a:xfrm>
            <a:off x="2847629" y="1221105"/>
            <a:ext cx="6288058" cy="3608590"/>
          </a:xfrm>
          <a:prstGeom prst="rect">
            <a:avLst/>
          </a:prstGeom>
        </p:spPr>
      </p:pic>
      <p:sp>
        <p:nvSpPr>
          <p:cNvPr id="4" name="TextBox 3">
            <a:extLst>
              <a:ext uri="{FF2B5EF4-FFF2-40B4-BE49-F238E27FC236}">
                <a16:creationId xmlns:a16="http://schemas.microsoft.com/office/drawing/2014/main" id="{3E175B79-99C6-4216-A844-F5E688742DC4}"/>
              </a:ext>
            </a:extLst>
          </p:cNvPr>
          <p:cNvSpPr txBox="1"/>
          <p:nvPr/>
        </p:nvSpPr>
        <p:spPr>
          <a:xfrm>
            <a:off x="2186248" y="4740763"/>
            <a:ext cx="7922028" cy="923330"/>
          </a:xfrm>
          <a:prstGeom prst="rect">
            <a:avLst/>
          </a:prstGeom>
          <a:noFill/>
        </p:spPr>
        <p:txBody>
          <a:bodyPr wrap="square">
            <a:spAutoFit/>
          </a:bodyPr>
          <a:lstStyle/>
          <a:p>
            <a:r>
              <a:rPr lang="en-US" dirty="0">
                <a:solidFill>
                  <a:schemeClr val="accent2"/>
                </a:solidFill>
              </a:rPr>
              <a:t>Fig: Cloud Service Consumer A gains access to a database that was implemented under the assumption that it would only be accessed through a Web service with a published service contract (as per Cloud Service Consumer B). </a:t>
            </a:r>
            <a:endParaRPr lang="en-IN" dirty="0">
              <a:solidFill>
                <a:schemeClr val="accent2"/>
              </a:solidFill>
            </a:endParaRPr>
          </a:p>
        </p:txBody>
      </p:sp>
      <p:sp>
        <p:nvSpPr>
          <p:cNvPr id="3" name="Slide Number Placeholder 2">
            <a:extLst>
              <a:ext uri="{FF2B5EF4-FFF2-40B4-BE49-F238E27FC236}">
                <a16:creationId xmlns:a16="http://schemas.microsoft.com/office/drawing/2014/main" id="{97C0DD46-BBBF-4839-A0E6-876936C7A535}"/>
              </a:ext>
            </a:extLst>
          </p:cNvPr>
          <p:cNvSpPr>
            <a:spLocks noGrp="1"/>
          </p:cNvSpPr>
          <p:nvPr>
            <p:ph type="sldNum" sz="quarter" idx="12"/>
          </p:nvPr>
        </p:nvSpPr>
        <p:spPr/>
        <p:txBody>
          <a:bodyPr/>
          <a:lstStyle/>
          <a:p>
            <a:fld id="{6E55C921-293D-4B32-A222-7B867CA18D51}" type="slidenum">
              <a:rPr lang="en-IN" smtClean="0"/>
              <a:t>22</a:t>
            </a:fld>
            <a:endParaRPr lang="en-IN"/>
          </a:p>
        </p:txBody>
      </p:sp>
    </p:spTree>
    <p:extLst>
      <p:ext uri="{BB962C8B-B14F-4D97-AF65-F5344CB8AC3E}">
        <p14:creationId xmlns:p14="http://schemas.microsoft.com/office/powerpoint/2010/main" val="2534793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B2925B7-996E-422C-952F-96D90E4A1F1C}"/>
              </a:ext>
            </a:extLst>
          </p:cNvPr>
          <p:cNvSpPr>
            <a:spLocks noGrp="1"/>
          </p:cNvSpPr>
          <p:nvPr>
            <p:ph idx="1"/>
          </p:nvPr>
        </p:nvSpPr>
        <p:spPr>
          <a:xfrm>
            <a:off x="838200" y="798513"/>
            <a:ext cx="10515600" cy="5378450"/>
          </a:xfrm>
        </p:spPr>
        <p:txBody>
          <a:bodyPr/>
          <a:lstStyle/>
          <a:p>
            <a:r>
              <a:rPr lang="en-US" dirty="0"/>
              <a:t>A variation of this attack, known as weak authentication, can result when weak passwords or shared accounts are used to protect IT resources.</a:t>
            </a:r>
          </a:p>
          <a:p>
            <a:r>
              <a:rPr lang="en-US" dirty="0"/>
              <a:t>Within cloud environments, these types of attacks can lead to significant impacts depending on the range of IT resources and the range of access to those IT resources the attacker gains </a:t>
            </a:r>
            <a:endParaRPr lang="en-IN" dirty="0"/>
          </a:p>
        </p:txBody>
      </p:sp>
      <p:sp>
        <p:nvSpPr>
          <p:cNvPr id="2" name="Slide Number Placeholder 1">
            <a:extLst>
              <a:ext uri="{FF2B5EF4-FFF2-40B4-BE49-F238E27FC236}">
                <a16:creationId xmlns:a16="http://schemas.microsoft.com/office/drawing/2014/main" id="{8D6A55E8-D1B5-48C1-A974-AC8436819113}"/>
              </a:ext>
            </a:extLst>
          </p:cNvPr>
          <p:cNvSpPr>
            <a:spLocks noGrp="1"/>
          </p:cNvSpPr>
          <p:nvPr>
            <p:ph type="sldNum" sz="quarter" idx="12"/>
          </p:nvPr>
        </p:nvSpPr>
        <p:spPr/>
        <p:txBody>
          <a:bodyPr/>
          <a:lstStyle/>
          <a:p>
            <a:fld id="{6E55C921-293D-4B32-A222-7B867CA18D51}" type="slidenum">
              <a:rPr lang="en-IN" smtClean="0"/>
              <a:t>23</a:t>
            </a:fld>
            <a:endParaRPr lang="en-IN"/>
          </a:p>
        </p:txBody>
      </p:sp>
    </p:spTree>
    <p:extLst>
      <p:ext uri="{BB962C8B-B14F-4D97-AF65-F5344CB8AC3E}">
        <p14:creationId xmlns:p14="http://schemas.microsoft.com/office/powerpoint/2010/main" val="1482981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AB5185A-E205-469D-BB38-2EE72E5CEF94}"/>
              </a:ext>
            </a:extLst>
          </p:cNvPr>
          <p:cNvPicPr>
            <a:picLocks noChangeAspect="1"/>
          </p:cNvPicPr>
          <p:nvPr/>
        </p:nvPicPr>
        <p:blipFill>
          <a:blip r:embed="rId2"/>
          <a:stretch>
            <a:fillRect/>
          </a:stretch>
        </p:blipFill>
        <p:spPr>
          <a:xfrm>
            <a:off x="500149" y="290945"/>
            <a:ext cx="6623858" cy="5710844"/>
          </a:xfrm>
          <a:prstGeom prst="rect">
            <a:avLst/>
          </a:prstGeom>
        </p:spPr>
      </p:pic>
      <p:sp>
        <p:nvSpPr>
          <p:cNvPr id="4" name="TextBox 3">
            <a:extLst>
              <a:ext uri="{FF2B5EF4-FFF2-40B4-BE49-F238E27FC236}">
                <a16:creationId xmlns:a16="http://schemas.microsoft.com/office/drawing/2014/main" id="{3FF1EFDA-B090-4AB1-8207-B9566F53CD90}"/>
              </a:ext>
            </a:extLst>
          </p:cNvPr>
          <p:cNvSpPr txBox="1"/>
          <p:nvPr/>
        </p:nvSpPr>
        <p:spPr>
          <a:xfrm>
            <a:off x="7205056" y="1983754"/>
            <a:ext cx="4274820" cy="2031325"/>
          </a:xfrm>
          <a:prstGeom prst="rect">
            <a:avLst/>
          </a:prstGeom>
          <a:noFill/>
        </p:spPr>
        <p:txBody>
          <a:bodyPr wrap="square">
            <a:spAutoFit/>
          </a:bodyPr>
          <a:lstStyle/>
          <a:p>
            <a:r>
              <a:rPr lang="en-US" dirty="0">
                <a:solidFill>
                  <a:schemeClr val="accent2"/>
                </a:solidFill>
              </a:rPr>
              <a:t>Fig: An attacker has cracked a weak password used by Cloud Service Consumer A. As a result, a malicious cloud service consumer (owned by the attacker) is designed to pose as Cloud Service Consumer A in order to gain access to the cloud-based virtual server. </a:t>
            </a:r>
            <a:endParaRPr lang="en-IN" dirty="0">
              <a:solidFill>
                <a:schemeClr val="accent2"/>
              </a:solidFill>
            </a:endParaRPr>
          </a:p>
        </p:txBody>
      </p:sp>
      <p:sp>
        <p:nvSpPr>
          <p:cNvPr id="3" name="Slide Number Placeholder 2">
            <a:extLst>
              <a:ext uri="{FF2B5EF4-FFF2-40B4-BE49-F238E27FC236}">
                <a16:creationId xmlns:a16="http://schemas.microsoft.com/office/drawing/2014/main" id="{AF983933-5A02-4D4F-9CC8-0615FFE31726}"/>
              </a:ext>
            </a:extLst>
          </p:cNvPr>
          <p:cNvSpPr>
            <a:spLocks noGrp="1"/>
          </p:cNvSpPr>
          <p:nvPr>
            <p:ph type="sldNum" sz="quarter" idx="12"/>
          </p:nvPr>
        </p:nvSpPr>
        <p:spPr/>
        <p:txBody>
          <a:bodyPr/>
          <a:lstStyle/>
          <a:p>
            <a:fld id="{6E55C921-293D-4B32-A222-7B867CA18D51}" type="slidenum">
              <a:rPr lang="en-IN" smtClean="0"/>
              <a:t>24</a:t>
            </a:fld>
            <a:endParaRPr lang="en-IN"/>
          </a:p>
        </p:txBody>
      </p:sp>
    </p:spTree>
    <p:extLst>
      <p:ext uri="{BB962C8B-B14F-4D97-AF65-F5344CB8AC3E}">
        <p14:creationId xmlns:p14="http://schemas.microsoft.com/office/powerpoint/2010/main" val="4234404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4165A-45E5-4DDA-934B-47E17DBBE1AF}"/>
              </a:ext>
            </a:extLst>
          </p:cNvPr>
          <p:cNvSpPr>
            <a:spLocks noGrp="1"/>
          </p:cNvSpPr>
          <p:nvPr>
            <p:ph type="title"/>
          </p:nvPr>
        </p:nvSpPr>
        <p:spPr>
          <a:xfrm>
            <a:off x="838200" y="365126"/>
            <a:ext cx="10515600" cy="740468"/>
          </a:xfrm>
        </p:spPr>
        <p:txBody>
          <a:bodyPr/>
          <a:lstStyle/>
          <a:p>
            <a:r>
              <a:rPr lang="en-IN" dirty="0">
                <a:solidFill>
                  <a:schemeClr val="accent1"/>
                </a:solidFill>
              </a:rPr>
              <a:t>Virtualization Attack</a:t>
            </a:r>
          </a:p>
        </p:txBody>
      </p:sp>
      <p:sp>
        <p:nvSpPr>
          <p:cNvPr id="3" name="Content Placeholder 2">
            <a:extLst>
              <a:ext uri="{FF2B5EF4-FFF2-40B4-BE49-F238E27FC236}">
                <a16:creationId xmlns:a16="http://schemas.microsoft.com/office/drawing/2014/main" id="{2CF11D08-E09C-4094-9D90-8E8C406B4E28}"/>
              </a:ext>
            </a:extLst>
          </p:cNvPr>
          <p:cNvSpPr>
            <a:spLocks noGrp="1"/>
          </p:cNvSpPr>
          <p:nvPr>
            <p:ph idx="1"/>
          </p:nvPr>
        </p:nvSpPr>
        <p:spPr>
          <a:xfrm>
            <a:off x="838200" y="1263535"/>
            <a:ext cx="10515600" cy="4913428"/>
          </a:xfrm>
        </p:spPr>
        <p:txBody>
          <a:bodyPr/>
          <a:lstStyle/>
          <a:p>
            <a:r>
              <a:rPr lang="en-US" dirty="0"/>
              <a:t>A virtualization attack exploits vulnerabilities in the virtualization platform to expose its confidentiality, integrity, and/or availability.</a:t>
            </a:r>
          </a:p>
          <a:p>
            <a:pPr marL="0" indent="0">
              <a:buNone/>
            </a:pPr>
            <a:endParaRPr lang="en-IN" dirty="0"/>
          </a:p>
        </p:txBody>
      </p:sp>
      <p:pic>
        <p:nvPicPr>
          <p:cNvPr id="4" name="Picture 3">
            <a:extLst>
              <a:ext uri="{FF2B5EF4-FFF2-40B4-BE49-F238E27FC236}">
                <a16:creationId xmlns:a16="http://schemas.microsoft.com/office/drawing/2014/main" id="{C4BFEC4C-0CB7-40DF-B1A0-6DA37088AE05}"/>
              </a:ext>
            </a:extLst>
          </p:cNvPr>
          <p:cNvPicPr>
            <a:picLocks noChangeAspect="1"/>
          </p:cNvPicPr>
          <p:nvPr/>
        </p:nvPicPr>
        <p:blipFill>
          <a:blip r:embed="rId2"/>
          <a:stretch>
            <a:fillRect/>
          </a:stretch>
        </p:blipFill>
        <p:spPr>
          <a:xfrm>
            <a:off x="2580410" y="2137569"/>
            <a:ext cx="6019800" cy="2752725"/>
          </a:xfrm>
          <a:prstGeom prst="rect">
            <a:avLst/>
          </a:prstGeom>
        </p:spPr>
      </p:pic>
      <p:sp>
        <p:nvSpPr>
          <p:cNvPr id="6" name="TextBox 5">
            <a:extLst>
              <a:ext uri="{FF2B5EF4-FFF2-40B4-BE49-F238E27FC236}">
                <a16:creationId xmlns:a16="http://schemas.microsoft.com/office/drawing/2014/main" id="{596AD7A1-27AC-4579-8B57-71B4957F8911}"/>
              </a:ext>
            </a:extLst>
          </p:cNvPr>
          <p:cNvSpPr txBox="1"/>
          <p:nvPr/>
        </p:nvSpPr>
        <p:spPr>
          <a:xfrm>
            <a:off x="1413165" y="4452634"/>
            <a:ext cx="8354290" cy="1477328"/>
          </a:xfrm>
          <a:prstGeom prst="rect">
            <a:avLst/>
          </a:prstGeom>
          <a:noFill/>
        </p:spPr>
        <p:txBody>
          <a:bodyPr wrap="square">
            <a:spAutoFit/>
          </a:bodyPr>
          <a:lstStyle/>
          <a:p>
            <a:endParaRPr lang="en-US" dirty="0">
              <a:solidFill>
                <a:schemeClr val="accent2"/>
              </a:solidFill>
            </a:endParaRPr>
          </a:p>
          <a:p>
            <a:r>
              <a:rPr lang="en-US" dirty="0">
                <a:solidFill>
                  <a:schemeClr val="accent2"/>
                </a:solidFill>
              </a:rPr>
              <a:t>where a trusted attacker successfully accesses a virtual server to compromise its underlying physical server. With public clouds, where a single physical IT resource may be providing virtualized IT resources to multiple cloud consumers, such an attack can have significant consequences. </a:t>
            </a:r>
            <a:endParaRPr lang="en-IN" dirty="0">
              <a:solidFill>
                <a:schemeClr val="accent2"/>
              </a:solidFill>
            </a:endParaRPr>
          </a:p>
        </p:txBody>
      </p:sp>
      <p:sp>
        <p:nvSpPr>
          <p:cNvPr id="5" name="Slide Number Placeholder 4">
            <a:extLst>
              <a:ext uri="{FF2B5EF4-FFF2-40B4-BE49-F238E27FC236}">
                <a16:creationId xmlns:a16="http://schemas.microsoft.com/office/drawing/2014/main" id="{0F58F920-C067-4F6C-B812-76E5F84EEFFB}"/>
              </a:ext>
            </a:extLst>
          </p:cNvPr>
          <p:cNvSpPr>
            <a:spLocks noGrp="1"/>
          </p:cNvSpPr>
          <p:nvPr>
            <p:ph type="sldNum" sz="quarter" idx="12"/>
          </p:nvPr>
        </p:nvSpPr>
        <p:spPr/>
        <p:txBody>
          <a:bodyPr/>
          <a:lstStyle/>
          <a:p>
            <a:fld id="{6E55C921-293D-4B32-A222-7B867CA18D51}" type="slidenum">
              <a:rPr lang="en-IN" smtClean="0"/>
              <a:t>25</a:t>
            </a:fld>
            <a:endParaRPr lang="en-IN"/>
          </a:p>
        </p:txBody>
      </p:sp>
    </p:spTree>
    <p:extLst>
      <p:ext uri="{BB962C8B-B14F-4D97-AF65-F5344CB8AC3E}">
        <p14:creationId xmlns:p14="http://schemas.microsoft.com/office/powerpoint/2010/main" val="567752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B734-C26D-4180-9279-477611086C90}"/>
              </a:ext>
            </a:extLst>
          </p:cNvPr>
          <p:cNvSpPr>
            <a:spLocks noGrp="1"/>
          </p:cNvSpPr>
          <p:nvPr>
            <p:ph type="title"/>
          </p:nvPr>
        </p:nvSpPr>
        <p:spPr>
          <a:xfrm>
            <a:off x="838200" y="365125"/>
            <a:ext cx="10515600" cy="890097"/>
          </a:xfrm>
        </p:spPr>
        <p:txBody>
          <a:bodyPr/>
          <a:lstStyle/>
          <a:p>
            <a:r>
              <a:rPr lang="en-IN" dirty="0">
                <a:solidFill>
                  <a:schemeClr val="accent1"/>
                </a:solidFill>
              </a:rPr>
              <a:t>Overlapping Trust Boundaries </a:t>
            </a:r>
          </a:p>
        </p:txBody>
      </p:sp>
      <p:sp>
        <p:nvSpPr>
          <p:cNvPr id="3" name="Content Placeholder 2">
            <a:extLst>
              <a:ext uri="{FF2B5EF4-FFF2-40B4-BE49-F238E27FC236}">
                <a16:creationId xmlns:a16="http://schemas.microsoft.com/office/drawing/2014/main" id="{61D14D4D-F390-4D1E-8EA2-4BCFFEC0B84D}"/>
              </a:ext>
            </a:extLst>
          </p:cNvPr>
          <p:cNvSpPr>
            <a:spLocks noGrp="1"/>
          </p:cNvSpPr>
          <p:nvPr>
            <p:ph idx="1"/>
          </p:nvPr>
        </p:nvSpPr>
        <p:spPr>
          <a:xfrm>
            <a:off x="838200" y="1321724"/>
            <a:ext cx="10515600" cy="4855239"/>
          </a:xfrm>
        </p:spPr>
        <p:txBody>
          <a:bodyPr/>
          <a:lstStyle/>
          <a:p>
            <a:r>
              <a:rPr lang="en-US" dirty="0"/>
              <a:t>If physical IT resources within a cloud are shared by different cloud service consumers, these cloud service consumers have overlapping trust boundaries.</a:t>
            </a:r>
          </a:p>
          <a:p>
            <a:r>
              <a:rPr lang="en-US" dirty="0"/>
              <a:t>Malicious cloud service consumers can target shared IT resources with the intention of compromising cloud consumers or other IT resources that share the same trust boundary.</a:t>
            </a:r>
          </a:p>
          <a:p>
            <a:r>
              <a:rPr lang="en-US" dirty="0"/>
              <a:t>The consequence is that some or all of the other cloud service consumers could be impacted by the attack and/or the attacker could use virtual IT resources against others that happen to also share the same trust boundary. </a:t>
            </a:r>
            <a:endParaRPr lang="en-IN" dirty="0"/>
          </a:p>
        </p:txBody>
      </p:sp>
      <p:sp>
        <p:nvSpPr>
          <p:cNvPr id="4" name="Slide Number Placeholder 3">
            <a:extLst>
              <a:ext uri="{FF2B5EF4-FFF2-40B4-BE49-F238E27FC236}">
                <a16:creationId xmlns:a16="http://schemas.microsoft.com/office/drawing/2014/main" id="{2797F524-B0C2-4C3E-B996-062C2BADA3DE}"/>
              </a:ext>
            </a:extLst>
          </p:cNvPr>
          <p:cNvSpPr>
            <a:spLocks noGrp="1"/>
          </p:cNvSpPr>
          <p:nvPr>
            <p:ph type="sldNum" sz="quarter" idx="12"/>
          </p:nvPr>
        </p:nvSpPr>
        <p:spPr/>
        <p:txBody>
          <a:bodyPr/>
          <a:lstStyle/>
          <a:p>
            <a:fld id="{6E55C921-293D-4B32-A222-7B867CA18D51}" type="slidenum">
              <a:rPr lang="en-IN" smtClean="0"/>
              <a:t>26</a:t>
            </a:fld>
            <a:endParaRPr lang="en-IN"/>
          </a:p>
        </p:txBody>
      </p:sp>
    </p:spTree>
    <p:extLst>
      <p:ext uri="{BB962C8B-B14F-4D97-AF65-F5344CB8AC3E}">
        <p14:creationId xmlns:p14="http://schemas.microsoft.com/office/powerpoint/2010/main" val="2264750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2E0622-9964-4149-BF63-FC2B9A7E5CF8}"/>
              </a:ext>
            </a:extLst>
          </p:cNvPr>
          <p:cNvPicPr>
            <a:picLocks noChangeAspect="1"/>
          </p:cNvPicPr>
          <p:nvPr/>
        </p:nvPicPr>
        <p:blipFill>
          <a:blip r:embed="rId2"/>
          <a:stretch>
            <a:fillRect/>
          </a:stretch>
        </p:blipFill>
        <p:spPr>
          <a:xfrm>
            <a:off x="2602402" y="247740"/>
            <a:ext cx="6543675" cy="3781425"/>
          </a:xfrm>
          <a:prstGeom prst="rect">
            <a:avLst/>
          </a:prstGeom>
        </p:spPr>
      </p:pic>
      <p:sp>
        <p:nvSpPr>
          <p:cNvPr id="4" name="TextBox 3">
            <a:extLst>
              <a:ext uri="{FF2B5EF4-FFF2-40B4-BE49-F238E27FC236}">
                <a16:creationId xmlns:a16="http://schemas.microsoft.com/office/drawing/2014/main" id="{1241D2A8-9229-49FD-AA51-3B8A9F3A3073}"/>
              </a:ext>
            </a:extLst>
          </p:cNvPr>
          <p:cNvSpPr txBox="1"/>
          <p:nvPr/>
        </p:nvSpPr>
        <p:spPr>
          <a:xfrm>
            <a:off x="2225733" y="4150559"/>
            <a:ext cx="8007234" cy="923330"/>
          </a:xfrm>
          <a:prstGeom prst="rect">
            <a:avLst/>
          </a:prstGeom>
          <a:noFill/>
        </p:spPr>
        <p:txBody>
          <a:bodyPr wrap="square">
            <a:spAutoFit/>
          </a:bodyPr>
          <a:lstStyle/>
          <a:p>
            <a:r>
              <a:rPr lang="en-US" dirty="0">
                <a:solidFill>
                  <a:schemeClr val="accent2"/>
                </a:solidFill>
              </a:rPr>
              <a:t>Cloud Service Consumer A is trusted by the cloud and therefore gains access to a virtual server, which it then attacks with the intention of attacking the underlying physical server and the virtual server used by Cloud Service Consumer B</a:t>
            </a:r>
            <a:endParaRPr lang="en-IN" dirty="0">
              <a:solidFill>
                <a:schemeClr val="accent2"/>
              </a:solidFill>
            </a:endParaRPr>
          </a:p>
        </p:txBody>
      </p:sp>
      <p:sp>
        <p:nvSpPr>
          <p:cNvPr id="3" name="Slide Number Placeholder 2">
            <a:extLst>
              <a:ext uri="{FF2B5EF4-FFF2-40B4-BE49-F238E27FC236}">
                <a16:creationId xmlns:a16="http://schemas.microsoft.com/office/drawing/2014/main" id="{B25777A2-C992-45A4-9DBE-E7975A051355}"/>
              </a:ext>
            </a:extLst>
          </p:cNvPr>
          <p:cNvSpPr>
            <a:spLocks noGrp="1"/>
          </p:cNvSpPr>
          <p:nvPr>
            <p:ph type="sldNum" sz="quarter" idx="12"/>
          </p:nvPr>
        </p:nvSpPr>
        <p:spPr/>
        <p:txBody>
          <a:bodyPr/>
          <a:lstStyle/>
          <a:p>
            <a:fld id="{6E55C921-293D-4B32-A222-7B867CA18D51}" type="slidenum">
              <a:rPr lang="en-IN" smtClean="0"/>
              <a:t>27</a:t>
            </a:fld>
            <a:endParaRPr lang="en-IN"/>
          </a:p>
        </p:txBody>
      </p:sp>
    </p:spTree>
    <p:extLst>
      <p:ext uri="{BB962C8B-B14F-4D97-AF65-F5344CB8AC3E}">
        <p14:creationId xmlns:p14="http://schemas.microsoft.com/office/powerpoint/2010/main" val="3555805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5569C-0B7D-43E4-ACC8-8BBED1B7D262}"/>
              </a:ext>
            </a:extLst>
          </p:cNvPr>
          <p:cNvSpPr>
            <a:spLocks noGrp="1"/>
          </p:cNvSpPr>
          <p:nvPr>
            <p:ph type="title"/>
          </p:nvPr>
        </p:nvSpPr>
        <p:spPr>
          <a:xfrm>
            <a:off x="838200" y="365126"/>
            <a:ext cx="10515600" cy="1023100"/>
          </a:xfrm>
        </p:spPr>
        <p:txBody>
          <a:bodyPr/>
          <a:lstStyle/>
          <a:p>
            <a:r>
              <a:rPr lang="en-IN" dirty="0">
                <a:solidFill>
                  <a:srgbClr val="00B050"/>
                </a:solidFill>
              </a:rPr>
              <a:t>Encryption </a:t>
            </a:r>
          </a:p>
        </p:txBody>
      </p:sp>
      <p:sp>
        <p:nvSpPr>
          <p:cNvPr id="3" name="Content Placeholder 2">
            <a:extLst>
              <a:ext uri="{FF2B5EF4-FFF2-40B4-BE49-F238E27FC236}">
                <a16:creationId xmlns:a16="http://schemas.microsoft.com/office/drawing/2014/main" id="{89AB73F6-263A-44EC-A80A-37BC441B1C97}"/>
              </a:ext>
            </a:extLst>
          </p:cNvPr>
          <p:cNvSpPr>
            <a:spLocks noGrp="1"/>
          </p:cNvSpPr>
          <p:nvPr>
            <p:ph idx="1"/>
          </p:nvPr>
        </p:nvSpPr>
        <p:spPr>
          <a:xfrm>
            <a:off x="838200" y="1479665"/>
            <a:ext cx="10515600" cy="4697298"/>
          </a:xfrm>
        </p:spPr>
        <p:txBody>
          <a:bodyPr/>
          <a:lstStyle/>
          <a:p>
            <a:r>
              <a:rPr lang="en-US" dirty="0"/>
              <a:t>Encryption technology commonly relies on a standardized algorithm called a cipher to transform original plaintext data into encrypted data, referred to as ciphertext.</a:t>
            </a:r>
          </a:p>
          <a:p>
            <a:r>
              <a:rPr lang="en-US" dirty="0"/>
              <a:t>When encryption is applied to plaintext data, the data is paired with a string of characters called an </a:t>
            </a:r>
            <a:r>
              <a:rPr lang="en-US" dirty="0">
                <a:solidFill>
                  <a:srgbClr val="FFC000"/>
                </a:solidFill>
              </a:rPr>
              <a:t>encryption key</a:t>
            </a:r>
            <a:r>
              <a:rPr lang="en-US" dirty="0"/>
              <a:t>, a secret message that is established by and shared among authorized parties.</a:t>
            </a:r>
          </a:p>
          <a:p>
            <a:r>
              <a:rPr lang="en-US" dirty="0"/>
              <a:t>The encryption key is used to decrypt the ciphertext back into its original plaintext format.</a:t>
            </a:r>
          </a:p>
          <a:p>
            <a:r>
              <a:rPr lang="en-US" dirty="0"/>
              <a:t>The encryption mechanism can help counter the traffic eavesdropping, malicious intermediary, insufficient authorization, and overlapping trust boundaries security threats.</a:t>
            </a:r>
            <a:endParaRPr lang="en-IN" dirty="0"/>
          </a:p>
        </p:txBody>
      </p:sp>
      <p:sp>
        <p:nvSpPr>
          <p:cNvPr id="4" name="Slide Number Placeholder 3">
            <a:extLst>
              <a:ext uri="{FF2B5EF4-FFF2-40B4-BE49-F238E27FC236}">
                <a16:creationId xmlns:a16="http://schemas.microsoft.com/office/drawing/2014/main" id="{69E13953-264E-429F-9B5C-B8AAAF7A5693}"/>
              </a:ext>
            </a:extLst>
          </p:cNvPr>
          <p:cNvSpPr>
            <a:spLocks noGrp="1"/>
          </p:cNvSpPr>
          <p:nvPr>
            <p:ph type="sldNum" sz="quarter" idx="12"/>
          </p:nvPr>
        </p:nvSpPr>
        <p:spPr/>
        <p:txBody>
          <a:bodyPr/>
          <a:lstStyle/>
          <a:p>
            <a:fld id="{6E55C921-293D-4B32-A222-7B867CA18D51}" type="slidenum">
              <a:rPr lang="en-IN" smtClean="0"/>
              <a:t>28</a:t>
            </a:fld>
            <a:endParaRPr lang="en-IN"/>
          </a:p>
        </p:txBody>
      </p:sp>
    </p:spTree>
    <p:extLst>
      <p:ext uri="{BB962C8B-B14F-4D97-AF65-F5344CB8AC3E}">
        <p14:creationId xmlns:p14="http://schemas.microsoft.com/office/powerpoint/2010/main" val="271336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EC8698-1DB0-4068-B109-894947C0B6C8}"/>
              </a:ext>
            </a:extLst>
          </p:cNvPr>
          <p:cNvPicPr>
            <a:picLocks noChangeAspect="1"/>
          </p:cNvPicPr>
          <p:nvPr/>
        </p:nvPicPr>
        <p:blipFill>
          <a:blip r:embed="rId2"/>
          <a:stretch>
            <a:fillRect/>
          </a:stretch>
        </p:blipFill>
        <p:spPr>
          <a:xfrm>
            <a:off x="2899842" y="1571105"/>
            <a:ext cx="5876925" cy="2796107"/>
          </a:xfrm>
          <a:prstGeom prst="rect">
            <a:avLst/>
          </a:prstGeom>
        </p:spPr>
      </p:pic>
      <p:sp>
        <p:nvSpPr>
          <p:cNvPr id="4" name="TextBox 3">
            <a:extLst>
              <a:ext uri="{FF2B5EF4-FFF2-40B4-BE49-F238E27FC236}">
                <a16:creationId xmlns:a16="http://schemas.microsoft.com/office/drawing/2014/main" id="{BB490462-B374-4572-91DE-F6CB4ABBA0C2}"/>
              </a:ext>
            </a:extLst>
          </p:cNvPr>
          <p:cNvSpPr txBox="1"/>
          <p:nvPr/>
        </p:nvSpPr>
        <p:spPr>
          <a:xfrm>
            <a:off x="2441863" y="4480251"/>
            <a:ext cx="7450281" cy="923330"/>
          </a:xfrm>
          <a:prstGeom prst="rect">
            <a:avLst/>
          </a:prstGeom>
          <a:noFill/>
        </p:spPr>
        <p:txBody>
          <a:bodyPr wrap="square">
            <a:spAutoFit/>
          </a:bodyPr>
          <a:lstStyle/>
          <a:p>
            <a:r>
              <a:rPr lang="en-US" dirty="0">
                <a:solidFill>
                  <a:schemeClr val="accent2"/>
                </a:solidFill>
              </a:rPr>
              <a:t>Fig: A malicious service agent is unable to retrieve data from an encrypted message. The retrieval attempt may furthermore be revealed to the cloud service consumer. </a:t>
            </a:r>
            <a:endParaRPr lang="en-IN" dirty="0">
              <a:solidFill>
                <a:schemeClr val="accent2"/>
              </a:solidFill>
            </a:endParaRPr>
          </a:p>
        </p:txBody>
      </p:sp>
      <p:sp>
        <p:nvSpPr>
          <p:cNvPr id="3" name="Slide Number Placeholder 2">
            <a:extLst>
              <a:ext uri="{FF2B5EF4-FFF2-40B4-BE49-F238E27FC236}">
                <a16:creationId xmlns:a16="http://schemas.microsoft.com/office/drawing/2014/main" id="{F5EDAA5D-47DE-4632-979D-7C3BFB62A265}"/>
              </a:ext>
            </a:extLst>
          </p:cNvPr>
          <p:cNvSpPr>
            <a:spLocks noGrp="1"/>
          </p:cNvSpPr>
          <p:nvPr>
            <p:ph type="sldNum" sz="quarter" idx="12"/>
          </p:nvPr>
        </p:nvSpPr>
        <p:spPr/>
        <p:txBody>
          <a:bodyPr/>
          <a:lstStyle/>
          <a:p>
            <a:fld id="{6E55C921-293D-4B32-A222-7B867CA18D51}" type="slidenum">
              <a:rPr lang="en-IN" smtClean="0"/>
              <a:t>29</a:t>
            </a:fld>
            <a:endParaRPr lang="en-IN"/>
          </a:p>
        </p:txBody>
      </p:sp>
    </p:spTree>
    <p:extLst>
      <p:ext uri="{BB962C8B-B14F-4D97-AF65-F5344CB8AC3E}">
        <p14:creationId xmlns:p14="http://schemas.microsoft.com/office/powerpoint/2010/main" val="2468596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DA36B-6A43-4BCD-BB7C-AA4287099405}"/>
              </a:ext>
            </a:extLst>
          </p:cNvPr>
          <p:cNvSpPr>
            <a:spLocks noGrp="1"/>
          </p:cNvSpPr>
          <p:nvPr>
            <p:ph type="title"/>
          </p:nvPr>
        </p:nvSpPr>
        <p:spPr>
          <a:xfrm>
            <a:off x="838200" y="365126"/>
            <a:ext cx="10515600" cy="826366"/>
          </a:xfrm>
        </p:spPr>
        <p:txBody>
          <a:bodyPr/>
          <a:lstStyle/>
          <a:p>
            <a:r>
              <a:rPr lang="en-IN" dirty="0">
                <a:solidFill>
                  <a:srgbClr val="00B050"/>
                </a:solidFill>
              </a:rPr>
              <a:t>Basic terms and concepts</a:t>
            </a:r>
          </a:p>
        </p:txBody>
      </p:sp>
      <p:sp>
        <p:nvSpPr>
          <p:cNvPr id="3" name="Content Placeholder 2">
            <a:extLst>
              <a:ext uri="{FF2B5EF4-FFF2-40B4-BE49-F238E27FC236}">
                <a16:creationId xmlns:a16="http://schemas.microsoft.com/office/drawing/2014/main" id="{91090CFD-23C2-4CCD-BA4A-A0FDFC73F1D1}"/>
              </a:ext>
            </a:extLst>
          </p:cNvPr>
          <p:cNvSpPr>
            <a:spLocks noGrp="1"/>
          </p:cNvSpPr>
          <p:nvPr>
            <p:ph idx="1"/>
          </p:nvPr>
        </p:nvSpPr>
        <p:spPr>
          <a:xfrm>
            <a:off x="838200" y="1283854"/>
            <a:ext cx="10515600" cy="4902345"/>
          </a:xfrm>
        </p:spPr>
        <p:txBody>
          <a:bodyPr/>
          <a:lstStyle/>
          <a:p>
            <a:r>
              <a:rPr lang="en-IN" dirty="0"/>
              <a:t>Information security is a complex ensemble of technologies, techniques regulations that collaboratively protect the integrity and access to system and data.</a:t>
            </a:r>
          </a:p>
          <a:p>
            <a:r>
              <a:rPr lang="en-IN" dirty="0"/>
              <a:t>IT security measures aim is to defend against threats and interference that arise from malicious and unintentional user error.</a:t>
            </a:r>
          </a:p>
          <a:p>
            <a:pPr marL="0" indent="0">
              <a:buNone/>
            </a:pPr>
            <a:r>
              <a:rPr lang="en-IN" dirty="0">
                <a:solidFill>
                  <a:srgbClr val="0070C0"/>
                </a:solidFill>
              </a:rPr>
              <a:t>Confidentiality</a:t>
            </a:r>
            <a:r>
              <a:rPr lang="en-IN" dirty="0"/>
              <a:t> </a:t>
            </a:r>
          </a:p>
          <a:p>
            <a:pPr marL="0" indent="0">
              <a:buNone/>
            </a:pPr>
            <a:r>
              <a:rPr lang="en-IN" dirty="0"/>
              <a:t>Means only authorized persons can accessible. In cloud environment confidentiality means restricting access to data while transmitting and storage.</a:t>
            </a:r>
          </a:p>
        </p:txBody>
      </p:sp>
      <p:sp>
        <p:nvSpPr>
          <p:cNvPr id="4" name="Slide Number Placeholder 3">
            <a:extLst>
              <a:ext uri="{FF2B5EF4-FFF2-40B4-BE49-F238E27FC236}">
                <a16:creationId xmlns:a16="http://schemas.microsoft.com/office/drawing/2014/main" id="{9EFD2E88-70D6-458C-8A5F-94A0ED137610}"/>
              </a:ext>
            </a:extLst>
          </p:cNvPr>
          <p:cNvSpPr>
            <a:spLocks noGrp="1"/>
          </p:cNvSpPr>
          <p:nvPr>
            <p:ph type="sldNum" sz="quarter" idx="12"/>
          </p:nvPr>
        </p:nvSpPr>
        <p:spPr/>
        <p:txBody>
          <a:bodyPr/>
          <a:lstStyle/>
          <a:p>
            <a:fld id="{6E55C921-293D-4B32-A222-7B867CA18D51}" type="slidenum">
              <a:rPr lang="en-IN" smtClean="0"/>
              <a:t>3</a:t>
            </a:fld>
            <a:endParaRPr lang="en-IN"/>
          </a:p>
        </p:txBody>
      </p:sp>
    </p:spTree>
    <p:extLst>
      <p:ext uri="{BB962C8B-B14F-4D97-AF65-F5344CB8AC3E}">
        <p14:creationId xmlns:p14="http://schemas.microsoft.com/office/powerpoint/2010/main" val="2024093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C4C9E-0FB6-4C32-A502-5B70AA5DB847}"/>
              </a:ext>
            </a:extLst>
          </p:cNvPr>
          <p:cNvSpPr>
            <a:spLocks noGrp="1"/>
          </p:cNvSpPr>
          <p:nvPr>
            <p:ph type="title"/>
          </p:nvPr>
        </p:nvSpPr>
        <p:spPr/>
        <p:txBody>
          <a:bodyPr/>
          <a:lstStyle/>
          <a:p>
            <a:r>
              <a:rPr lang="en-IN" dirty="0">
                <a:solidFill>
                  <a:srgbClr val="00B0F0"/>
                </a:solidFill>
              </a:rPr>
              <a:t>Types of encryption</a:t>
            </a:r>
          </a:p>
        </p:txBody>
      </p:sp>
      <p:sp>
        <p:nvSpPr>
          <p:cNvPr id="3" name="Content Placeholder 2">
            <a:extLst>
              <a:ext uri="{FF2B5EF4-FFF2-40B4-BE49-F238E27FC236}">
                <a16:creationId xmlns:a16="http://schemas.microsoft.com/office/drawing/2014/main" id="{4B543592-0B3E-4392-A68A-1EFD5C8A5FD7}"/>
              </a:ext>
            </a:extLst>
          </p:cNvPr>
          <p:cNvSpPr>
            <a:spLocks noGrp="1"/>
          </p:cNvSpPr>
          <p:nvPr>
            <p:ph idx="1"/>
          </p:nvPr>
        </p:nvSpPr>
        <p:spPr>
          <a:xfrm>
            <a:off x="838200" y="1690688"/>
            <a:ext cx="10515600" cy="4486275"/>
          </a:xfrm>
        </p:spPr>
        <p:txBody>
          <a:bodyPr/>
          <a:lstStyle/>
          <a:p>
            <a:pPr marL="0" indent="0">
              <a:buNone/>
            </a:pPr>
            <a:r>
              <a:rPr lang="en-US" dirty="0"/>
              <a:t>There are two common forms of encryption</a:t>
            </a:r>
          </a:p>
          <a:p>
            <a:pPr>
              <a:buFont typeface="Wingdings" panose="05000000000000000000" pitchFamily="2" charset="2"/>
              <a:buChar char="Ø"/>
            </a:pPr>
            <a:r>
              <a:rPr lang="en-IN" dirty="0"/>
              <a:t>Symmetric Encryption</a:t>
            </a:r>
            <a:endParaRPr lang="en-US" dirty="0"/>
          </a:p>
          <a:p>
            <a:pPr>
              <a:buFont typeface="Wingdings" panose="05000000000000000000" pitchFamily="2" charset="2"/>
              <a:buChar char="Ø"/>
            </a:pPr>
            <a:r>
              <a:rPr lang="en-IN" dirty="0"/>
              <a:t>Asymmetric Encryption</a:t>
            </a:r>
          </a:p>
        </p:txBody>
      </p:sp>
      <p:sp>
        <p:nvSpPr>
          <p:cNvPr id="4" name="Slide Number Placeholder 3">
            <a:extLst>
              <a:ext uri="{FF2B5EF4-FFF2-40B4-BE49-F238E27FC236}">
                <a16:creationId xmlns:a16="http://schemas.microsoft.com/office/drawing/2014/main" id="{3E56310E-6EB2-4834-A8C4-1B7352E85075}"/>
              </a:ext>
            </a:extLst>
          </p:cNvPr>
          <p:cNvSpPr>
            <a:spLocks noGrp="1"/>
          </p:cNvSpPr>
          <p:nvPr>
            <p:ph type="sldNum" sz="quarter" idx="12"/>
          </p:nvPr>
        </p:nvSpPr>
        <p:spPr/>
        <p:txBody>
          <a:bodyPr/>
          <a:lstStyle/>
          <a:p>
            <a:fld id="{6E55C921-293D-4B32-A222-7B867CA18D51}" type="slidenum">
              <a:rPr lang="en-IN" smtClean="0"/>
              <a:t>30</a:t>
            </a:fld>
            <a:endParaRPr lang="en-IN"/>
          </a:p>
        </p:txBody>
      </p:sp>
    </p:spTree>
    <p:extLst>
      <p:ext uri="{BB962C8B-B14F-4D97-AF65-F5344CB8AC3E}">
        <p14:creationId xmlns:p14="http://schemas.microsoft.com/office/powerpoint/2010/main" val="622681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72CD0-5D5E-4C46-B1AD-11B7D1545174}"/>
              </a:ext>
            </a:extLst>
          </p:cNvPr>
          <p:cNvSpPr>
            <a:spLocks noGrp="1"/>
          </p:cNvSpPr>
          <p:nvPr>
            <p:ph type="title"/>
          </p:nvPr>
        </p:nvSpPr>
        <p:spPr>
          <a:xfrm>
            <a:off x="838200" y="365125"/>
            <a:ext cx="10515600" cy="757093"/>
          </a:xfrm>
        </p:spPr>
        <p:txBody>
          <a:bodyPr/>
          <a:lstStyle/>
          <a:p>
            <a:r>
              <a:rPr lang="en-IN" dirty="0">
                <a:solidFill>
                  <a:srgbClr val="00B0F0"/>
                </a:solidFill>
              </a:rPr>
              <a:t>Symmetric Encryption</a:t>
            </a:r>
          </a:p>
        </p:txBody>
      </p:sp>
      <p:sp>
        <p:nvSpPr>
          <p:cNvPr id="3" name="Content Placeholder 2">
            <a:extLst>
              <a:ext uri="{FF2B5EF4-FFF2-40B4-BE49-F238E27FC236}">
                <a16:creationId xmlns:a16="http://schemas.microsoft.com/office/drawing/2014/main" id="{72D356E1-28CF-4780-AD5F-023918655C3E}"/>
              </a:ext>
            </a:extLst>
          </p:cNvPr>
          <p:cNvSpPr>
            <a:spLocks noGrp="1"/>
          </p:cNvSpPr>
          <p:nvPr>
            <p:ph idx="1"/>
          </p:nvPr>
        </p:nvSpPr>
        <p:spPr>
          <a:xfrm>
            <a:off x="838200" y="1221971"/>
            <a:ext cx="10515600" cy="4954992"/>
          </a:xfrm>
        </p:spPr>
        <p:txBody>
          <a:bodyPr>
            <a:normAutofit lnSpcReduction="10000"/>
          </a:bodyPr>
          <a:lstStyle/>
          <a:p>
            <a:r>
              <a:rPr lang="en-US" dirty="0"/>
              <a:t>Symmetric encryption uses the same key for both encryption and decryption, both of which are performed by authorized parties that use the one shared key.</a:t>
            </a:r>
          </a:p>
          <a:p>
            <a:r>
              <a:rPr lang="en-US" dirty="0"/>
              <a:t>Also known as secret key cryptography, messages that are encrypted with a specific key can be decrypted by only that same key.</a:t>
            </a:r>
          </a:p>
          <a:p>
            <a:r>
              <a:rPr lang="en-US" dirty="0"/>
              <a:t>A basic authentication check is always performed, because only authorized parties that own the key can create messages. This maintains and verifies data confidentiality. </a:t>
            </a:r>
          </a:p>
          <a:p>
            <a:r>
              <a:rPr lang="en-US" dirty="0"/>
              <a:t>Note that symmetrical encryption does not have the characteristic of non-repudiation, since determining exactly which party performed the message encryption or decryption is not possible if more than one party is in possession of the key</a:t>
            </a:r>
            <a:endParaRPr lang="en-IN" dirty="0"/>
          </a:p>
        </p:txBody>
      </p:sp>
      <p:sp>
        <p:nvSpPr>
          <p:cNvPr id="4" name="Slide Number Placeholder 3">
            <a:extLst>
              <a:ext uri="{FF2B5EF4-FFF2-40B4-BE49-F238E27FC236}">
                <a16:creationId xmlns:a16="http://schemas.microsoft.com/office/drawing/2014/main" id="{E7F20590-4271-499B-9A75-E1A4A3834A98}"/>
              </a:ext>
            </a:extLst>
          </p:cNvPr>
          <p:cNvSpPr>
            <a:spLocks noGrp="1"/>
          </p:cNvSpPr>
          <p:nvPr>
            <p:ph type="sldNum" sz="quarter" idx="12"/>
          </p:nvPr>
        </p:nvSpPr>
        <p:spPr/>
        <p:txBody>
          <a:bodyPr/>
          <a:lstStyle/>
          <a:p>
            <a:fld id="{6E55C921-293D-4B32-A222-7B867CA18D51}" type="slidenum">
              <a:rPr lang="en-IN" smtClean="0"/>
              <a:t>31</a:t>
            </a:fld>
            <a:endParaRPr lang="en-IN"/>
          </a:p>
        </p:txBody>
      </p:sp>
    </p:spTree>
    <p:extLst>
      <p:ext uri="{BB962C8B-B14F-4D97-AF65-F5344CB8AC3E}">
        <p14:creationId xmlns:p14="http://schemas.microsoft.com/office/powerpoint/2010/main" val="41575036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1CA5-E415-45EC-A574-1428F02DE23D}"/>
              </a:ext>
            </a:extLst>
          </p:cNvPr>
          <p:cNvSpPr>
            <a:spLocks noGrp="1"/>
          </p:cNvSpPr>
          <p:nvPr>
            <p:ph type="title"/>
          </p:nvPr>
        </p:nvSpPr>
        <p:spPr>
          <a:xfrm>
            <a:off x="838200" y="365126"/>
            <a:ext cx="10515600" cy="1089602"/>
          </a:xfrm>
        </p:spPr>
        <p:txBody>
          <a:bodyPr/>
          <a:lstStyle/>
          <a:p>
            <a:r>
              <a:rPr lang="en-IN" dirty="0">
                <a:solidFill>
                  <a:schemeClr val="accent1"/>
                </a:solidFill>
              </a:rPr>
              <a:t>Asymmetric Encryption</a:t>
            </a:r>
          </a:p>
        </p:txBody>
      </p:sp>
      <p:sp>
        <p:nvSpPr>
          <p:cNvPr id="3" name="Content Placeholder 2">
            <a:extLst>
              <a:ext uri="{FF2B5EF4-FFF2-40B4-BE49-F238E27FC236}">
                <a16:creationId xmlns:a16="http://schemas.microsoft.com/office/drawing/2014/main" id="{CB0A1A67-D3CE-4944-B211-DE893550F4D7}"/>
              </a:ext>
            </a:extLst>
          </p:cNvPr>
          <p:cNvSpPr>
            <a:spLocks noGrp="1"/>
          </p:cNvSpPr>
          <p:nvPr>
            <p:ph idx="1"/>
          </p:nvPr>
        </p:nvSpPr>
        <p:spPr>
          <a:xfrm>
            <a:off x="838200" y="1388225"/>
            <a:ext cx="10515600" cy="4788738"/>
          </a:xfrm>
        </p:spPr>
        <p:txBody>
          <a:bodyPr/>
          <a:lstStyle/>
          <a:p>
            <a:r>
              <a:rPr lang="en-US" dirty="0"/>
              <a:t>Asymmetric encryption relies uses two different keys, namely a private key and a public key.</a:t>
            </a:r>
          </a:p>
          <a:p>
            <a:r>
              <a:rPr lang="en-US" dirty="0"/>
              <a:t>With asymmetric encryption (which is also referred to as public key cryptography), the private key is known only to its owner while the public key is commonly available.</a:t>
            </a:r>
          </a:p>
          <a:p>
            <a:pPr marL="0" indent="0">
              <a:buNone/>
            </a:pPr>
            <a:r>
              <a:rPr lang="en-US" dirty="0"/>
              <a:t>Example: A document that was encrypted with a private key can only be correctly decrypted with the corresponding public key. Conversely, a document that was encrypted with a public key can be decrypted only using its private key counterpart. </a:t>
            </a:r>
          </a:p>
          <a:p>
            <a:r>
              <a:rPr lang="en-US" dirty="0"/>
              <a:t>Asymmetric Encryption is slower than symmetric Encryption.</a:t>
            </a:r>
            <a:endParaRPr lang="en-IN" dirty="0"/>
          </a:p>
        </p:txBody>
      </p:sp>
      <p:sp>
        <p:nvSpPr>
          <p:cNvPr id="4" name="Slide Number Placeholder 3">
            <a:extLst>
              <a:ext uri="{FF2B5EF4-FFF2-40B4-BE49-F238E27FC236}">
                <a16:creationId xmlns:a16="http://schemas.microsoft.com/office/drawing/2014/main" id="{3CCB76A6-6D7F-41C5-9B53-20EFE59DF7A8}"/>
              </a:ext>
            </a:extLst>
          </p:cNvPr>
          <p:cNvSpPr>
            <a:spLocks noGrp="1"/>
          </p:cNvSpPr>
          <p:nvPr>
            <p:ph type="sldNum" sz="quarter" idx="12"/>
          </p:nvPr>
        </p:nvSpPr>
        <p:spPr/>
        <p:txBody>
          <a:bodyPr/>
          <a:lstStyle/>
          <a:p>
            <a:fld id="{6E55C921-293D-4B32-A222-7B867CA18D51}" type="slidenum">
              <a:rPr lang="en-IN" smtClean="0"/>
              <a:t>32</a:t>
            </a:fld>
            <a:endParaRPr lang="en-IN"/>
          </a:p>
        </p:txBody>
      </p:sp>
    </p:spTree>
    <p:extLst>
      <p:ext uri="{BB962C8B-B14F-4D97-AF65-F5344CB8AC3E}">
        <p14:creationId xmlns:p14="http://schemas.microsoft.com/office/powerpoint/2010/main" val="1540430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EBA49-C71A-42C6-9435-D22989B9D43C}"/>
              </a:ext>
            </a:extLst>
          </p:cNvPr>
          <p:cNvSpPr>
            <a:spLocks noGrp="1"/>
          </p:cNvSpPr>
          <p:nvPr>
            <p:ph idx="1"/>
          </p:nvPr>
        </p:nvSpPr>
        <p:spPr>
          <a:xfrm>
            <a:off x="838200" y="683491"/>
            <a:ext cx="10515600" cy="5493472"/>
          </a:xfrm>
        </p:spPr>
        <p:txBody>
          <a:bodyPr>
            <a:normAutofit/>
          </a:bodyPr>
          <a:lstStyle/>
          <a:p>
            <a:r>
              <a:rPr lang="en-US" dirty="0"/>
              <a:t>Messages that were </a:t>
            </a:r>
            <a:r>
              <a:rPr lang="en-US" dirty="0">
                <a:solidFill>
                  <a:schemeClr val="accent2">
                    <a:lumMod val="75000"/>
                  </a:schemeClr>
                </a:solidFill>
              </a:rPr>
              <a:t>encrypted with a private key </a:t>
            </a:r>
            <a:r>
              <a:rPr lang="en-US" dirty="0"/>
              <a:t>can be correctly decrypted by any party with the corresponding public key. This method of encryption does not offer any confidentiality protection, even though successful decryption proves that the text was encrypted by the rightful public key owner.</a:t>
            </a:r>
          </a:p>
          <a:p>
            <a:r>
              <a:rPr lang="en-US" dirty="0"/>
              <a:t>A message that was </a:t>
            </a:r>
            <a:r>
              <a:rPr lang="en-US" dirty="0">
                <a:solidFill>
                  <a:schemeClr val="accent2">
                    <a:lumMod val="75000"/>
                  </a:schemeClr>
                </a:solidFill>
              </a:rPr>
              <a:t>encrypted with a public key </a:t>
            </a:r>
            <a:r>
              <a:rPr lang="en-US" dirty="0"/>
              <a:t>can only be decrypted by the rightful private key owner, which provides confidentiality protection in addition to authenticity and non-repudiation.</a:t>
            </a:r>
          </a:p>
        </p:txBody>
      </p:sp>
      <p:sp>
        <p:nvSpPr>
          <p:cNvPr id="2" name="Slide Number Placeholder 1">
            <a:extLst>
              <a:ext uri="{FF2B5EF4-FFF2-40B4-BE49-F238E27FC236}">
                <a16:creationId xmlns:a16="http://schemas.microsoft.com/office/drawing/2014/main" id="{106B41D9-C6D7-4412-B38A-F4E011F1BA65}"/>
              </a:ext>
            </a:extLst>
          </p:cNvPr>
          <p:cNvSpPr>
            <a:spLocks noGrp="1"/>
          </p:cNvSpPr>
          <p:nvPr>
            <p:ph type="sldNum" sz="quarter" idx="12"/>
          </p:nvPr>
        </p:nvSpPr>
        <p:spPr/>
        <p:txBody>
          <a:bodyPr/>
          <a:lstStyle/>
          <a:p>
            <a:fld id="{6E55C921-293D-4B32-A222-7B867CA18D51}" type="slidenum">
              <a:rPr lang="en-IN" smtClean="0"/>
              <a:t>33</a:t>
            </a:fld>
            <a:endParaRPr lang="en-IN"/>
          </a:p>
        </p:txBody>
      </p:sp>
    </p:spTree>
    <p:extLst>
      <p:ext uri="{BB962C8B-B14F-4D97-AF65-F5344CB8AC3E}">
        <p14:creationId xmlns:p14="http://schemas.microsoft.com/office/powerpoint/2010/main" val="1045100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C595FC-A24C-4FFA-8E02-B29D67687408}"/>
              </a:ext>
            </a:extLst>
          </p:cNvPr>
          <p:cNvSpPr>
            <a:spLocks noGrp="1"/>
          </p:cNvSpPr>
          <p:nvPr>
            <p:ph idx="1"/>
          </p:nvPr>
        </p:nvSpPr>
        <p:spPr>
          <a:xfrm>
            <a:off x="838200" y="619125"/>
            <a:ext cx="10515600" cy="5557838"/>
          </a:xfrm>
        </p:spPr>
        <p:txBody>
          <a:bodyPr/>
          <a:lstStyle/>
          <a:p>
            <a:r>
              <a:rPr lang="en-US" dirty="0"/>
              <a:t>The encryption mechanism, when used to secure Web-based data transmissions, is most commonly applied via HTTPS, which refers to the use of SSL/TLS as an underlying encryption protocol for HTTP. </a:t>
            </a:r>
          </a:p>
          <a:p>
            <a:r>
              <a:rPr lang="en-US" dirty="0"/>
              <a:t>TLS (transport layer security) is the successor to the SSL (secure sockets layer) technology. Because asymmetric encryption is usually more time-consuming than symmetric encryption, TLS uses the former only for its key exchange method. TLS systems then switch to symmetric encryption once the keys have been exchanged. </a:t>
            </a:r>
          </a:p>
          <a:p>
            <a:r>
              <a:rPr lang="en-US" dirty="0"/>
              <a:t>Most TLS implementations primarily support RSA as the chief asymmetrical encryption cipher, while ciphers such as RC4, Triple-DES, and AES are supported for symmetrical encryption.</a:t>
            </a:r>
            <a:endParaRPr lang="en-IN" dirty="0"/>
          </a:p>
        </p:txBody>
      </p:sp>
      <p:sp>
        <p:nvSpPr>
          <p:cNvPr id="2" name="Slide Number Placeholder 1">
            <a:extLst>
              <a:ext uri="{FF2B5EF4-FFF2-40B4-BE49-F238E27FC236}">
                <a16:creationId xmlns:a16="http://schemas.microsoft.com/office/drawing/2014/main" id="{CC1D59D2-D558-4C77-BECD-2BE630093C56}"/>
              </a:ext>
            </a:extLst>
          </p:cNvPr>
          <p:cNvSpPr>
            <a:spLocks noGrp="1"/>
          </p:cNvSpPr>
          <p:nvPr>
            <p:ph type="sldNum" sz="quarter" idx="12"/>
          </p:nvPr>
        </p:nvSpPr>
        <p:spPr/>
        <p:txBody>
          <a:bodyPr/>
          <a:lstStyle/>
          <a:p>
            <a:fld id="{6E55C921-293D-4B32-A222-7B867CA18D51}" type="slidenum">
              <a:rPr lang="en-IN" smtClean="0"/>
              <a:t>34</a:t>
            </a:fld>
            <a:endParaRPr lang="en-IN"/>
          </a:p>
        </p:txBody>
      </p:sp>
    </p:spTree>
    <p:extLst>
      <p:ext uri="{BB962C8B-B14F-4D97-AF65-F5344CB8AC3E}">
        <p14:creationId xmlns:p14="http://schemas.microsoft.com/office/powerpoint/2010/main" val="211471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75FD7-050F-4ACD-988D-B88403D2B3FD}"/>
              </a:ext>
            </a:extLst>
          </p:cNvPr>
          <p:cNvSpPr>
            <a:spLocks noGrp="1"/>
          </p:cNvSpPr>
          <p:nvPr>
            <p:ph type="title"/>
          </p:nvPr>
        </p:nvSpPr>
        <p:spPr>
          <a:xfrm>
            <a:off x="838200" y="365125"/>
            <a:ext cx="10515600" cy="706293"/>
          </a:xfrm>
        </p:spPr>
        <p:txBody>
          <a:bodyPr/>
          <a:lstStyle/>
          <a:p>
            <a:r>
              <a:rPr lang="en-US" dirty="0">
                <a:solidFill>
                  <a:schemeClr val="accent1"/>
                </a:solidFill>
              </a:rPr>
              <a:t>Case study:</a:t>
            </a:r>
            <a:endParaRPr lang="en-IN" dirty="0">
              <a:solidFill>
                <a:schemeClr val="accent1"/>
              </a:solidFill>
            </a:endParaRPr>
          </a:p>
        </p:txBody>
      </p:sp>
      <p:sp>
        <p:nvSpPr>
          <p:cNvPr id="3" name="Content Placeholder 2">
            <a:extLst>
              <a:ext uri="{FF2B5EF4-FFF2-40B4-BE49-F238E27FC236}">
                <a16:creationId xmlns:a16="http://schemas.microsoft.com/office/drawing/2014/main" id="{86CE13AB-088C-4974-9FF5-38BCE468ED7C}"/>
              </a:ext>
            </a:extLst>
          </p:cNvPr>
          <p:cNvSpPr>
            <a:spLocks noGrp="1"/>
          </p:cNvSpPr>
          <p:nvPr>
            <p:ph idx="1"/>
          </p:nvPr>
        </p:nvSpPr>
        <p:spPr>
          <a:xfrm>
            <a:off x="838200" y="1394691"/>
            <a:ext cx="10515600" cy="4782272"/>
          </a:xfrm>
        </p:spPr>
        <p:txBody>
          <a:bodyPr>
            <a:normAutofit/>
          </a:bodyPr>
          <a:lstStyle/>
          <a:p>
            <a:pPr marL="0" indent="0">
              <a:buNone/>
            </a:pPr>
            <a:r>
              <a:rPr lang="en-US" sz="2000" dirty="0" err="1"/>
              <a:t>Innovartus</a:t>
            </a:r>
            <a:r>
              <a:rPr lang="en-US" sz="2000" dirty="0"/>
              <a:t> has recently learned that users who access their User Registration Portal via public Wi-Fi hot zones and unsecured LANs may be transmitting personal user profile details via plaintext. </a:t>
            </a:r>
            <a:r>
              <a:rPr lang="en-US" sz="2000" dirty="0" err="1"/>
              <a:t>Innovartus</a:t>
            </a:r>
            <a:r>
              <a:rPr lang="en-US" sz="2000" dirty="0"/>
              <a:t> immediately remedies this vulnerability by applying the encryption mechanism to its Web portal via the use of HTTPS.</a:t>
            </a:r>
            <a:endParaRPr lang="en-IN" sz="2000" dirty="0"/>
          </a:p>
        </p:txBody>
      </p:sp>
      <p:pic>
        <p:nvPicPr>
          <p:cNvPr id="4" name="Picture 3">
            <a:extLst>
              <a:ext uri="{FF2B5EF4-FFF2-40B4-BE49-F238E27FC236}">
                <a16:creationId xmlns:a16="http://schemas.microsoft.com/office/drawing/2014/main" id="{46E538C2-DD42-4C86-A1A0-4A6011560FFD}"/>
              </a:ext>
            </a:extLst>
          </p:cNvPr>
          <p:cNvPicPr>
            <a:picLocks noChangeAspect="1"/>
          </p:cNvPicPr>
          <p:nvPr/>
        </p:nvPicPr>
        <p:blipFill>
          <a:blip r:embed="rId2"/>
          <a:stretch>
            <a:fillRect/>
          </a:stretch>
        </p:blipFill>
        <p:spPr>
          <a:xfrm>
            <a:off x="4607853" y="2253673"/>
            <a:ext cx="4957268" cy="4464771"/>
          </a:xfrm>
          <a:prstGeom prst="rect">
            <a:avLst/>
          </a:prstGeom>
        </p:spPr>
      </p:pic>
      <p:sp>
        <p:nvSpPr>
          <p:cNvPr id="5" name="Slide Number Placeholder 4">
            <a:extLst>
              <a:ext uri="{FF2B5EF4-FFF2-40B4-BE49-F238E27FC236}">
                <a16:creationId xmlns:a16="http://schemas.microsoft.com/office/drawing/2014/main" id="{9BC9B2D6-D93B-4CC0-A75C-B54492EB054E}"/>
              </a:ext>
            </a:extLst>
          </p:cNvPr>
          <p:cNvSpPr>
            <a:spLocks noGrp="1"/>
          </p:cNvSpPr>
          <p:nvPr>
            <p:ph type="sldNum" sz="quarter" idx="12"/>
          </p:nvPr>
        </p:nvSpPr>
        <p:spPr/>
        <p:txBody>
          <a:bodyPr/>
          <a:lstStyle/>
          <a:p>
            <a:fld id="{6E55C921-293D-4B32-A222-7B867CA18D51}" type="slidenum">
              <a:rPr lang="en-IN" smtClean="0"/>
              <a:t>35</a:t>
            </a:fld>
            <a:endParaRPr lang="en-IN"/>
          </a:p>
        </p:txBody>
      </p:sp>
    </p:spTree>
    <p:extLst>
      <p:ext uri="{BB962C8B-B14F-4D97-AF65-F5344CB8AC3E}">
        <p14:creationId xmlns:p14="http://schemas.microsoft.com/office/powerpoint/2010/main" val="33002320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81C5A-F2F0-446B-9257-0E76C5DFEDEB}"/>
              </a:ext>
            </a:extLst>
          </p:cNvPr>
          <p:cNvSpPr>
            <a:spLocks noGrp="1"/>
          </p:cNvSpPr>
          <p:nvPr>
            <p:ph type="title"/>
          </p:nvPr>
        </p:nvSpPr>
        <p:spPr>
          <a:xfrm>
            <a:off x="838200" y="365126"/>
            <a:ext cx="10515600" cy="780184"/>
          </a:xfrm>
        </p:spPr>
        <p:txBody>
          <a:bodyPr/>
          <a:lstStyle/>
          <a:p>
            <a:r>
              <a:rPr lang="en-US" dirty="0">
                <a:solidFill>
                  <a:schemeClr val="accent1"/>
                </a:solidFill>
              </a:rPr>
              <a:t>Hashing </a:t>
            </a:r>
            <a:endParaRPr lang="en-IN" dirty="0">
              <a:solidFill>
                <a:schemeClr val="accent1"/>
              </a:solidFill>
            </a:endParaRPr>
          </a:p>
        </p:txBody>
      </p:sp>
      <p:sp>
        <p:nvSpPr>
          <p:cNvPr id="3" name="Content Placeholder 2">
            <a:extLst>
              <a:ext uri="{FF2B5EF4-FFF2-40B4-BE49-F238E27FC236}">
                <a16:creationId xmlns:a16="http://schemas.microsoft.com/office/drawing/2014/main" id="{D18871D1-7E4F-40D7-87A8-7158A6C2DE1C}"/>
              </a:ext>
            </a:extLst>
          </p:cNvPr>
          <p:cNvSpPr>
            <a:spLocks noGrp="1"/>
          </p:cNvSpPr>
          <p:nvPr>
            <p:ph idx="1"/>
          </p:nvPr>
        </p:nvSpPr>
        <p:spPr>
          <a:xfrm>
            <a:off x="838200" y="1145310"/>
            <a:ext cx="10515600" cy="5031653"/>
          </a:xfrm>
        </p:spPr>
        <p:txBody>
          <a:bodyPr>
            <a:normAutofit fontScale="92500" lnSpcReduction="10000"/>
          </a:bodyPr>
          <a:lstStyle/>
          <a:p>
            <a:r>
              <a:rPr lang="en-US" dirty="0"/>
              <a:t>The hashing mechanism is used when a one-way, non-reversible form of data protection is required. Once hashing has been applied to a message, it is locked and no key is provided for the message to be unlocked. A common application of this mechanism is the storage of passwords. </a:t>
            </a:r>
          </a:p>
          <a:p>
            <a:r>
              <a:rPr lang="en-US" dirty="0"/>
              <a:t>Hashing technology can be used to derive a hashing code or message digest from a message, which is often of a fixed length and smaller than the original message. </a:t>
            </a:r>
          </a:p>
          <a:p>
            <a:r>
              <a:rPr lang="en-US" dirty="0"/>
              <a:t>The message sender can then utilize the hashing mechanism to attach the message digest to the message. The recipient applies the same hash function to the message to verify that the produced message digest is identical to the one that accompanied the message.</a:t>
            </a:r>
          </a:p>
          <a:p>
            <a:r>
              <a:rPr lang="en-US" dirty="0"/>
              <a:t>Any alteration to the original data results in an entirely different message digest and clearly indicates that tampering has occurred.</a:t>
            </a:r>
            <a:endParaRPr lang="en-IN" dirty="0"/>
          </a:p>
        </p:txBody>
      </p:sp>
      <p:sp>
        <p:nvSpPr>
          <p:cNvPr id="4" name="Slide Number Placeholder 3">
            <a:extLst>
              <a:ext uri="{FF2B5EF4-FFF2-40B4-BE49-F238E27FC236}">
                <a16:creationId xmlns:a16="http://schemas.microsoft.com/office/drawing/2014/main" id="{9C81015B-F182-4702-AB9D-185056C8490F}"/>
              </a:ext>
            </a:extLst>
          </p:cNvPr>
          <p:cNvSpPr>
            <a:spLocks noGrp="1"/>
          </p:cNvSpPr>
          <p:nvPr>
            <p:ph type="sldNum" sz="quarter" idx="12"/>
          </p:nvPr>
        </p:nvSpPr>
        <p:spPr/>
        <p:txBody>
          <a:bodyPr/>
          <a:lstStyle/>
          <a:p>
            <a:fld id="{6E55C921-293D-4B32-A222-7B867CA18D51}" type="slidenum">
              <a:rPr lang="en-IN" smtClean="0"/>
              <a:t>36</a:t>
            </a:fld>
            <a:endParaRPr lang="en-IN"/>
          </a:p>
        </p:txBody>
      </p:sp>
    </p:spTree>
    <p:extLst>
      <p:ext uri="{BB962C8B-B14F-4D97-AF65-F5344CB8AC3E}">
        <p14:creationId xmlns:p14="http://schemas.microsoft.com/office/powerpoint/2010/main" val="3259722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DE33A8-E698-45C8-99ED-8D93669517D1}"/>
              </a:ext>
            </a:extLst>
          </p:cNvPr>
          <p:cNvPicPr>
            <a:picLocks noChangeAspect="1"/>
          </p:cNvPicPr>
          <p:nvPr/>
        </p:nvPicPr>
        <p:blipFill>
          <a:blip r:embed="rId2"/>
          <a:stretch>
            <a:fillRect/>
          </a:stretch>
        </p:blipFill>
        <p:spPr>
          <a:xfrm>
            <a:off x="2401020" y="840509"/>
            <a:ext cx="7805593" cy="4342245"/>
          </a:xfrm>
          <a:prstGeom prst="rect">
            <a:avLst/>
          </a:prstGeom>
        </p:spPr>
      </p:pic>
      <p:sp>
        <p:nvSpPr>
          <p:cNvPr id="4" name="TextBox 3">
            <a:extLst>
              <a:ext uri="{FF2B5EF4-FFF2-40B4-BE49-F238E27FC236}">
                <a16:creationId xmlns:a16="http://schemas.microsoft.com/office/drawing/2014/main" id="{19489B7A-7B0F-4A00-BD44-FD77289764D2}"/>
              </a:ext>
            </a:extLst>
          </p:cNvPr>
          <p:cNvSpPr txBox="1"/>
          <p:nvPr/>
        </p:nvSpPr>
        <p:spPr>
          <a:xfrm>
            <a:off x="1847272" y="5103382"/>
            <a:ext cx="8913091" cy="1200329"/>
          </a:xfrm>
          <a:prstGeom prst="rect">
            <a:avLst/>
          </a:prstGeom>
          <a:noFill/>
        </p:spPr>
        <p:txBody>
          <a:bodyPr wrap="square">
            <a:spAutoFit/>
          </a:bodyPr>
          <a:lstStyle/>
          <a:p>
            <a:r>
              <a:rPr lang="en-US" dirty="0">
                <a:solidFill>
                  <a:schemeClr val="accent2"/>
                </a:solidFill>
              </a:rPr>
              <a:t>A hashing function is applied to protect the integrity of a message that is intercepted and altered by a malicious service agent, before it is forwarded. The firewall can be configured to determine that the message has been altered, thereby enabling it to reject the message before it can proceed to the cloud service.</a:t>
            </a:r>
            <a:endParaRPr lang="en-IN" dirty="0">
              <a:solidFill>
                <a:schemeClr val="accent2"/>
              </a:solidFill>
            </a:endParaRPr>
          </a:p>
        </p:txBody>
      </p:sp>
      <p:sp>
        <p:nvSpPr>
          <p:cNvPr id="6" name="TextBox 5">
            <a:extLst>
              <a:ext uri="{FF2B5EF4-FFF2-40B4-BE49-F238E27FC236}">
                <a16:creationId xmlns:a16="http://schemas.microsoft.com/office/drawing/2014/main" id="{57ECBAD4-DB0C-4439-B488-3CEFBA7600EC}"/>
              </a:ext>
            </a:extLst>
          </p:cNvPr>
          <p:cNvSpPr txBox="1"/>
          <p:nvPr/>
        </p:nvSpPr>
        <p:spPr>
          <a:xfrm>
            <a:off x="951346" y="92624"/>
            <a:ext cx="10621818" cy="646331"/>
          </a:xfrm>
          <a:prstGeom prst="rect">
            <a:avLst/>
          </a:prstGeom>
          <a:noFill/>
        </p:spPr>
        <p:txBody>
          <a:bodyPr wrap="square">
            <a:spAutoFit/>
          </a:bodyPr>
          <a:lstStyle/>
          <a:p>
            <a:r>
              <a:rPr lang="en-US" dirty="0">
                <a:solidFill>
                  <a:schemeClr val="accent1"/>
                </a:solidFill>
              </a:rPr>
              <a:t>In addition to its utilization for protecting stored data, the cloud threats that can be mitigated by the hashing mechanism include malicious intermediary and insufficient authorization.</a:t>
            </a:r>
            <a:endParaRPr lang="en-IN" dirty="0">
              <a:solidFill>
                <a:schemeClr val="accent1"/>
              </a:solidFill>
            </a:endParaRPr>
          </a:p>
        </p:txBody>
      </p:sp>
      <p:sp>
        <p:nvSpPr>
          <p:cNvPr id="3" name="Slide Number Placeholder 2">
            <a:extLst>
              <a:ext uri="{FF2B5EF4-FFF2-40B4-BE49-F238E27FC236}">
                <a16:creationId xmlns:a16="http://schemas.microsoft.com/office/drawing/2014/main" id="{0C12C043-AF4E-40B6-8E88-F5FF27EB4302}"/>
              </a:ext>
            </a:extLst>
          </p:cNvPr>
          <p:cNvSpPr>
            <a:spLocks noGrp="1"/>
          </p:cNvSpPr>
          <p:nvPr>
            <p:ph type="sldNum" sz="quarter" idx="12"/>
          </p:nvPr>
        </p:nvSpPr>
        <p:spPr/>
        <p:txBody>
          <a:bodyPr/>
          <a:lstStyle/>
          <a:p>
            <a:fld id="{6E55C921-293D-4B32-A222-7B867CA18D51}" type="slidenum">
              <a:rPr lang="en-IN" smtClean="0"/>
              <a:t>37</a:t>
            </a:fld>
            <a:endParaRPr lang="en-IN"/>
          </a:p>
        </p:txBody>
      </p:sp>
    </p:spTree>
    <p:extLst>
      <p:ext uri="{BB962C8B-B14F-4D97-AF65-F5344CB8AC3E}">
        <p14:creationId xmlns:p14="http://schemas.microsoft.com/office/powerpoint/2010/main" val="1477554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714E8-B7AA-425D-ABBE-745C5B8B7CA5}"/>
              </a:ext>
            </a:extLst>
          </p:cNvPr>
          <p:cNvSpPr>
            <a:spLocks noGrp="1"/>
          </p:cNvSpPr>
          <p:nvPr>
            <p:ph type="title"/>
          </p:nvPr>
        </p:nvSpPr>
        <p:spPr/>
        <p:txBody>
          <a:bodyPr/>
          <a:lstStyle/>
          <a:p>
            <a:r>
              <a:rPr lang="en-US" dirty="0"/>
              <a:t>Case study:</a:t>
            </a:r>
            <a:endParaRPr lang="en-IN" dirty="0"/>
          </a:p>
        </p:txBody>
      </p:sp>
      <p:sp>
        <p:nvSpPr>
          <p:cNvPr id="3" name="Content Placeholder 2">
            <a:extLst>
              <a:ext uri="{FF2B5EF4-FFF2-40B4-BE49-F238E27FC236}">
                <a16:creationId xmlns:a16="http://schemas.microsoft.com/office/drawing/2014/main" id="{8C9D7B0D-1484-44C8-9200-74EB5DFDD176}"/>
              </a:ext>
            </a:extLst>
          </p:cNvPr>
          <p:cNvSpPr>
            <a:spLocks noGrp="1"/>
          </p:cNvSpPr>
          <p:nvPr>
            <p:ph idx="1"/>
          </p:nvPr>
        </p:nvSpPr>
        <p:spPr/>
        <p:txBody>
          <a:bodyPr>
            <a:normAutofit lnSpcReduction="10000"/>
          </a:bodyPr>
          <a:lstStyle/>
          <a:p>
            <a:r>
              <a:rPr lang="en-US" dirty="0"/>
              <a:t>A subset of the applications that have been selected to be ported to ATN’s PaaS platform allows users to access and alter highly sensitive corporate data. This information is being hosted on a cloud to enable access by trusted partners who may use it for critical calculation and assessment purposes. Concerned that the data could be tampered with, ATN decides to apply the hashing mechanism as a means of protecting and preserving the data’s integrity. </a:t>
            </a:r>
          </a:p>
          <a:p>
            <a:pPr marL="0" indent="0">
              <a:buNone/>
            </a:pPr>
            <a:r>
              <a:rPr lang="en-US" dirty="0">
                <a:solidFill>
                  <a:schemeClr val="accent1"/>
                </a:solidFill>
              </a:rPr>
              <a:t>Solution:</a:t>
            </a:r>
            <a:r>
              <a:rPr lang="en-US" dirty="0"/>
              <a:t> ATN cloud resource administrators work with the cloud provider to incorporate a digest-generating procedure with each application version that is deployed in the cloud. Current values are logged to a secure on-premise database and the procedure is regularly repeated with the results analyzed.</a:t>
            </a:r>
            <a:endParaRPr lang="en-IN" dirty="0"/>
          </a:p>
        </p:txBody>
      </p:sp>
      <p:sp>
        <p:nvSpPr>
          <p:cNvPr id="4" name="Slide Number Placeholder 3">
            <a:extLst>
              <a:ext uri="{FF2B5EF4-FFF2-40B4-BE49-F238E27FC236}">
                <a16:creationId xmlns:a16="http://schemas.microsoft.com/office/drawing/2014/main" id="{9258F060-97D6-4DCA-9907-BF70B8C478B6}"/>
              </a:ext>
            </a:extLst>
          </p:cNvPr>
          <p:cNvSpPr>
            <a:spLocks noGrp="1"/>
          </p:cNvSpPr>
          <p:nvPr>
            <p:ph type="sldNum" sz="quarter" idx="12"/>
          </p:nvPr>
        </p:nvSpPr>
        <p:spPr/>
        <p:txBody>
          <a:bodyPr/>
          <a:lstStyle/>
          <a:p>
            <a:fld id="{6E55C921-293D-4B32-A222-7B867CA18D51}" type="slidenum">
              <a:rPr lang="en-IN" smtClean="0"/>
              <a:t>38</a:t>
            </a:fld>
            <a:endParaRPr lang="en-IN"/>
          </a:p>
        </p:txBody>
      </p:sp>
    </p:spTree>
    <p:extLst>
      <p:ext uri="{BB962C8B-B14F-4D97-AF65-F5344CB8AC3E}">
        <p14:creationId xmlns:p14="http://schemas.microsoft.com/office/powerpoint/2010/main" val="1302441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046440-C0A2-475A-B53E-09B2670121DA}"/>
              </a:ext>
            </a:extLst>
          </p:cNvPr>
          <p:cNvPicPr>
            <a:picLocks noChangeAspect="1"/>
          </p:cNvPicPr>
          <p:nvPr/>
        </p:nvPicPr>
        <p:blipFill>
          <a:blip r:embed="rId2"/>
          <a:stretch>
            <a:fillRect/>
          </a:stretch>
        </p:blipFill>
        <p:spPr>
          <a:xfrm>
            <a:off x="775855" y="794327"/>
            <a:ext cx="4932218" cy="4564351"/>
          </a:xfrm>
          <a:prstGeom prst="rect">
            <a:avLst/>
          </a:prstGeom>
        </p:spPr>
      </p:pic>
      <p:sp>
        <p:nvSpPr>
          <p:cNvPr id="4" name="TextBox 3">
            <a:extLst>
              <a:ext uri="{FF2B5EF4-FFF2-40B4-BE49-F238E27FC236}">
                <a16:creationId xmlns:a16="http://schemas.microsoft.com/office/drawing/2014/main" id="{C78FF88B-2EB9-480C-BA52-786A74A00532}"/>
              </a:ext>
            </a:extLst>
          </p:cNvPr>
          <p:cNvSpPr txBox="1"/>
          <p:nvPr/>
        </p:nvSpPr>
        <p:spPr>
          <a:xfrm>
            <a:off x="5708073" y="1999964"/>
            <a:ext cx="6096000" cy="1754326"/>
          </a:xfrm>
          <a:prstGeom prst="rect">
            <a:avLst/>
          </a:prstGeom>
          <a:noFill/>
        </p:spPr>
        <p:txBody>
          <a:bodyPr wrap="square">
            <a:spAutoFit/>
          </a:bodyPr>
          <a:lstStyle/>
          <a:p>
            <a:r>
              <a:rPr lang="en-US" dirty="0"/>
              <a:t>A hashing procedure is invoked when the PaaS environment is accessed (1). The applications that were ported to this environment are checked (2) and their message digests are calculated (3). The message digests are stored in a secure on-premise database (4), and a notification is issued if any of their values are not identical to the ones in storage. </a:t>
            </a:r>
            <a:endParaRPr lang="en-IN" dirty="0"/>
          </a:p>
        </p:txBody>
      </p:sp>
      <p:sp>
        <p:nvSpPr>
          <p:cNvPr id="3" name="Slide Number Placeholder 2">
            <a:extLst>
              <a:ext uri="{FF2B5EF4-FFF2-40B4-BE49-F238E27FC236}">
                <a16:creationId xmlns:a16="http://schemas.microsoft.com/office/drawing/2014/main" id="{CD8A058F-C805-4F71-A111-15EDCD054F24}"/>
              </a:ext>
            </a:extLst>
          </p:cNvPr>
          <p:cNvSpPr>
            <a:spLocks noGrp="1"/>
          </p:cNvSpPr>
          <p:nvPr>
            <p:ph type="sldNum" sz="quarter" idx="12"/>
          </p:nvPr>
        </p:nvSpPr>
        <p:spPr/>
        <p:txBody>
          <a:bodyPr/>
          <a:lstStyle/>
          <a:p>
            <a:fld id="{6E55C921-293D-4B32-A222-7B867CA18D51}" type="slidenum">
              <a:rPr lang="en-IN" smtClean="0"/>
              <a:t>39</a:t>
            </a:fld>
            <a:endParaRPr lang="en-IN"/>
          </a:p>
        </p:txBody>
      </p:sp>
    </p:spTree>
    <p:extLst>
      <p:ext uri="{BB962C8B-B14F-4D97-AF65-F5344CB8AC3E}">
        <p14:creationId xmlns:p14="http://schemas.microsoft.com/office/powerpoint/2010/main" val="2124933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154A-BCFA-4C18-AE54-9429BBE91E6A}"/>
              </a:ext>
            </a:extLst>
          </p:cNvPr>
          <p:cNvSpPr>
            <a:spLocks noGrp="1"/>
          </p:cNvSpPr>
          <p:nvPr>
            <p:ph type="title"/>
          </p:nvPr>
        </p:nvSpPr>
        <p:spPr>
          <a:xfrm>
            <a:off x="838200" y="365126"/>
            <a:ext cx="10515600" cy="484620"/>
          </a:xfrm>
        </p:spPr>
        <p:txBody>
          <a:bodyPr>
            <a:normAutofit fontScale="90000"/>
          </a:bodyPr>
          <a:lstStyle/>
          <a:p>
            <a:r>
              <a:rPr lang="en-IN" dirty="0"/>
              <a:t>Contin..</a:t>
            </a:r>
          </a:p>
        </p:txBody>
      </p:sp>
      <p:sp>
        <p:nvSpPr>
          <p:cNvPr id="3" name="Content Placeholder 2">
            <a:extLst>
              <a:ext uri="{FF2B5EF4-FFF2-40B4-BE49-F238E27FC236}">
                <a16:creationId xmlns:a16="http://schemas.microsoft.com/office/drawing/2014/main" id="{ACDDFEDC-4BDB-4BF9-B69C-F2C5E6B993BB}"/>
              </a:ext>
            </a:extLst>
          </p:cNvPr>
          <p:cNvSpPr>
            <a:spLocks noGrp="1"/>
          </p:cNvSpPr>
          <p:nvPr>
            <p:ph idx="1"/>
          </p:nvPr>
        </p:nvSpPr>
        <p:spPr>
          <a:xfrm>
            <a:off x="838200" y="923636"/>
            <a:ext cx="10515600" cy="5253327"/>
          </a:xfrm>
        </p:spPr>
        <p:txBody>
          <a:bodyPr/>
          <a:lstStyle/>
          <a:p>
            <a:pPr marL="0" indent="0">
              <a:buNone/>
            </a:pPr>
            <a:r>
              <a:rPr lang="en-IN" dirty="0">
                <a:solidFill>
                  <a:srgbClr val="0070C0"/>
                </a:solidFill>
              </a:rPr>
              <a:t>Confidentiality</a:t>
            </a:r>
            <a:r>
              <a:rPr lang="en-IN" dirty="0"/>
              <a:t> </a:t>
            </a:r>
          </a:p>
          <a:p>
            <a:pPr marL="0" indent="0">
              <a:buNone/>
            </a:pPr>
            <a:r>
              <a:rPr lang="en-IN" dirty="0"/>
              <a:t>Means only authorized persons can accessible. In cloud environment confidentiality means restricting access to data while transmitting and storage.</a:t>
            </a:r>
          </a:p>
          <a:p>
            <a:endParaRPr lang="en-IN" dirty="0"/>
          </a:p>
        </p:txBody>
      </p:sp>
      <p:pic>
        <p:nvPicPr>
          <p:cNvPr id="4" name="Picture 3">
            <a:extLst>
              <a:ext uri="{FF2B5EF4-FFF2-40B4-BE49-F238E27FC236}">
                <a16:creationId xmlns:a16="http://schemas.microsoft.com/office/drawing/2014/main" id="{9EAB81BA-DEB9-4293-B00E-930A0C4F5263}"/>
              </a:ext>
            </a:extLst>
          </p:cNvPr>
          <p:cNvPicPr>
            <a:picLocks noChangeAspect="1"/>
          </p:cNvPicPr>
          <p:nvPr/>
        </p:nvPicPr>
        <p:blipFill>
          <a:blip r:embed="rId2"/>
          <a:stretch>
            <a:fillRect/>
          </a:stretch>
        </p:blipFill>
        <p:spPr>
          <a:xfrm>
            <a:off x="3175578" y="2378723"/>
            <a:ext cx="6688858" cy="2738221"/>
          </a:xfrm>
          <a:prstGeom prst="rect">
            <a:avLst/>
          </a:prstGeom>
        </p:spPr>
      </p:pic>
      <p:sp>
        <p:nvSpPr>
          <p:cNvPr id="6" name="TextBox 5">
            <a:extLst>
              <a:ext uri="{FF2B5EF4-FFF2-40B4-BE49-F238E27FC236}">
                <a16:creationId xmlns:a16="http://schemas.microsoft.com/office/drawing/2014/main" id="{CD121A74-B78E-4BBB-A7A3-17363168F26B}"/>
              </a:ext>
            </a:extLst>
          </p:cNvPr>
          <p:cNvSpPr txBox="1"/>
          <p:nvPr/>
        </p:nvSpPr>
        <p:spPr>
          <a:xfrm>
            <a:off x="1847273" y="5185288"/>
            <a:ext cx="8922327" cy="646331"/>
          </a:xfrm>
          <a:prstGeom prst="rect">
            <a:avLst/>
          </a:prstGeom>
          <a:noFill/>
        </p:spPr>
        <p:txBody>
          <a:bodyPr wrap="square">
            <a:spAutoFit/>
          </a:bodyPr>
          <a:lstStyle/>
          <a:p>
            <a:r>
              <a:rPr lang="en-US" dirty="0"/>
              <a:t>Fig: The message issued by the cloud consumer to the cloud service is considered confidential only if it is not accessed or read by an unauthorized party.</a:t>
            </a:r>
            <a:endParaRPr lang="en-IN" dirty="0"/>
          </a:p>
        </p:txBody>
      </p:sp>
      <p:sp>
        <p:nvSpPr>
          <p:cNvPr id="5" name="Slide Number Placeholder 4">
            <a:extLst>
              <a:ext uri="{FF2B5EF4-FFF2-40B4-BE49-F238E27FC236}">
                <a16:creationId xmlns:a16="http://schemas.microsoft.com/office/drawing/2014/main" id="{B1C4B3C4-D753-4AFE-9032-B973ED345A9C}"/>
              </a:ext>
            </a:extLst>
          </p:cNvPr>
          <p:cNvSpPr>
            <a:spLocks noGrp="1"/>
          </p:cNvSpPr>
          <p:nvPr>
            <p:ph type="sldNum" sz="quarter" idx="12"/>
          </p:nvPr>
        </p:nvSpPr>
        <p:spPr/>
        <p:txBody>
          <a:bodyPr/>
          <a:lstStyle/>
          <a:p>
            <a:fld id="{6E55C921-293D-4B32-A222-7B867CA18D51}" type="slidenum">
              <a:rPr lang="en-IN" smtClean="0"/>
              <a:t>4</a:t>
            </a:fld>
            <a:endParaRPr lang="en-IN"/>
          </a:p>
        </p:txBody>
      </p:sp>
    </p:spTree>
    <p:extLst>
      <p:ext uri="{BB962C8B-B14F-4D97-AF65-F5344CB8AC3E}">
        <p14:creationId xmlns:p14="http://schemas.microsoft.com/office/powerpoint/2010/main" val="20146491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3A09D-51D7-41A9-BF59-EBE1431C3EB7}"/>
              </a:ext>
            </a:extLst>
          </p:cNvPr>
          <p:cNvSpPr>
            <a:spLocks noGrp="1"/>
          </p:cNvSpPr>
          <p:nvPr>
            <p:ph type="title"/>
          </p:nvPr>
        </p:nvSpPr>
        <p:spPr>
          <a:xfrm>
            <a:off x="838200" y="365125"/>
            <a:ext cx="10515600" cy="706293"/>
          </a:xfrm>
        </p:spPr>
        <p:txBody>
          <a:bodyPr/>
          <a:lstStyle/>
          <a:p>
            <a:r>
              <a:rPr lang="en-IN" dirty="0">
                <a:solidFill>
                  <a:schemeClr val="accent1"/>
                </a:solidFill>
              </a:rPr>
              <a:t>Digital Signature</a:t>
            </a:r>
          </a:p>
        </p:txBody>
      </p:sp>
      <p:sp>
        <p:nvSpPr>
          <p:cNvPr id="3" name="Content Placeholder 2">
            <a:extLst>
              <a:ext uri="{FF2B5EF4-FFF2-40B4-BE49-F238E27FC236}">
                <a16:creationId xmlns:a16="http://schemas.microsoft.com/office/drawing/2014/main" id="{8C6B8657-69DA-4236-BB97-45A01556924D}"/>
              </a:ext>
            </a:extLst>
          </p:cNvPr>
          <p:cNvSpPr>
            <a:spLocks noGrp="1"/>
          </p:cNvSpPr>
          <p:nvPr>
            <p:ph idx="1"/>
          </p:nvPr>
        </p:nvSpPr>
        <p:spPr>
          <a:xfrm>
            <a:off x="838200" y="1154545"/>
            <a:ext cx="10515600" cy="5022418"/>
          </a:xfrm>
        </p:spPr>
        <p:txBody>
          <a:bodyPr>
            <a:normAutofit fontScale="92500"/>
          </a:bodyPr>
          <a:lstStyle/>
          <a:p>
            <a:r>
              <a:rPr lang="en-US" dirty="0"/>
              <a:t>The digital signature mechanism is a means of providing data authenticity and integrity through authentication and non-repudiation. </a:t>
            </a:r>
          </a:p>
          <a:p>
            <a:r>
              <a:rPr lang="en-US" dirty="0"/>
              <a:t>A digital signature provides evidence that the message received is the same as the one created by its rightful sender. </a:t>
            </a:r>
          </a:p>
          <a:p>
            <a:r>
              <a:rPr lang="en-US" dirty="0"/>
              <a:t>Both hashing and asymmetrical encryption are involved in the creation of a digital signature, which essentially exists as a message digest that was encrypted by a private key and appended to the original message. </a:t>
            </a:r>
          </a:p>
          <a:p>
            <a:r>
              <a:rPr lang="en-US" dirty="0"/>
              <a:t>The recipient verifies the signature validity and uses the corresponding public key to decrypt the digital signature, which produces the message digest.</a:t>
            </a:r>
          </a:p>
          <a:p>
            <a:r>
              <a:rPr lang="en-US" dirty="0"/>
              <a:t>The hashing mechanism can also be applied to the original message to produce this message digest.</a:t>
            </a:r>
          </a:p>
        </p:txBody>
      </p:sp>
      <p:sp>
        <p:nvSpPr>
          <p:cNvPr id="4" name="Slide Number Placeholder 3">
            <a:extLst>
              <a:ext uri="{FF2B5EF4-FFF2-40B4-BE49-F238E27FC236}">
                <a16:creationId xmlns:a16="http://schemas.microsoft.com/office/drawing/2014/main" id="{37104F8D-E79C-467B-93F2-0346D7ABE1A1}"/>
              </a:ext>
            </a:extLst>
          </p:cNvPr>
          <p:cNvSpPr>
            <a:spLocks noGrp="1"/>
          </p:cNvSpPr>
          <p:nvPr>
            <p:ph type="sldNum" sz="quarter" idx="12"/>
          </p:nvPr>
        </p:nvSpPr>
        <p:spPr/>
        <p:txBody>
          <a:bodyPr/>
          <a:lstStyle/>
          <a:p>
            <a:fld id="{6E55C921-293D-4B32-A222-7B867CA18D51}" type="slidenum">
              <a:rPr lang="en-IN" smtClean="0"/>
              <a:t>40</a:t>
            </a:fld>
            <a:endParaRPr lang="en-IN"/>
          </a:p>
        </p:txBody>
      </p:sp>
    </p:spTree>
    <p:extLst>
      <p:ext uri="{BB962C8B-B14F-4D97-AF65-F5344CB8AC3E}">
        <p14:creationId xmlns:p14="http://schemas.microsoft.com/office/powerpoint/2010/main" val="33787987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73CFF5C-682A-493E-AEAA-F51EFCED3B06}"/>
              </a:ext>
            </a:extLst>
          </p:cNvPr>
          <p:cNvPicPr>
            <a:picLocks noChangeAspect="1"/>
          </p:cNvPicPr>
          <p:nvPr/>
        </p:nvPicPr>
        <p:blipFill>
          <a:blip r:embed="rId2"/>
          <a:stretch>
            <a:fillRect/>
          </a:stretch>
        </p:blipFill>
        <p:spPr>
          <a:xfrm>
            <a:off x="1051791" y="1182256"/>
            <a:ext cx="6087918" cy="5126180"/>
          </a:xfrm>
          <a:prstGeom prst="rect">
            <a:avLst/>
          </a:prstGeom>
        </p:spPr>
      </p:pic>
      <p:sp>
        <p:nvSpPr>
          <p:cNvPr id="4" name="TextBox 3">
            <a:extLst>
              <a:ext uri="{FF2B5EF4-FFF2-40B4-BE49-F238E27FC236}">
                <a16:creationId xmlns:a16="http://schemas.microsoft.com/office/drawing/2014/main" id="{A8799E80-16F1-42BB-8EB0-46D77BEEF566}"/>
              </a:ext>
            </a:extLst>
          </p:cNvPr>
          <p:cNvSpPr txBox="1"/>
          <p:nvPr/>
        </p:nvSpPr>
        <p:spPr>
          <a:xfrm>
            <a:off x="341746" y="240298"/>
            <a:ext cx="10215418"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accent1"/>
                </a:solidFill>
              </a:rPr>
              <a:t>The digital signature mechanism helps mitigate the malicious intermediary, insufficient authorization, and overlapping trust boundaries security threats.</a:t>
            </a:r>
            <a:endParaRPr lang="en-IN" dirty="0">
              <a:solidFill>
                <a:schemeClr val="accent1"/>
              </a:solidFill>
            </a:endParaRPr>
          </a:p>
        </p:txBody>
      </p:sp>
      <p:sp>
        <p:nvSpPr>
          <p:cNvPr id="6" name="TextBox 5">
            <a:extLst>
              <a:ext uri="{FF2B5EF4-FFF2-40B4-BE49-F238E27FC236}">
                <a16:creationId xmlns:a16="http://schemas.microsoft.com/office/drawing/2014/main" id="{55AD6A3A-0942-4B77-9A02-BE77FE4CD21A}"/>
              </a:ext>
            </a:extLst>
          </p:cNvPr>
          <p:cNvSpPr txBox="1"/>
          <p:nvPr/>
        </p:nvSpPr>
        <p:spPr>
          <a:xfrm>
            <a:off x="6973455" y="1990774"/>
            <a:ext cx="4470400" cy="2585323"/>
          </a:xfrm>
          <a:prstGeom prst="rect">
            <a:avLst/>
          </a:prstGeom>
          <a:noFill/>
        </p:spPr>
        <p:txBody>
          <a:bodyPr wrap="square">
            <a:spAutoFit/>
          </a:bodyPr>
          <a:lstStyle/>
          <a:p>
            <a:r>
              <a:rPr lang="en-US" dirty="0">
                <a:solidFill>
                  <a:schemeClr val="accent2"/>
                </a:solidFill>
              </a:rPr>
              <a:t>Cloud Service Consumer B sends a message that was digitally signed but was altered by trusted attacker Cloud Service Consumer A. Virtual Server B is configured to verify digital signatures before processing incoming messages even if they are within its trust boundary. The message is revealed as illegitimate due to its invalid digital signature, and is therefore rejected by Virtual Server B.</a:t>
            </a:r>
            <a:endParaRPr lang="en-IN" dirty="0">
              <a:solidFill>
                <a:schemeClr val="accent2"/>
              </a:solidFill>
            </a:endParaRPr>
          </a:p>
        </p:txBody>
      </p:sp>
      <p:sp>
        <p:nvSpPr>
          <p:cNvPr id="3" name="Slide Number Placeholder 2">
            <a:extLst>
              <a:ext uri="{FF2B5EF4-FFF2-40B4-BE49-F238E27FC236}">
                <a16:creationId xmlns:a16="http://schemas.microsoft.com/office/drawing/2014/main" id="{20A5CE4F-B1FE-4CE3-BC7F-37514197D324}"/>
              </a:ext>
            </a:extLst>
          </p:cNvPr>
          <p:cNvSpPr>
            <a:spLocks noGrp="1"/>
          </p:cNvSpPr>
          <p:nvPr>
            <p:ph type="sldNum" sz="quarter" idx="12"/>
          </p:nvPr>
        </p:nvSpPr>
        <p:spPr/>
        <p:txBody>
          <a:bodyPr/>
          <a:lstStyle/>
          <a:p>
            <a:fld id="{6E55C921-293D-4B32-A222-7B867CA18D51}" type="slidenum">
              <a:rPr lang="en-IN" smtClean="0"/>
              <a:t>41</a:t>
            </a:fld>
            <a:endParaRPr lang="en-IN"/>
          </a:p>
        </p:txBody>
      </p:sp>
    </p:spTree>
    <p:extLst>
      <p:ext uri="{BB962C8B-B14F-4D97-AF65-F5344CB8AC3E}">
        <p14:creationId xmlns:p14="http://schemas.microsoft.com/office/powerpoint/2010/main" val="12622320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F451-1385-43F4-AA4B-2B13E76C7D56}"/>
              </a:ext>
            </a:extLst>
          </p:cNvPr>
          <p:cNvSpPr>
            <a:spLocks noGrp="1"/>
          </p:cNvSpPr>
          <p:nvPr>
            <p:ph type="title"/>
          </p:nvPr>
        </p:nvSpPr>
        <p:spPr>
          <a:xfrm>
            <a:off x="838200" y="365126"/>
            <a:ext cx="10515600" cy="687820"/>
          </a:xfrm>
        </p:spPr>
        <p:txBody>
          <a:bodyPr>
            <a:normAutofit fontScale="90000"/>
          </a:bodyPr>
          <a:lstStyle/>
          <a:p>
            <a:r>
              <a:rPr lang="en-IN" dirty="0">
                <a:solidFill>
                  <a:schemeClr val="accent1"/>
                </a:solidFill>
              </a:rPr>
              <a:t>Case Study Example</a:t>
            </a:r>
          </a:p>
        </p:txBody>
      </p:sp>
      <p:sp>
        <p:nvSpPr>
          <p:cNvPr id="3" name="Content Placeholder 2">
            <a:extLst>
              <a:ext uri="{FF2B5EF4-FFF2-40B4-BE49-F238E27FC236}">
                <a16:creationId xmlns:a16="http://schemas.microsoft.com/office/drawing/2014/main" id="{853FBEDC-DCEB-42C0-A7EC-EE53C0410C03}"/>
              </a:ext>
            </a:extLst>
          </p:cNvPr>
          <p:cNvSpPr>
            <a:spLocks noGrp="1"/>
          </p:cNvSpPr>
          <p:nvPr>
            <p:ph idx="1"/>
          </p:nvPr>
        </p:nvSpPr>
        <p:spPr>
          <a:xfrm>
            <a:off x="838200" y="1052946"/>
            <a:ext cx="10515600" cy="5124017"/>
          </a:xfrm>
        </p:spPr>
        <p:txBody>
          <a:bodyPr>
            <a:normAutofit lnSpcReduction="10000"/>
          </a:bodyPr>
          <a:lstStyle/>
          <a:p>
            <a:r>
              <a:rPr lang="en-US" dirty="0"/>
              <a:t>With DTGOV’s client portfolio expanding to include public-sector organizations, many of its cloud computing policies have become unsuitable and require modification. Considering that public-sector organizations frequently handle strategic information, security safeguards need to be established to protect data manipulation and to establish a means of auditing activities that may impact government operations. </a:t>
            </a:r>
          </a:p>
          <a:p>
            <a:pPr marL="0" indent="0">
              <a:buNone/>
            </a:pPr>
            <a:r>
              <a:rPr lang="en-US" dirty="0"/>
              <a:t>Solution: DTGOV proceeds to implement the digital signature mechanism specifically to protect its Web-based management environment. virtual server self-provisioning inside the IaaS environment and the tracking functionality of real-time SLA and billing are all performed via Web portals. As a result, user error or malicious actions could result in legal and financial consequences.</a:t>
            </a:r>
            <a:endParaRPr lang="en-IN" dirty="0"/>
          </a:p>
        </p:txBody>
      </p:sp>
      <p:sp>
        <p:nvSpPr>
          <p:cNvPr id="4" name="Slide Number Placeholder 3">
            <a:extLst>
              <a:ext uri="{FF2B5EF4-FFF2-40B4-BE49-F238E27FC236}">
                <a16:creationId xmlns:a16="http://schemas.microsoft.com/office/drawing/2014/main" id="{C4F2582F-6673-4750-B10D-B40B50E3F050}"/>
              </a:ext>
            </a:extLst>
          </p:cNvPr>
          <p:cNvSpPr>
            <a:spLocks noGrp="1"/>
          </p:cNvSpPr>
          <p:nvPr>
            <p:ph type="sldNum" sz="quarter" idx="12"/>
          </p:nvPr>
        </p:nvSpPr>
        <p:spPr/>
        <p:txBody>
          <a:bodyPr/>
          <a:lstStyle/>
          <a:p>
            <a:fld id="{6E55C921-293D-4B32-A222-7B867CA18D51}" type="slidenum">
              <a:rPr lang="en-IN" smtClean="0"/>
              <a:t>42</a:t>
            </a:fld>
            <a:endParaRPr lang="en-IN"/>
          </a:p>
        </p:txBody>
      </p:sp>
    </p:spTree>
    <p:extLst>
      <p:ext uri="{BB962C8B-B14F-4D97-AF65-F5344CB8AC3E}">
        <p14:creationId xmlns:p14="http://schemas.microsoft.com/office/powerpoint/2010/main" val="32119651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160470-E1CF-47C2-878E-26B28599F2C9}"/>
              </a:ext>
            </a:extLst>
          </p:cNvPr>
          <p:cNvPicPr>
            <a:picLocks noChangeAspect="1"/>
          </p:cNvPicPr>
          <p:nvPr/>
        </p:nvPicPr>
        <p:blipFill>
          <a:blip r:embed="rId2"/>
          <a:stretch>
            <a:fillRect/>
          </a:stretch>
        </p:blipFill>
        <p:spPr>
          <a:xfrm>
            <a:off x="235932" y="110836"/>
            <a:ext cx="6233735" cy="6858000"/>
          </a:xfrm>
          <a:prstGeom prst="rect">
            <a:avLst/>
          </a:prstGeom>
        </p:spPr>
      </p:pic>
      <p:sp>
        <p:nvSpPr>
          <p:cNvPr id="4" name="TextBox 3">
            <a:extLst>
              <a:ext uri="{FF2B5EF4-FFF2-40B4-BE49-F238E27FC236}">
                <a16:creationId xmlns:a16="http://schemas.microsoft.com/office/drawing/2014/main" id="{2A631CFD-A114-4B32-8E2E-800397744640}"/>
              </a:ext>
            </a:extLst>
          </p:cNvPr>
          <p:cNvSpPr txBox="1"/>
          <p:nvPr/>
        </p:nvSpPr>
        <p:spPr>
          <a:xfrm>
            <a:off x="6469667" y="2050672"/>
            <a:ext cx="5556078" cy="1477328"/>
          </a:xfrm>
          <a:prstGeom prst="rect">
            <a:avLst/>
          </a:prstGeom>
          <a:noFill/>
        </p:spPr>
        <p:txBody>
          <a:bodyPr wrap="square">
            <a:spAutoFit/>
          </a:bodyPr>
          <a:lstStyle/>
          <a:p>
            <a:r>
              <a:rPr lang="en-US" dirty="0">
                <a:solidFill>
                  <a:schemeClr val="accent2"/>
                </a:solidFill>
              </a:rPr>
              <a:t>Whenever a cloud consumer performs a management action that is related to IT resources provisioned by DTGOV, the cloud service consumer program must include a digital signature in the message request to prove the legitimacy of its user. </a:t>
            </a:r>
            <a:endParaRPr lang="en-IN" dirty="0">
              <a:solidFill>
                <a:schemeClr val="accent2"/>
              </a:solidFill>
            </a:endParaRPr>
          </a:p>
        </p:txBody>
      </p:sp>
      <p:sp>
        <p:nvSpPr>
          <p:cNvPr id="3" name="Slide Number Placeholder 2">
            <a:extLst>
              <a:ext uri="{FF2B5EF4-FFF2-40B4-BE49-F238E27FC236}">
                <a16:creationId xmlns:a16="http://schemas.microsoft.com/office/drawing/2014/main" id="{19DBAEE9-4C2E-4C02-ACC5-C8FD0281404B}"/>
              </a:ext>
            </a:extLst>
          </p:cNvPr>
          <p:cNvSpPr>
            <a:spLocks noGrp="1"/>
          </p:cNvSpPr>
          <p:nvPr>
            <p:ph type="sldNum" sz="quarter" idx="12"/>
          </p:nvPr>
        </p:nvSpPr>
        <p:spPr/>
        <p:txBody>
          <a:bodyPr/>
          <a:lstStyle/>
          <a:p>
            <a:fld id="{6E55C921-293D-4B32-A222-7B867CA18D51}" type="slidenum">
              <a:rPr lang="en-IN" smtClean="0"/>
              <a:t>43</a:t>
            </a:fld>
            <a:endParaRPr lang="en-IN"/>
          </a:p>
        </p:txBody>
      </p:sp>
    </p:spTree>
    <p:extLst>
      <p:ext uri="{BB962C8B-B14F-4D97-AF65-F5344CB8AC3E}">
        <p14:creationId xmlns:p14="http://schemas.microsoft.com/office/powerpoint/2010/main" val="22747767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8D3F78-EF10-49F7-92AF-1693728A3187}"/>
              </a:ext>
            </a:extLst>
          </p:cNvPr>
          <p:cNvSpPr>
            <a:spLocks noGrp="1"/>
          </p:cNvSpPr>
          <p:nvPr>
            <p:ph idx="1"/>
          </p:nvPr>
        </p:nvSpPr>
        <p:spPr>
          <a:xfrm>
            <a:off x="838200" y="157018"/>
            <a:ext cx="10515600" cy="6019945"/>
          </a:xfrm>
        </p:spPr>
        <p:txBody>
          <a:bodyPr/>
          <a:lstStyle/>
          <a:p>
            <a:r>
              <a:rPr lang="en-US" dirty="0"/>
              <a:t>Digital signatures provide DTGOV with the guarantee that every action performed is linked to its legitimate originator.</a:t>
            </a:r>
          </a:p>
          <a:p>
            <a:r>
              <a:rPr lang="en-US" dirty="0"/>
              <a:t>Unauthorized access is expected to become highly improbable, since digital signatures are only accepted if the encryption key is identical to the secret key held by the rightful owner.</a:t>
            </a:r>
          </a:p>
          <a:p>
            <a:endParaRPr lang="en-IN" dirty="0"/>
          </a:p>
        </p:txBody>
      </p:sp>
      <p:sp>
        <p:nvSpPr>
          <p:cNvPr id="2" name="Slide Number Placeholder 1">
            <a:extLst>
              <a:ext uri="{FF2B5EF4-FFF2-40B4-BE49-F238E27FC236}">
                <a16:creationId xmlns:a16="http://schemas.microsoft.com/office/drawing/2014/main" id="{D97538B4-A7E1-4F75-8D7C-787ACED78CFD}"/>
              </a:ext>
            </a:extLst>
          </p:cNvPr>
          <p:cNvSpPr>
            <a:spLocks noGrp="1"/>
          </p:cNvSpPr>
          <p:nvPr>
            <p:ph type="sldNum" sz="quarter" idx="12"/>
          </p:nvPr>
        </p:nvSpPr>
        <p:spPr/>
        <p:txBody>
          <a:bodyPr/>
          <a:lstStyle/>
          <a:p>
            <a:fld id="{6E55C921-293D-4B32-A222-7B867CA18D51}" type="slidenum">
              <a:rPr lang="en-IN" smtClean="0"/>
              <a:t>44</a:t>
            </a:fld>
            <a:endParaRPr lang="en-IN"/>
          </a:p>
        </p:txBody>
      </p:sp>
    </p:spTree>
    <p:extLst>
      <p:ext uri="{BB962C8B-B14F-4D97-AF65-F5344CB8AC3E}">
        <p14:creationId xmlns:p14="http://schemas.microsoft.com/office/powerpoint/2010/main" val="3282635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5678C-B931-4561-96D6-0C4251B410DF}"/>
              </a:ext>
            </a:extLst>
          </p:cNvPr>
          <p:cNvSpPr>
            <a:spLocks noGrp="1"/>
          </p:cNvSpPr>
          <p:nvPr>
            <p:ph type="title"/>
          </p:nvPr>
        </p:nvSpPr>
        <p:spPr>
          <a:xfrm>
            <a:off x="838200" y="365126"/>
            <a:ext cx="10515600" cy="826366"/>
          </a:xfrm>
        </p:spPr>
        <p:txBody>
          <a:bodyPr/>
          <a:lstStyle/>
          <a:p>
            <a:r>
              <a:rPr lang="en-IN" dirty="0">
                <a:solidFill>
                  <a:schemeClr val="accent1"/>
                </a:solidFill>
              </a:rPr>
              <a:t>Public Key Infrastructure (PKI)</a:t>
            </a:r>
          </a:p>
        </p:txBody>
      </p:sp>
      <p:sp>
        <p:nvSpPr>
          <p:cNvPr id="3" name="Content Placeholder 2">
            <a:extLst>
              <a:ext uri="{FF2B5EF4-FFF2-40B4-BE49-F238E27FC236}">
                <a16:creationId xmlns:a16="http://schemas.microsoft.com/office/drawing/2014/main" id="{4C990B62-D77A-48C1-BEC1-E3A3B9BE6DD3}"/>
              </a:ext>
            </a:extLst>
          </p:cNvPr>
          <p:cNvSpPr>
            <a:spLocks noGrp="1"/>
          </p:cNvSpPr>
          <p:nvPr>
            <p:ph idx="1"/>
          </p:nvPr>
        </p:nvSpPr>
        <p:spPr>
          <a:xfrm>
            <a:off x="838200" y="1265382"/>
            <a:ext cx="10515600" cy="4911581"/>
          </a:xfrm>
        </p:spPr>
        <p:txBody>
          <a:bodyPr>
            <a:normAutofit fontScale="92500" lnSpcReduction="10000"/>
          </a:bodyPr>
          <a:lstStyle/>
          <a:p>
            <a:r>
              <a:rPr lang="en-IN" dirty="0"/>
              <a:t>A common approach managing the issue of asymmetric keys is based on the public key infrastructure(PKI) mechanism. </a:t>
            </a:r>
          </a:p>
          <a:p>
            <a:r>
              <a:rPr lang="en-IN" dirty="0"/>
              <a:t>Which exists as a system of protocols, data formats, rules and that provides security for large scale systems using public key cryptography.</a:t>
            </a:r>
          </a:p>
          <a:p>
            <a:r>
              <a:rPr lang="en-IN" dirty="0"/>
              <a:t>This system is used to associate </a:t>
            </a:r>
            <a:r>
              <a:rPr lang="en-IN" dirty="0">
                <a:solidFill>
                  <a:srgbClr val="FF0000"/>
                </a:solidFill>
              </a:rPr>
              <a:t>public keys</a:t>
            </a:r>
            <a:r>
              <a:rPr lang="en-IN" dirty="0"/>
              <a:t> with their corresponding key owners known as public key identification used for verification key validity.</a:t>
            </a:r>
          </a:p>
          <a:p>
            <a:r>
              <a:rPr lang="en-IN" dirty="0">
                <a:solidFill>
                  <a:srgbClr val="FF0000"/>
                </a:solidFill>
              </a:rPr>
              <a:t>PKI are used in digital certificates</a:t>
            </a:r>
            <a:r>
              <a:rPr lang="en-IN" dirty="0"/>
              <a:t> which are digitally signed data structures that bind public keys to certificate owner identities and related information such as validity periods.</a:t>
            </a:r>
          </a:p>
          <a:p>
            <a:r>
              <a:rPr lang="en-IN" dirty="0"/>
              <a:t>Digital certificate is a small file on computer its extension is .</a:t>
            </a:r>
            <a:r>
              <a:rPr lang="en-IN" dirty="0" err="1"/>
              <a:t>cer</a:t>
            </a:r>
            <a:r>
              <a:rPr lang="en-IN" dirty="0"/>
              <a:t>. It establish a relationship between user and public key.</a:t>
            </a:r>
          </a:p>
          <a:p>
            <a:r>
              <a:rPr lang="en-IN" dirty="0"/>
              <a:t>Which are issued by Digital certificate authority.</a:t>
            </a:r>
          </a:p>
        </p:txBody>
      </p:sp>
      <p:sp>
        <p:nvSpPr>
          <p:cNvPr id="6" name="Slide Number Placeholder 5">
            <a:extLst>
              <a:ext uri="{FF2B5EF4-FFF2-40B4-BE49-F238E27FC236}">
                <a16:creationId xmlns:a16="http://schemas.microsoft.com/office/drawing/2014/main" id="{FC8194C3-D14B-4451-8460-3800B9E1D967}"/>
              </a:ext>
            </a:extLst>
          </p:cNvPr>
          <p:cNvSpPr>
            <a:spLocks noGrp="1"/>
          </p:cNvSpPr>
          <p:nvPr>
            <p:ph type="sldNum" sz="quarter" idx="12"/>
          </p:nvPr>
        </p:nvSpPr>
        <p:spPr/>
        <p:txBody>
          <a:bodyPr/>
          <a:lstStyle/>
          <a:p>
            <a:fld id="{6E55C921-293D-4B32-A222-7B867CA18D51}" type="slidenum">
              <a:rPr lang="en-IN" smtClean="0"/>
              <a:t>45</a:t>
            </a:fld>
            <a:endParaRPr lang="en-IN"/>
          </a:p>
        </p:txBody>
      </p:sp>
    </p:spTree>
    <p:extLst>
      <p:ext uri="{BB962C8B-B14F-4D97-AF65-F5344CB8AC3E}">
        <p14:creationId xmlns:p14="http://schemas.microsoft.com/office/powerpoint/2010/main" val="559324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A6D111-1EDA-4A4D-9503-1DF70D4FCEBD}"/>
              </a:ext>
            </a:extLst>
          </p:cNvPr>
          <p:cNvSpPr>
            <a:spLocks noGrp="1"/>
          </p:cNvSpPr>
          <p:nvPr>
            <p:ph idx="1"/>
          </p:nvPr>
        </p:nvSpPr>
        <p:spPr>
          <a:xfrm>
            <a:off x="838200" y="655782"/>
            <a:ext cx="10515600" cy="5521181"/>
          </a:xfrm>
        </p:spPr>
        <p:txBody>
          <a:bodyPr/>
          <a:lstStyle/>
          <a:p>
            <a:r>
              <a:rPr lang="en-US" dirty="0"/>
              <a:t>Digital certificate contains the following information like</a:t>
            </a:r>
          </a:p>
          <a:p>
            <a:pPr marL="0" indent="0">
              <a:buNone/>
            </a:pPr>
            <a:r>
              <a:rPr lang="en-US" dirty="0"/>
              <a:t>Username: </a:t>
            </a:r>
            <a:r>
              <a:rPr lang="en-US" dirty="0" err="1"/>
              <a:t>xyz</a:t>
            </a:r>
            <a:endParaRPr lang="en-US" dirty="0"/>
          </a:p>
          <a:p>
            <a:pPr marL="0" indent="0">
              <a:buNone/>
            </a:pPr>
            <a:r>
              <a:rPr lang="en-US" dirty="0"/>
              <a:t>Public key: 2#4&amp;5$</a:t>
            </a:r>
          </a:p>
          <a:p>
            <a:pPr marL="0" indent="0">
              <a:buNone/>
            </a:pPr>
            <a:r>
              <a:rPr lang="en-US" dirty="0"/>
              <a:t>Serial no:12345</a:t>
            </a:r>
          </a:p>
          <a:p>
            <a:pPr marL="0" indent="0">
              <a:buNone/>
            </a:pPr>
            <a:r>
              <a:rPr lang="en-US" dirty="0"/>
              <a:t>Other info: xyz@gmail.com</a:t>
            </a:r>
          </a:p>
          <a:p>
            <a:pPr marL="0" indent="0">
              <a:buNone/>
            </a:pPr>
            <a:r>
              <a:rPr lang="en-US" dirty="0"/>
              <a:t>Valid from: 4-5-21</a:t>
            </a:r>
          </a:p>
          <a:p>
            <a:pPr marL="0" indent="0">
              <a:buNone/>
            </a:pPr>
            <a:r>
              <a:rPr lang="en-US" dirty="0"/>
              <a:t>Valid to: 5-8-22</a:t>
            </a:r>
          </a:p>
          <a:p>
            <a:pPr marL="0" indent="0">
              <a:buNone/>
            </a:pPr>
            <a:r>
              <a:rPr lang="en-US" dirty="0"/>
              <a:t>Issuer name: verifying</a:t>
            </a:r>
          </a:p>
          <a:p>
            <a:pPr marL="0" indent="0">
              <a:buNone/>
            </a:pPr>
            <a:r>
              <a:rPr lang="en-US" dirty="0"/>
              <a:t>X.509 defines the standard of digital certificates. </a:t>
            </a:r>
            <a:endParaRPr lang="en-IN" dirty="0"/>
          </a:p>
        </p:txBody>
      </p:sp>
      <p:sp>
        <p:nvSpPr>
          <p:cNvPr id="4" name="Slide Number Placeholder 3">
            <a:extLst>
              <a:ext uri="{FF2B5EF4-FFF2-40B4-BE49-F238E27FC236}">
                <a16:creationId xmlns:a16="http://schemas.microsoft.com/office/drawing/2014/main" id="{62D49CF5-DB41-4B37-903F-714FB9E286CD}"/>
              </a:ext>
            </a:extLst>
          </p:cNvPr>
          <p:cNvSpPr>
            <a:spLocks noGrp="1"/>
          </p:cNvSpPr>
          <p:nvPr>
            <p:ph type="sldNum" sz="quarter" idx="12"/>
          </p:nvPr>
        </p:nvSpPr>
        <p:spPr/>
        <p:txBody>
          <a:bodyPr/>
          <a:lstStyle/>
          <a:p>
            <a:fld id="{6E55C921-293D-4B32-A222-7B867CA18D51}" type="slidenum">
              <a:rPr lang="en-IN" smtClean="0"/>
              <a:t>46</a:t>
            </a:fld>
            <a:endParaRPr lang="en-IN"/>
          </a:p>
        </p:txBody>
      </p:sp>
    </p:spTree>
    <p:extLst>
      <p:ext uri="{BB962C8B-B14F-4D97-AF65-F5344CB8AC3E}">
        <p14:creationId xmlns:p14="http://schemas.microsoft.com/office/powerpoint/2010/main" val="36692801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7C44C4-89F2-4B07-B795-0EDE04A271D9}"/>
              </a:ext>
            </a:extLst>
          </p:cNvPr>
          <p:cNvPicPr>
            <a:picLocks noChangeAspect="1"/>
          </p:cNvPicPr>
          <p:nvPr/>
        </p:nvPicPr>
        <p:blipFill>
          <a:blip r:embed="rId2"/>
          <a:stretch>
            <a:fillRect/>
          </a:stretch>
        </p:blipFill>
        <p:spPr>
          <a:xfrm>
            <a:off x="794183" y="219075"/>
            <a:ext cx="7019925" cy="6419850"/>
          </a:xfrm>
          <a:prstGeom prst="rect">
            <a:avLst/>
          </a:prstGeom>
        </p:spPr>
      </p:pic>
      <p:sp>
        <p:nvSpPr>
          <p:cNvPr id="4" name="TextBox 3">
            <a:extLst>
              <a:ext uri="{FF2B5EF4-FFF2-40B4-BE49-F238E27FC236}">
                <a16:creationId xmlns:a16="http://schemas.microsoft.com/office/drawing/2014/main" id="{EE0D0EDE-D8F0-4318-9505-3A8475C4EAE4}"/>
              </a:ext>
            </a:extLst>
          </p:cNvPr>
          <p:cNvSpPr txBox="1"/>
          <p:nvPr/>
        </p:nvSpPr>
        <p:spPr>
          <a:xfrm>
            <a:off x="6530109" y="2036726"/>
            <a:ext cx="4553527" cy="923330"/>
          </a:xfrm>
          <a:prstGeom prst="rect">
            <a:avLst/>
          </a:prstGeom>
          <a:noFill/>
        </p:spPr>
        <p:txBody>
          <a:bodyPr wrap="square">
            <a:spAutoFit/>
          </a:bodyPr>
          <a:lstStyle/>
          <a:p>
            <a:r>
              <a:rPr lang="en-US" dirty="0">
                <a:solidFill>
                  <a:schemeClr val="accent2"/>
                </a:solidFill>
              </a:rPr>
              <a:t>The common steps involved during the generation of certificates by a certificate authority.</a:t>
            </a:r>
            <a:endParaRPr lang="en-IN" dirty="0">
              <a:solidFill>
                <a:schemeClr val="accent2"/>
              </a:solidFill>
            </a:endParaRPr>
          </a:p>
        </p:txBody>
      </p:sp>
      <p:sp>
        <p:nvSpPr>
          <p:cNvPr id="5" name="Slide Number Placeholder 4">
            <a:extLst>
              <a:ext uri="{FF2B5EF4-FFF2-40B4-BE49-F238E27FC236}">
                <a16:creationId xmlns:a16="http://schemas.microsoft.com/office/drawing/2014/main" id="{E509FAAC-3CD7-4E52-BF41-FBDA9B373A86}"/>
              </a:ext>
            </a:extLst>
          </p:cNvPr>
          <p:cNvSpPr>
            <a:spLocks noGrp="1"/>
          </p:cNvSpPr>
          <p:nvPr>
            <p:ph type="sldNum" sz="quarter" idx="12"/>
          </p:nvPr>
        </p:nvSpPr>
        <p:spPr/>
        <p:txBody>
          <a:bodyPr/>
          <a:lstStyle/>
          <a:p>
            <a:fld id="{6E55C921-293D-4B32-A222-7B867CA18D51}" type="slidenum">
              <a:rPr lang="en-IN" smtClean="0"/>
              <a:t>47</a:t>
            </a:fld>
            <a:endParaRPr lang="en-IN"/>
          </a:p>
        </p:txBody>
      </p:sp>
    </p:spTree>
    <p:extLst>
      <p:ext uri="{BB962C8B-B14F-4D97-AF65-F5344CB8AC3E}">
        <p14:creationId xmlns:p14="http://schemas.microsoft.com/office/powerpoint/2010/main" val="20376115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5FC2D-F52F-4C3D-8D76-04EF7C161DF8}"/>
              </a:ext>
            </a:extLst>
          </p:cNvPr>
          <p:cNvSpPr>
            <a:spLocks noGrp="1"/>
          </p:cNvSpPr>
          <p:nvPr>
            <p:ph type="title"/>
          </p:nvPr>
        </p:nvSpPr>
        <p:spPr>
          <a:xfrm>
            <a:off x="838200" y="365125"/>
            <a:ext cx="10515600" cy="946439"/>
          </a:xfrm>
        </p:spPr>
        <p:txBody>
          <a:bodyPr/>
          <a:lstStyle/>
          <a:p>
            <a:r>
              <a:rPr lang="en-IN" dirty="0">
                <a:solidFill>
                  <a:schemeClr val="accent1"/>
                </a:solidFill>
              </a:rPr>
              <a:t>Case study example</a:t>
            </a:r>
          </a:p>
        </p:txBody>
      </p:sp>
      <p:sp>
        <p:nvSpPr>
          <p:cNvPr id="3" name="Content Placeholder 2">
            <a:extLst>
              <a:ext uri="{FF2B5EF4-FFF2-40B4-BE49-F238E27FC236}">
                <a16:creationId xmlns:a16="http://schemas.microsoft.com/office/drawing/2014/main" id="{BDBE3790-277B-41A0-9716-B64F06731858}"/>
              </a:ext>
            </a:extLst>
          </p:cNvPr>
          <p:cNvSpPr>
            <a:spLocks noGrp="1"/>
          </p:cNvSpPr>
          <p:nvPr>
            <p:ph idx="1"/>
          </p:nvPr>
        </p:nvSpPr>
        <p:spPr>
          <a:xfrm>
            <a:off x="838200" y="1108364"/>
            <a:ext cx="10515600" cy="5068599"/>
          </a:xfrm>
        </p:spPr>
        <p:txBody>
          <a:bodyPr/>
          <a:lstStyle/>
          <a:p>
            <a:r>
              <a:rPr lang="en-US" dirty="0"/>
              <a:t>DTGOV requires that its clients use digital signatures to access its Web based management environment. These are to be generated from public keys that have been certified by a recognized certificate authority.</a:t>
            </a:r>
            <a:endParaRPr lang="en-IN" dirty="0"/>
          </a:p>
        </p:txBody>
      </p:sp>
      <p:sp>
        <p:nvSpPr>
          <p:cNvPr id="4" name="Slide Number Placeholder 3">
            <a:extLst>
              <a:ext uri="{FF2B5EF4-FFF2-40B4-BE49-F238E27FC236}">
                <a16:creationId xmlns:a16="http://schemas.microsoft.com/office/drawing/2014/main" id="{C89CD236-26B4-4C5C-AC03-4DEC339E78AB}"/>
              </a:ext>
            </a:extLst>
          </p:cNvPr>
          <p:cNvSpPr>
            <a:spLocks noGrp="1"/>
          </p:cNvSpPr>
          <p:nvPr>
            <p:ph type="sldNum" sz="quarter" idx="12"/>
          </p:nvPr>
        </p:nvSpPr>
        <p:spPr/>
        <p:txBody>
          <a:bodyPr/>
          <a:lstStyle/>
          <a:p>
            <a:fld id="{6E55C921-293D-4B32-A222-7B867CA18D51}" type="slidenum">
              <a:rPr lang="en-IN" smtClean="0"/>
              <a:t>48</a:t>
            </a:fld>
            <a:endParaRPr lang="en-IN"/>
          </a:p>
        </p:txBody>
      </p:sp>
    </p:spTree>
    <p:extLst>
      <p:ext uri="{BB962C8B-B14F-4D97-AF65-F5344CB8AC3E}">
        <p14:creationId xmlns:p14="http://schemas.microsoft.com/office/powerpoint/2010/main" val="40209015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663955-9826-4C76-B92A-611873AB24CA}"/>
              </a:ext>
            </a:extLst>
          </p:cNvPr>
          <p:cNvPicPr>
            <a:picLocks noChangeAspect="1"/>
          </p:cNvPicPr>
          <p:nvPr/>
        </p:nvPicPr>
        <p:blipFill>
          <a:blip r:embed="rId2"/>
          <a:stretch>
            <a:fillRect/>
          </a:stretch>
        </p:blipFill>
        <p:spPr>
          <a:xfrm>
            <a:off x="800100" y="300037"/>
            <a:ext cx="5295900" cy="6257925"/>
          </a:xfrm>
          <a:prstGeom prst="rect">
            <a:avLst/>
          </a:prstGeom>
        </p:spPr>
      </p:pic>
      <p:sp>
        <p:nvSpPr>
          <p:cNvPr id="4" name="TextBox 3">
            <a:extLst>
              <a:ext uri="{FF2B5EF4-FFF2-40B4-BE49-F238E27FC236}">
                <a16:creationId xmlns:a16="http://schemas.microsoft.com/office/drawing/2014/main" id="{2A2859B1-6077-4931-A767-82BF410F8C6A}"/>
              </a:ext>
            </a:extLst>
          </p:cNvPr>
          <p:cNvSpPr txBox="1"/>
          <p:nvPr/>
        </p:nvSpPr>
        <p:spPr>
          <a:xfrm>
            <a:off x="6096000" y="2119944"/>
            <a:ext cx="6096000" cy="1200329"/>
          </a:xfrm>
          <a:prstGeom prst="rect">
            <a:avLst/>
          </a:prstGeom>
          <a:noFill/>
        </p:spPr>
        <p:txBody>
          <a:bodyPr wrap="square">
            <a:spAutoFit/>
          </a:bodyPr>
          <a:lstStyle/>
          <a:p>
            <a:r>
              <a:rPr lang="en-US" dirty="0">
                <a:solidFill>
                  <a:schemeClr val="accent2"/>
                </a:solidFill>
              </a:rPr>
              <a:t>An external cloud resource administrator uses a digital certificate to access the Web based management environment. DTGOV’s digital certificate is used in the HTTPS connection and then signed by a trusted CA</a:t>
            </a:r>
            <a:endParaRPr lang="en-IN" dirty="0">
              <a:solidFill>
                <a:schemeClr val="accent2"/>
              </a:solidFill>
            </a:endParaRPr>
          </a:p>
        </p:txBody>
      </p:sp>
      <p:sp>
        <p:nvSpPr>
          <p:cNvPr id="5" name="Slide Number Placeholder 4">
            <a:extLst>
              <a:ext uri="{FF2B5EF4-FFF2-40B4-BE49-F238E27FC236}">
                <a16:creationId xmlns:a16="http://schemas.microsoft.com/office/drawing/2014/main" id="{A3E4ABCE-8B9B-4E63-933A-45BA8E570726}"/>
              </a:ext>
            </a:extLst>
          </p:cNvPr>
          <p:cNvSpPr>
            <a:spLocks noGrp="1"/>
          </p:cNvSpPr>
          <p:nvPr>
            <p:ph type="sldNum" sz="quarter" idx="12"/>
          </p:nvPr>
        </p:nvSpPr>
        <p:spPr/>
        <p:txBody>
          <a:bodyPr/>
          <a:lstStyle/>
          <a:p>
            <a:fld id="{6E55C921-293D-4B32-A222-7B867CA18D51}" type="slidenum">
              <a:rPr lang="en-IN" smtClean="0"/>
              <a:t>49</a:t>
            </a:fld>
            <a:endParaRPr lang="en-IN"/>
          </a:p>
        </p:txBody>
      </p:sp>
    </p:spTree>
    <p:extLst>
      <p:ext uri="{BB962C8B-B14F-4D97-AF65-F5344CB8AC3E}">
        <p14:creationId xmlns:p14="http://schemas.microsoft.com/office/powerpoint/2010/main" val="2085965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5A639-DA91-4DA5-BD8B-2220A78DE52A}"/>
              </a:ext>
            </a:extLst>
          </p:cNvPr>
          <p:cNvSpPr>
            <a:spLocks noGrp="1"/>
          </p:cNvSpPr>
          <p:nvPr>
            <p:ph idx="1"/>
          </p:nvPr>
        </p:nvSpPr>
        <p:spPr>
          <a:xfrm>
            <a:off x="838200" y="461818"/>
            <a:ext cx="10515600" cy="5715145"/>
          </a:xfrm>
        </p:spPr>
        <p:txBody>
          <a:bodyPr/>
          <a:lstStyle/>
          <a:p>
            <a:pPr marL="0" indent="0">
              <a:buNone/>
            </a:pPr>
            <a:r>
              <a:rPr lang="en-IN">
                <a:solidFill>
                  <a:srgbClr val="0070C0"/>
                </a:solidFill>
              </a:rPr>
              <a:t>Integrity </a:t>
            </a:r>
          </a:p>
          <a:p>
            <a:pPr marL="0" indent="0">
              <a:buNone/>
            </a:pPr>
            <a:r>
              <a:rPr lang="en-IN"/>
              <a:t>The data can’t be altered by the third party. In cloud environment the integrity issue is that whether the cloud consumer be guaranteed that the data transmit to the cloud matches the data received by the cloud service.</a:t>
            </a:r>
          </a:p>
          <a:p>
            <a:pPr marL="0" indent="0">
              <a:buNone/>
            </a:pPr>
            <a:endParaRPr lang="en-IN" dirty="0">
              <a:solidFill>
                <a:srgbClr val="0070C0"/>
              </a:solidFill>
            </a:endParaRPr>
          </a:p>
        </p:txBody>
      </p:sp>
      <p:pic>
        <p:nvPicPr>
          <p:cNvPr id="4" name="Picture 3">
            <a:extLst>
              <a:ext uri="{FF2B5EF4-FFF2-40B4-BE49-F238E27FC236}">
                <a16:creationId xmlns:a16="http://schemas.microsoft.com/office/drawing/2014/main" id="{4A598830-FF7B-45F7-AEB8-7A041A1FBF7F}"/>
              </a:ext>
            </a:extLst>
          </p:cNvPr>
          <p:cNvPicPr>
            <a:picLocks noChangeAspect="1"/>
          </p:cNvPicPr>
          <p:nvPr/>
        </p:nvPicPr>
        <p:blipFill>
          <a:blip r:embed="rId2"/>
          <a:stretch>
            <a:fillRect/>
          </a:stretch>
        </p:blipFill>
        <p:spPr>
          <a:xfrm>
            <a:off x="2900362" y="2506373"/>
            <a:ext cx="6391275" cy="2676525"/>
          </a:xfrm>
          <a:prstGeom prst="rect">
            <a:avLst/>
          </a:prstGeom>
        </p:spPr>
      </p:pic>
      <p:sp>
        <p:nvSpPr>
          <p:cNvPr id="6" name="TextBox 5">
            <a:extLst>
              <a:ext uri="{FF2B5EF4-FFF2-40B4-BE49-F238E27FC236}">
                <a16:creationId xmlns:a16="http://schemas.microsoft.com/office/drawing/2014/main" id="{1FE37141-2FBB-4268-B1AB-750769558A87}"/>
              </a:ext>
            </a:extLst>
          </p:cNvPr>
          <p:cNvSpPr txBox="1"/>
          <p:nvPr/>
        </p:nvSpPr>
        <p:spPr>
          <a:xfrm>
            <a:off x="2078182" y="5356765"/>
            <a:ext cx="7961745" cy="646331"/>
          </a:xfrm>
          <a:prstGeom prst="rect">
            <a:avLst/>
          </a:prstGeom>
          <a:noFill/>
        </p:spPr>
        <p:txBody>
          <a:bodyPr wrap="square">
            <a:spAutoFit/>
          </a:bodyPr>
          <a:lstStyle/>
          <a:p>
            <a:r>
              <a:rPr lang="en-US" dirty="0"/>
              <a:t>Fig: The message issued by the cloud consumer to the cloud service is considered to have integrity if it has not been altered.</a:t>
            </a:r>
            <a:endParaRPr lang="en-IN" dirty="0"/>
          </a:p>
        </p:txBody>
      </p:sp>
      <p:sp>
        <p:nvSpPr>
          <p:cNvPr id="2" name="Slide Number Placeholder 1">
            <a:extLst>
              <a:ext uri="{FF2B5EF4-FFF2-40B4-BE49-F238E27FC236}">
                <a16:creationId xmlns:a16="http://schemas.microsoft.com/office/drawing/2014/main" id="{646F761A-B408-44DD-B7A0-207CB7F5D044}"/>
              </a:ext>
            </a:extLst>
          </p:cNvPr>
          <p:cNvSpPr>
            <a:spLocks noGrp="1"/>
          </p:cNvSpPr>
          <p:nvPr>
            <p:ph type="sldNum" sz="quarter" idx="12"/>
          </p:nvPr>
        </p:nvSpPr>
        <p:spPr/>
        <p:txBody>
          <a:bodyPr/>
          <a:lstStyle/>
          <a:p>
            <a:fld id="{6E55C921-293D-4B32-A222-7B867CA18D51}" type="slidenum">
              <a:rPr lang="en-IN" smtClean="0"/>
              <a:t>5</a:t>
            </a:fld>
            <a:endParaRPr lang="en-IN"/>
          </a:p>
        </p:txBody>
      </p:sp>
    </p:spTree>
    <p:extLst>
      <p:ext uri="{BB962C8B-B14F-4D97-AF65-F5344CB8AC3E}">
        <p14:creationId xmlns:p14="http://schemas.microsoft.com/office/powerpoint/2010/main" val="32225390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55DC2-86DD-4477-9EFC-B452954066E6}"/>
              </a:ext>
            </a:extLst>
          </p:cNvPr>
          <p:cNvSpPr>
            <a:spLocks noGrp="1"/>
          </p:cNvSpPr>
          <p:nvPr>
            <p:ph type="title"/>
          </p:nvPr>
        </p:nvSpPr>
        <p:spPr>
          <a:xfrm>
            <a:off x="838200" y="365125"/>
            <a:ext cx="10515600" cy="900257"/>
          </a:xfrm>
        </p:spPr>
        <p:txBody>
          <a:bodyPr/>
          <a:lstStyle/>
          <a:p>
            <a:r>
              <a:rPr lang="en-US" dirty="0">
                <a:solidFill>
                  <a:schemeClr val="accent1"/>
                </a:solidFill>
              </a:rPr>
              <a:t>Identity and Access Management (IAM) </a:t>
            </a:r>
            <a:endParaRPr lang="en-IN" dirty="0">
              <a:solidFill>
                <a:schemeClr val="accent1"/>
              </a:solidFill>
            </a:endParaRPr>
          </a:p>
        </p:txBody>
      </p:sp>
      <p:sp>
        <p:nvSpPr>
          <p:cNvPr id="3" name="Content Placeholder 2">
            <a:extLst>
              <a:ext uri="{FF2B5EF4-FFF2-40B4-BE49-F238E27FC236}">
                <a16:creationId xmlns:a16="http://schemas.microsoft.com/office/drawing/2014/main" id="{38F970D8-0EFD-447C-9415-8079955CD9D5}"/>
              </a:ext>
            </a:extLst>
          </p:cNvPr>
          <p:cNvSpPr>
            <a:spLocks noGrp="1"/>
          </p:cNvSpPr>
          <p:nvPr>
            <p:ph idx="1"/>
          </p:nvPr>
        </p:nvSpPr>
        <p:spPr>
          <a:xfrm>
            <a:off x="838200" y="1348509"/>
            <a:ext cx="10515600" cy="4828454"/>
          </a:xfrm>
        </p:spPr>
        <p:txBody>
          <a:bodyPr/>
          <a:lstStyle/>
          <a:p>
            <a:r>
              <a:rPr lang="en-US" dirty="0"/>
              <a:t>The identity and access management (IAM) mechanism encompasses the components and policies necessary to control and track user identities and access privileges for IT resources, environments, and systems.</a:t>
            </a:r>
          </a:p>
          <a:p>
            <a:r>
              <a:rPr lang="en-US" dirty="0"/>
              <a:t>It consists of 4 components</a:t>
            </a:r>
          </a:p>
          <a:p>
            <a:pPr marL="0" indent="0">
              <a:buNone/>
            </a:pPr>
            <a:r>
              <a:rPr lang="en-US" dirty="0"/>
              <a:t>		1. Authentication.</a:t>
            </a:r>
          </a:p>
          <a:p>
            <a:pPr marL="0" indent="0">
              <a:buNone/>
            </a:pPr>
            <a:r>
              <a:rPr lang="en-US" dirty="0"/>
              <a:t>		2. Authorization.</a:t>
            </a:r>
          </a:p>
          <a:p>
            <a:pPr marL="0" indent="0">
              <a:buNone/>
            </a:pPr>
            <a:r>
              <a:rPr lang="en-US" dirty="0"/>
              <a:t>		3. User management.</a:t>
            </a:r>
          </a:p>
          <a:p>
            <a:pPr marL="0" indent="0">
              <a:buNone/>
            </a:pPr>
            <a:r>
              <a:rPr lang="en-US" dirty="0"/>
              <a:t>		4. Credential management.</a:t>
            </a:r>
            <a:endParaRPr lang="en-IN" dirty="0"/>
          </a:p>
        </p:txBody>
      </p:sp>
      <p:sp>
        <p:nvSpPr>
          <p:cNvPr id="4" name="Slide Number Placeholder 3">
            <a:extLst>
              <a:ext uri="{FF2B5EF4-FFF2-40B4-BE49-F238E27FC236}">
                <a16:creationId xmlns:a16="http://schemas.microsoft.com/office/drawing/2014/main" id="{1B02CEB1-9808-4E10-B3A8-76D831AB4C3D}"/>
              </a:ext>
            </a:extLst>
          </p:cNvPr>
          <p:cNvSpPr>
            <a:spLocks noGrp="1"/>
          </p:cNvSpPr>
          <p:nvPr>
            <p:ph type="sldNum" sz="quarter" idx="12"/>
          </p:nvPr>
        </p:nvSpPr>
        <p:spPr/>
        <p:txBody>
          <a:bodyPr/>
          <a:lstStyle/>
          <a:p>
            <a:fld id="{6E55C921-293D-4B32-A222-7B867CA18D51}" type="slidenum">
              <a:rPr lang="en-IN" smtClean="0"/>
              <a:t>50</a:t>
            </a:fld>
            <a:endParaRPr lang="en-IN"/>
          </a:p>
        </p:txBody>
      </p:sp>
    </p:spTree>
    <p:extLst>
      <p:ext uri="{BB962C8B-B14F-4D97-AF65-F5344CB8AC3E}">
        <p14:creationId xmlns:p14="http://schemas.microsoft.com/office/powerpoint/2010/main" val="3520769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C6FD4D-F9E6-46B6-8901-92965233401C}"/>
              </a:ext>
            </a:extLst>
          </p:cNvPr>
          <p:cNvSpPr>
            <a:spLocks noGrp="1"/>
          </p:cNvSpPr>
          <p:nvPr>
            <p:ph idx="1"/>
          </p:nvPr>
        </p:nvSpPr>
        <p:spPr>
          <a:xfrm>
            <a:off x="838200" y="508000"/>
            <a:ext cx="10515600" cy="5668963"/>
          </a:xfrm>
        </p:spPr>
        <p:txBody>
          <a:bodyPr>
            <a:normAutofit fontScale="92500" lnSpcReduction="20000"/>
          </a:bodyPr>
          <a:lstStyle/>
          <a:p>
            <a:pPr marL="0" indent="0" algn="just">
              <a:buNone/>
            </a:pPr>
            <a:r>
              <a:rPr lang="en-IN" dirty="0">
                <a:solidFill>
                  <a:srgbClr val="00B050"/>
                </a:solidFill>
              </a:rPr>
              <a:t>Authentication: </a:t>
            </a:r>
            <a:r>
              <a:rPr lang="en-IN" dirty="0"/>
              <a:t>Username and password are the common form of authentication credentials managed by the IAM system, which can also supports digital signatures, digital certificates, biometric  hardware(fingerprint), specialized software(voice analysis)  and locking  user accounts registered to IP or MAC addresses.</a:t>
            </a:r>
          </a:p>
          <a:p>
            <a:pPr marL="0" indent="0">
              <a:buNone/>
            </a:pPr>
            <a:r>
              <a:rPr lang="en-IN" dirty="0">
                <a:solidFill>
                  <a:srgbClr val="00B050"/>
                </a:solidFill>
              </a:rPr>
              <a:t>Authorization: </a:t>
            </a:r>
            <a:r>
              <a:rPr lang="en-IN" dirty="0"/>
              <a:t>It defines the access granularity control and oversees the relationship between user identities, access control rights and IT resources availability.</a:t>
            </a:r>
          </a:p>
          <a:p>
            <a:pPr marL="0" indent="0">
              <a:buNone/>
            </a:pPr>
            <a:r>
              <a:rPr lang="en-IN" dirty="0">
                <a:solidFill>
                  <a:srgbClr val="00B050"/>
                </a:solidFill>
              </a:rPr>
              <a:t>User Management: </a:t>
            </a:r>
            <a:r>
              <a:rPr lang="en-IN" dirty="0"/>
              <a:t>It is a program responsible for creating user identities, access groups, resetting passwords, defining password policies, and managing privileges.</a:t>
            </a:r>
          </a:p>
          <a:p>
            <a:pPr marL="0" indent="0">
              <a:buNone/>
            </a:pPr>
            <a:r>
              <a:rPr lang="en-IN" dirty="0">
                <a:solidFill>
                  <a:srgbClr val="00B050"/>
                </a:solidFill>
              </a:rPr>
              <a:t>Credential Management: </a:t>
            </a:r>
            <a:r>
              <a:rPr lang="en-IN" dirty="0"/>
              <a:t>It establishes identities and access control rules for defined user accounts which mitigates the threat of insufficient authorization.</a:t>
            </a:r>
          </a:p>
          <a:p>
            <a:pPr marL="0" indent="0">
              <a:buNone/>
            </a:pPr>
            <a:r>
              <a:rPr lang="en-US" dirty="0">
                <a:solidFill>
                  <a:srgbClr val="FF0000"/>
                </a:solidFill>
              </a:rPr>
              <a:t>The IAM mechanism is primarily used to counter the insufficient authorization, denial of service, and overlapping trust boundaries threats. </a:t>
            </a:r>
            <a:endParaRPr lang="en-IN" dirty="0">
              <a:solidFill>
                <a:srgbClr val="FF0000"/>
              </a:solidFill>
            </a:endParaRPr>
          </a:p>
          <a:p>
            <a:pPr marL="0" indent="0">
              <a:buNone/>
            </a:pPr>
            <a:endParaRPr lang="en-IN" dirty="0">
              <a:solidFill>
                <a:srgbClr val="FF0000"/>
              </a:solidFill>
            </a:endParaRPr>
          </a:p>
          <a:p>
            <a:pPr marL="0" indent="0">
              <a:buNone/>
            </a:pPr>
            <a:endParaRPr lang="en-IN" dirty="0">
              <a:solidFill>
                <a:srgbClr val="00B050"/>
              </a:solidFill>
            </a:endParaRPr>
          </a:p>
        </p:txBody>
      </p:sp>
      <p:sp>
        <p:nvSpPr>
          <p:cNvPr id="4" name="Slide Number Placeholder 3">
            <a:extLst>
              <a:ext uri="{FF2B5EF4-FFF2-40B4-BE49-F238E27FC236}">
                <a16:creationId xmlns:a16="http://schemas.microsoft.com/office/drawing/2014/main" id="{E101E53B-F42F-406D-AB6A-8CCDC92641D5}"/>
              </a:ext>
            </a:extLst>
          </p:cNvPr>
          <p:cNvSpPr>
            <a:spLocks noGrp="1"/>
          </p:cNvSpPr>
          <p:nvPr>
            <p:ph type="sldNum" sz="quarter" idx="12"/>
          </p:nvPr>
        </p:nvSpPr>
        <p:spPr/>
        <p:txBody>
          <a:bodyPr/>
          <a:lstStyle/>
          <a:p>
            <a:fld id="{6E55C921-293D-4B32-A222-7B867CA18D51}" type="slidenum">
              <a:rPr lang="en-IN" smtClean="0"/>
              <a:t>51</a:t>
            </a:fld>
            <a:endParaRPr lang="en-IN"/>
          </a:p>
        </p:txBody>
      </p:sp>
    </p:spTree>
    <p:extLst>
      <p:ext uri="{BB962C8B-B14F-4D97-AF65-F5344CB8AC3E}">
        <p14:creationId xmlns:p14="http://schemas.microsoft.com/office/powerpoint/2010/main" val="8974991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F7849-8097-42DE-89F6-E7038E4AF30D}"/>
              </a:ext>
            </a:extLst>
          </p:cNvPr>
          <p:cNvSpPr>
            <a:spLocks noGrp="1"/>
          </p:cNvSpPr>
          <p:nvPr>
            <p:ph type="title"/>
          </p:nvPr>
        </p:nvSpPr>
        <p:spPr>
          <a:xfrm>
            <a:off x="838200" y="365126"/>
            <a:ext cx="10515600" cy="789420"/>
          </a:xfrm>
        </p:spPr>
        <p:txBody>
          <a:bodyPr/>
          <a:lstStyle/>
          <a:p>
            <a:r>
              <a:rPr lang="en-IN" dirty="0">
                <a:solidFill>
                  <a:schemeClr val="accent1"/>
                </a:solidFill>
              </a:rPr>
              <a:t>Case study Example</a:t>
            </a:r>
          </a:p>
        </p:txBody>
      </p:sp>
      <p:sp>
        <p:nvSpPr>
          <p:cNvPr id="3" name="Content Placeholder 2">
            <a:extLst>
              <a:ext uri="{FF2B5EF4-FFF2-40B4-BE49-F238E27FC236}">
                <a16:creationId xmlns:a16="http://schemas.microsoft.com/office/drawing/2014/main" id="{58F723F0-CBA9-496B-AB69-CE62D14E1CDE}"/>
              </a:ext>
            </a:extLst>
          </p:cNvPr>
          <p:cNvSpPr>
            <a:spLocks noGrp="1"/>
          </p:cNvSpPr>
          <p:nvPr>
            <p:ph idx="1"/>
          </p:nvPr>
        </p:nvSpPr>
        <p:spPr>
          <a:xfrm>
            <a:off x="838200" y="1256145"/>
            <a:ext cx="10515600" cy="4920818"/>
          </a:xfrm>
        </p:spPr>
        <p:txBody>
          <a:bodyPr>
            <a:normAutofit fontScale="92500" lnSpcReduction="10000"/>
          </a:bodyPr>
          <a:lstStyle/>
          <a:p>
            <a:r>
              <a:rPr lang="en-US" dirty="0"/>
              <a:t>ATN’s legacy landscape has become complex and highly heterogeneous. Maintenance costs have increased due to redundant and similar applications and databases running concurrently. Legacy repositories of user credentials are just as assorted. Now that ATN has ported several applications to a PaaS environment, new identities are created and configured in order to grant users access.</a:t>
            </a:r>
          </a:p>
          <a:p>
            <a:r>
              <a:rPr lang="en-US" dirty="0"/>
              <a:t> The Cloud Enhance consultants suggest that ATN capitalize on this opportunity by starting a pilot IAM system initiative, especially since a new group of cloud-based identities is needed.</a:t>
            </a:r>
          </a:p>
          <a:p>
            <a:r>
              <a:rPr lang="en-US" dirty="0"/>
              <a:t> ATN agrees, and a specialized IAM system is designed specifically to regulate the security boundaries within their new PaaS environment. With this system, the identities assigned to cloud-based IT resources differ from corresponding on-premise identities, which were originally defined according to ATN’s internal security policies.</a:t>
            </a:r>
            <a:endParaRPr lang="en-IN" dirty="0"/>
          </a:p>
        </p:txBody>
      </p:sp>
      <p:sp>
        <p:nvSpPr>
          <p:cNvPr id="4" name="Slide Number Placeholder 3">
            <a:extLst>
              <a:ext uri="{FF2B5EF4-FFF2-40B4-BE49-F238E27FC236}">
                <a16:creationId xmlns:a16="http://schemas.microsoft.com/office/drawing/2014/main" id="{5F400DC2-4676-4AD7-9713-55C829D9BBA2}"/>
              </a:ext>
            </a:extLst>
          </p:cNvPr>
          <p:cNvSpPr>
            <a:spLocks noGrp="1"/>
          </p:cNvSpPr>
          <p:nvPr>
            <p:ph type="sldNum" sz="quarter" idx="12"/>
          </p:nvPr>
        </p:nvSpPr>
        <p:spPr/>
        <p:txBody>
          <a:bodyPr/>
          <a:lstStyle/>
          <a:p>
            <a:fld id="{6E55C921-293D-4B32-A222-7B867CA18D51}" type="slidenum">
              <a:rPr lang="en-IN" smtClean="0"/>
              <a:t>52</a:t>
            </a:fld>
            <a:endParaRPr lang="en-IN"/>
          </a:p>
        </p:txBody>
      </p:sp>
    </p:spTree>
    <p:extLst>
      <p:ext uri="{BB962C8B-B14F-4D97-AF65-F5344CB8AC3E}">
        <p14:creationId xmlns:p14="http://schemas.microsoft.com/office/powerpoint/2010/main" val="42025555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273E-17C3-4B4B-8417-4F2507260DB9}"/>
              </a:ext>
            </a:extLst>
          </p:cNvPr>
          <p:cNvSpPr>
            <a:spLocks noGrp="1"/>
          </p:cNvSpPr>
          <p:nvPr>
            <p:ph type="title"/>
          </p:nvPr>
        </p:nvSpPr>
        <p:spPr>
          <a:xfrm>
            <a:off x="838200" y="365125"/>
            <a:ext cx="10515600" cy="807893"/>
          </a:xfrm>
        </p:spPr>
        <p:txBody>
          <a:bodyPr/>
          <a:lstStyle/>
          <a:p>
            <a:r>
              <a:rPr lang="en-IN" dirty="0">
                <a:solidFill>
                  <a:schemeClr val="accent1"/>
                </a:solidFill>
              </a:rPr>
              <a:t>Single Sign-On (SSO)</a:t>
            </a:r>
          </a:p>
        </p:txBody>
      </p:sp>
      <p:sp>
        <p:nvSpPr>
          <p:cNvPr id="3" name="Content Placeholder 2">
            <a:extLst>
              <a:ext uri="{FF2B5EF4-FFF2-40B4-BE49-F238E27FC236}">
                <a16:creationId xmlns:a16="http://schemas.microsoft.com/office/drawing/2014/main" id="{1139E26A-1CD8-47E1-B40C-C8E405094764}"/>
              </a:ext>
            </a:extLst>
          </p:cNvPr>
          <p:cNvSpPr>
            <a:spLocks noGrp="1"/>
          </p:cNvSpPr>
          <p:nvPr>
            <p:ph idx="1"/>
          </p:nvPr>
        </p:nvSpPr>
        <p:spPr>
          <a:xfrm>
            <a:off x="838200" y="1302327"/>
            <a:ext cx="10515600" cy="4874636"/>
          </a:xfrm>
        </p:spPr>
        <p:txBody>
          <a:bodyPr>
            <a:normAutofit fontScale="92500" lnSpcReduction="10000"/>
          </a:bodyPr>
          <a:lstStyle/>
          <a:p>
            <a:r>
              <a:rPr lang="en-US" dirty="0"/>
              <a:t>Propagating the authentication and authorization information for a cloud service consumer across multiple cloud services can be a challenge.</a:t>
            </a:r>
          </a:p>
          <a:p>
            <a:r>
              <a:rPr lang="en-US" dirty="0"/>
              <a:t>The single sign on mechanism enables one cloud service consumer to be authenticated by security broker which establishes a security context that is persisted while the cloud service consumer access other cloud services or cloud based IT resources. Otherwise the consumer reauthenticate for each subsequent request.</a:t>
            </a:r>
          </a:p>
          <a:p>
            <a:r>
              <a:rPr lang="en-US" dirty="0"/>
              <a:t>The SSO mechanism essentially enables mutually independent cloud services and IT resources to generate and circulate runtime authentication and authorization credentials.</a:t>
            </a:r>
          </a:p>
          <a:p>
            <a:r>
              <a:rPr lang="en-US" dirty="0"/>
              <a:t>The credentials initially provided by the cloud service consumer remain valid for the duration of a session, while its security context information is shared.</a:t>
            </a:r>
          </a:p>
          <a:p>
            <a:endParaRPr lang="en-IN" dirty="0"/>
          </a:p>
        </p:txBody>
      </p:sp>
      <p:sp>
        <p:nvSpPr>
          <p:cNvPr id="4" name="Slide Number Placeholder 3">
            <a:extLst>
              <a:ext uri="{FF2B5EF4-FFF2-40B4-BE49-F238E27FC236}">
                <a16:creationId xmlns:a16="http://schemas.microsoft.com/office/drawing/2014/main" id="{5E0ABA5A-CA26-46DB-ACB7-952B83F039D4}"/>
              </a:ext>
            </a:extLst>
          </p:cNvPr>
          <p:cNvSpPr>
            <a:spLocks noGrp="1"/>
          </p:cNvSpPr>
          <p:nvPr>
            <p:ph type="sldNum" sz="quarter" idx="12"/>
          </p:nvPr>
        </p:nvSpPr>
        <p:spPr/>
        <p:txBody>
          <a:bodyPr/>
          <a:lstStyle/>
          <a:p>
            <a:fld id="{6E55C921-293D-4B32-A222-7B867CA18D51}" type="slidenum">
              <a:rPr lang="en-IN" smtClean="0"/>
              <a:t>53</a:t>
            </a:fld>
            <a:endParaRPr lang="en-IN"/>
          </a:p>
        </p:txBody>
      </p:sp>
    </p:spTree>
    <p:extLst>
      <p:ext uri="{BB962C8B-B14F-4D97-AF65-F5344CB8AC3E}">
        <p14:creationId xmlns:p14="http://schemas.microsoft.com/office/powerpoint/2010/main" val="23312797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177929-3E32-484D-9C2A-594C4B0BE882}"/>
              </a:ext>
            </a:extLst>
          </p:cNvPr>
          <p:cNvPicPr>
            <a:picLocks noChangeAspect="1"/>
          </p:cNvPicPr>
          <p:nvPr/>
        </p:nvPicPr>
        <p:blipFill>
          <a:blip r:embed="rId2"/>
          <a:stretch>
            <a:fillRect/>
          </a:stretch>
        </p:blipFill>
        <p:spPr>
          <a:xfrm>
            <a:off x="556958" y="191655"/>
            <a:ext cx="6201283" cy="6858000"/>
          </a:xfrm>
          <a:prstGeom prst="rect">
            <a:avLst/>
          </a:prstGeom>
        </p:spPr>
      </p:pic>
      <p:sp>
        <p:nvSpPr>
          <p:cNvPr id="4" name="TextBox 3">
            <a:extLst>
              <a:ext uri="{FF2B5EF4-FFF2-40B4-BE49-F238E27FC236}">
                <a16:creationId xmlns:a16="http://schemas.microsoft.com/office/drawing/2014/main" id="{EF5E26B4-01B5-4F04-A9E2-6082E87A8CB2}"/>
              </a:ext>
            </a:extLst>
          </p:cNvPr>
          <p:cNvSpPr txBox="1"/>
          <p:nvPr/>
        </p:nvSpPr>
        <p:spPr>
          <a:xfrm>
            <a:off x="5763491" y="1884556"/>
            <a:ext cx="6096000" cy="2031325"/>
          </a:xfrm>
          <a:prstGeom prst="rect">
            <a:avLst/>
          </a:prstGeom>
          <a:noFill/>
        </p:spPr>
        <p:txBody>
          <a:bodyPr wrap="square">
            <a:spAutoFit/>
          </a:bodyPr>
          <a:lstStyle/>
          <a:p>
            <a:r>
              <a:rPr lang="en-US" dirty="0">
                <a:solidFill>
                  <a:schemeClr val="accent2"/>
                </a:solidFill>
              </a:rPr>
              <a:t>A cloud service consumer provides the security broker with login credentials (1). The security broker responds with an authentication token (message with small lock symbol) upon successful authentication, which contains cloud service consumer identity information (2) that is used to automatically authenticate the cloud service consumer across Cloud Services A, B, and C (3)</a:t>
            </a:r>
            <a:endParaRPr lang="en-IN" dirty="0">
              <a:solidFill>
                <a:schemeClr val="accent2"/>
              </a:solidFill>
            </a:endParaRPr>
          </a:p>
        </p:txBody>
      </p:sp>
      <p:sp>
        <p:nvSpPr>
          <p:cNvPr id="5" name="Slide Number Placeholder 4">
            <a:extLst>
              <a:ext uri="{FF2B5EF4-FFF2-40B4-BE49-F238E27FC236}">
                <a16:creationId xmlns:a16="http://schemas.microsoft.com/office/drawing/2014/main" id="{082697E9-F45E-4605-9EF1-15C33FFC1BEB}"/>
              </a:ext>
            </a:extLst>
          </p:cNvPr>
          <p:cNvSpPr>
            <a:spLocks noGrp="1"/>
          </p:cNvSpPr>
          <p:nvPr>
            <p:ph type="sldNum" sz="quarter" idx="12"/>
          </p:nvPr>
        </p:nvSpPr>
        <p:spPr/>
        <p:txBody>
          <a:bodyPr/>
          <a:lstStyle/>
          <a:p>
            <a:fld id="{6E55C921-293D-4B32-A222-7B867CA18D51}" type="slidenum">
              <a:rPr lang="en-IN" smtClean="0"/>
              <a:t>54</a:t>
            </a:fld>
            <a:endParaRPr lang="en-IN"/>
          </a:p>
        </p:txBody>
      </p:sp>
    </p:spTree>
    <p:extLst>
      <p:ext uri="{BB962C8B-B14F-4D97-AF65-F5344CB8AC3E}">
        <p14:creationId xmlns:p14="http://schemas.microsoft.com/office/powerpoint/2010/main" val="40628263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193-354A-4729-B076-43CB544E34F1}"/>
              </a:ext>
            </a:extLst>
          </p:cNvPr>
          <p:cNvSpPr>
            <a:spLocks noGrp="1"/>
          </p:cNvSpPr>
          <p:nvPr>
            <p:ph type="title"/>
          </p:nvPr>
        </p:nvSpPr>
        <p:spPr/>
        <p:txBody>
          <a:bodyPr/>
          <a:lstStyle/>
          <a:p>
            <a:r>
              <a:rPr lang="en-IN" dirty="0"/>
              <a:t>Case study Example</a:t>
            </a:r>
          </a:p>
        </p:txBody>
      </p:sp>
      <p:sp>
        <p:nvSpPr>
          <p:cNvPr id="3" name="Content Placeholder 2">
            <a:extLst>
              <a:ext uri="{FF2B5EF4-FFF2-40B4-BE49-F238E27FC236}">
                <a16:creationId xmlns:a16="http://schemas.microsoft.com/office/drawing/2014/main" id="{8D342495-98A4-46CB-BAB2-12596D60A1B2}"/>
              </a:ext>
            </a:extLst>
          </p:cNvPr>
          <p:cNvSpPr>
            <a:spLocks noGrp="1"/>
          </p:cNvSpPr>
          <p:nvPr>
            <p:ph idx="1"/>
          </p:nvPr>
        </p:nvSpPr>
        <p:spPr/>
        <p:txBody>
          <a:bodyPr>
            <a:normAutofit lnSpcReduction="10000"/>
          </a:bodyPr>
          <a:lstStyle/>
          <a:p>
            <a:r>
              <a:rPr lang="en-US" dirty="0"/>
              <a:t>The migration of applications to ATN’s new PaaS platform was successful, but also raised a number of new concerns pertaining to the responsiveness and availability of PaaS-hosted IT resources. ATN intends to move more applications to a PaaS platform, but decides to do so by establishing a second PaaS environment with a different cloud provider. This will allow them to compare cloud providers during a three-month assessment period.</a:t>
            </a:r>
          </a:p>
          <a:p>
            <a:r>
              <a:rPr lang="en-US" dirty="0"/>
              <a:t> To accommodate this distributed cloud architecture, the SSO mechanism is used to establish a security broker capable of propagating login credentials across both clouds. This enables a single cloud resource administrator to access IT resources on both PaaS environments without having to log in separately to each one. </a:t>
            </a:r>
            <a:endParaRPr lang="en-IN" dirty="0"/>
          </a:p>
        </p:txBody>
      </p:sp>
      <p:sp>
        <p:nvSpPr>
          <p:cNvPr id="4" name="Slide Number Placeholder 3">
            <a:extLst>
              <a:ext uri="{FF2B5EF4-FFF2-40B4-BE49-F238E27FC236}">
                <a16:creationId xmlns:a16="http://schemas.microsoft.com/office/drawing/2014/main" id="{EFD556D4-CC48-482C-B1E2-D422CC3F0C5B}"/>
              </a:ext>
            </a:extLst>
          </p:cNvPr>
          <p:cNvSpPr>
            <a:spLocks noGrp="1"/>
          </p:cNvSpPr>
          <p:nvPr>
            <p:ph type="sldNum" sz="quarter" idx="12"/>
          </p:nvPr>
        </p:nvSpPr>
        <p:spPr/>
        <p:txBody>
          <a:bodyPr/>
          <a:lstStyle/>
          <a:p>
            <a:fld id="{6E55C921-293D-4B32-A222-7B867CA18D51}" type="slidenum">
              <a:rPr lang="en-IN" smtClean="0"/>
              <a:t>55</a:t>
            </a:fld>
            <a:endParaRPr lang="en-IN"/>
          </a:p>
        </p:txBody>
      </p:sp>
    </p:spTree>
    <p:extLst>
      <p:ext uri="{BB962C8B-B14F-4D97-AF65-F5344CB8AC3E}">
        <p14:creationId xmlns:p14="http://schemas.microsoft.com/office/powerpoint/2010/main" val="2419071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0E77A5-2C4C-4CA5-B271-36C5125FCAA0}"/>
              </a:ext>
            </a:extLst>
          </p:cNvPr>
          <p:cNvPicPr>
            <a:picLocks noChangeAspect="1"/>
          </p:cNvPicPr>
          <p:nvPr/>
        </p:nvPicPr>
        <p:blipFill>
          <a:blip r:embed="rId2"/>
          <a:stretch>
            <a:fillRect/>
          </a:stretch>
        </p:blipFill>
        <p:spPr>
          <a:xfrm>
            <a:off x="2455573" y="766907"/>
            <a:ext cx="6486525" cy="3790950"/>
          </a:xfrm>
          <a:prstGeom prst="rect">
            <a:avLst/>
          </a:prstGeom>
        </p:spPr>
      </p:pic>
      <p:sp>
        <p:nvSpPr>
          <p:cNvPr id="4" name="TextBox 3">
            <a:extLst>
              <a:ext uri="{FF2B5EF4-FFF2-40B4-BE49-F238E27FC236}">
                <a16:creationId xmlns:a16="http://schemas.microsoft.com/office/drawing/2014/main" id="{798B4FA8-7B1D-40A6-9BBA-2480DF3E1B4A}"/>
              </a:ext>
            </a:extLst>
          </p:cNvPr>
          <p:cNvSpPr txBox="1"/>
          <p:nvPr/>
        </p:nvSpPr>
        <p:spPr>
          <a:xfrm>
            <a:off x="2650836" y="4890764"/>
            <a:ext cx="7656946" cy="923330"/>
          </a:xfrm>
          <a:prstGeom prst="rect">
            <a:avLst/>
          </a:prstGeom>
          <a:noFill/>
        </p:spPr>
        <p:txBody>
          <a:bodyPr wrap="square">
            <a:spAutoFit/>
          </a:bodyPr>
          <a:lstStyle/>
          <a:p>
            <a:r>
              <a:rPr lang="en-US" dirty="0">
                <a:solidFill>
                  <a:schemeClr val="accent2"/>
                </a:solidFill>
              </a:rPr>
              <a:t>The credentials received by the security broker are propagated to readymade environments across two different clouds. The security broker is responsible for selecting the appropriate security procedure with which to contact each cloud.</a:t>
            </a:r>
            <a:endParaRPr lang="en-IN" dirty="0">
              <a:solidFill>
                <a:schemeClr val="accent2"/>
              </a:solidFill>
            </a:endParaRPr>
          </a:p>
        </p:txBody>
      </p:sp>
      <p:sp>
        <p:nvSpPr>
          <p:cNvPr id="5" name="Slide Number Placeholder 4">
            <a:extLst>
              <a:ext uri="{FF2B5EF4-FFF2-40B4-BE49-F238E27FC236}">
                <a16:creationId xmlns:a16="http://schemas.microsoft.com/office/drawing/2014/main" id="{BCF9A8CE-1442-43FD-86CF-670145537C39}"/>
              </a:ext>
            </a:extLst>
          </p:cNvPr>
          <p:cNvSpPr>
            <a:spLocks noGrp="1"/>
          </p:cNvSpPr>
          <p:nvPr>
            <p:ph type="sldNum" sz="quarter" idx="12"/>
          </p:nvPr>
        </p:nvSpPr>
        <p:spPr/>
        <p:txBody>
          <a:bodyPr/>
          <a:lstStyle/>
          <a:p>
            <a:fld id="{6E55C921-293D-4B32-A222-7B867CA18D51}" type="slidenum">
              <a:rPr lang="en-IN" smtClean="0"/>
              <a:t>56</a:t>
            </a:fld>
            <a:endParaRPr lang="en-IN"/>
          </a:p>
        </p:txBody>
      </p:sp>
    </p:spTree>
    <p:extLst>
      <p:ext uri="{BB962C8B-B14F-4D97-AF65-F5344CB8AC3E}">
        <p14:creationId xmlns:p14="http://schemas.microsoft.com/office/powerpoint/2010/main" val="27124307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EDE22-9021-414D-A768-2299198AF8CA}"/>
              </a:ext>
            </a:extLst>
          </p:cNvPr>
          <p:cNvSpPr>
            <a:spLocks noGrp="1"/>
          </p:cNvSpPr>
          <p:nvPr>
            <p:ph type="title"/>
          </p:nvPr>
        </p:nvSpPr>
        <p:spPr>
          <a:xfrm>
            <a:off x="838200" y="365126"/>
            <a:ext cx="10515600" cy="937202"/>
          </a:xfrm>
        </p:spPr>
        <p:txBody>
          <a:bodyPr/>
          <a:lstStyle/>
          <a:p>
            <a:r>
              <a:rPr lang="en-IN" dirty="0">
                <a:solidFill>
                  <a:schemeClr val="accent1"/>
                </a:solidFill>
              </a:rPr>
              <a:t>Cloud-Based Security Groups</a:t>
            </a:r>
          </a:p>
        </p:txBody>
      </p:sp>
      <p:sp>
        <p:nvSpPr>
          <p:cNvPr id="3" name="Content Placeholder 2">
            <a:extLst>
              <a:ext uri="{FF2B5EF4-FFF2-40B4-BE49-F238E27FC236}">
                <a16:creationId xmlns:a16="http://schemas.microsoft.com/office/drawing/2014/main" id="{C997672A-889F-4B0D-A930-AC40E2892C6E}"/>
              </a:ext>
            </a:extLst>
          </p:cNvPr>
          <p:cNvSpPr>
            <a:spLocks noGrp="1"/>
          </p:cNvSpPr>
          <p:nvPr>
            <p:ph idx="1"/>
          </p:nvPr>
        </p:nvSpPr>
        <p:spPr>
          <a:xfrm>
            <a:off x="838200" y="1182255"/>
            <a:ext cx="10515600" cy="4994708"/>
          </a:xfrm>
        </p:spPr>
        <p:txBody>
          <a:bodyPr>
            <a:normAutofit lnSpcReduction="10000"/>
          </a:bodyPr>
          <a:lstStyle/>
          <a:p>
            <a:r>
              <a:rPr lang="en-US" dirty="0"/>
              <a:t>Cloud resource segmentation is a process by which separate physical and virtual IT environments are created for different users and groups.</a:t>
            </a:r>
          </a:p>
          <a:p>
            <a:r>
              <a:rPr lang="en-US" dirty="0"/>
              <a:t>For example, an organization’s WAN can be partitioned according to individual network security requirements. One network can be established with a resilient firewall for external Internet access, while a second is deployed without a firewall because its users are internal and unable to access the Internet.</a:t>
            </a:r>
          </a:p>
          <a:p>
            <a:r>
              <a:rPr lang="en-US" dirty="0"/>
              <a:t>Resource segmentation is used to enable virtualization by allocating a variety of physical IT resources to virtual machines. It needs to be optimized for public cloud environments, since organizational trust boundaries from different cloud consumers overlap when sharing the same underlying physical IT resources.</a:t>
            </a:r>
            <a:endParaRPr lang="en-IN" dirty="0"/>
          </a:p>
        </p:txBody>
      </p:sp>
      <p:sp>
        <p:nvSpPr>
          <p:cNvPr id="4" name="Slide Number Placeholder 3">
            <a:extLst>
              <a:ext uri="{FF2B5EF4-FFF2-40B4-BE49-F238E27FC236}">
                <a16:creationId xmlns:a16="http://schemas.microsoft.com/office/drawing/2014/main" id="{637FD2C4-5AEC-47D6-A83D-89BA5F9FBF2C}"/>
              </a:ext>
            </a:extLst>
          </p:cNvPr>
          <p:cNvSpPr>
            <a:spLocks noGrp="1"/>
          </p:cNvSpPr>
          <p:nvPr>
            <p:ph type="sldNum" sz="quarter" idx="12"/>
          </p:nvPr>
        </p:nvSpPr>
        <p:spPr/>
        <p:txBody>
          <a:bodyPr/>
          <a:lstStyle/>
          <a:p>
            <a:fld id="{6E55C921-293D-4B32-A222-7B867CA18D51}" type="slidenum">
              <a:rPr lang="en-IN" smtClean="0"/>
              <a:t>57</a:t>
            </a:fld>
            <a:endParaRPr lang="en-IN"/>
          </a:p>
        </p:txBody>
      </p:sp>
    </p:spTree>
    <p:extLst>
      <p:ext uri="{BB962C8B-B14F-4D97-AF65-F5344CB8AC3E}">
        <p14:creationId xmlns:p14="http://schemas.microsoft.com/office/powerpoint/2010/main" val="17347813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0A4036-44C0-4DE3-ADCD-C4E5EC4C06E7}"/>
              </a:ext>
            </a:extLst>
          </p:cNvPr>
          <p:cNvSpPr>
            <a:spLocks noGrp="1"/>
          </p:cNvSpPr>
          <p:nvPr>
            <p:ph idx="1"/>
          </p:nvPr>
        </p:nvSpPr>
        <p:spPr>
          <a:xfrm>
            <a:off x="838200" y="600364"/>
            <a:ext cx="10515600" cy="5576599"/>
          </a:xfrm>
        </p:spPr>
        <p:txBody>
          <a:bodyPr/>
          <a:lstStyle/>
          <a:p>
            <a:r>
              <a:rPr lang="en-US" dirty="0">
                <a:solidFill>
                  <a:schemeClr val="accent2"/>
                </a:solidFill>
              </a:rPr>
              <a:t>The cloud-based resource segmentation </a:t>
            </a:r>
            <a:r>
              <a:rPr lang="en-US" dirty="0"/>
              <a:t>process creates </a:t>
            </a:r>
            <a:r>
              <a:rPr lang="en-US" dirty="0">
                <a:solidFill>
                  <a:schemeClr val="accent2"/>
                </a:solidFill>
              </a:rPr>
              <a:t>cloud-based security group mechanisms</a:t>
            </a:r>
            <a:r>
              <a:rPr lang="en-US" dirty="0"/>
              <a:t> that are determined through security policies. </a:t>
            </a:r>
          </a:p>
          <a:p>
            <a:r>
              <a:rPr lang="en-US" dirty="0"/>
              <a:t>Networks are segmented into logical cloud-based security groups that form logical network perimeters.</a:t>
            </a:r>
          </a:p>
          <a:p>
            <a:r>
              <a:rPr lang="en-US" dirty="0"/>
              <a:t>Each cloud-based IT resource is assigned to at least one logical cloud-based security group.</a:t>
            </a:r>
          </a:p>
          <a:p>
            <a:r>
              <a:rPr lang="en-US" dirty="0"/>
              <a:t>Each logical cloud-based security group is assigned specific rules that govern the communication between the security groups.</a:t>
            </a:r>
          </a:p>
          <a:p>
            <a:r>
              <a:rPr lang="en-US" dirty="0"/>
              <a:t>Multiple virtual servers running on the same physical server can become members of different logical cloud-based security groups shown in the following fig.</a:t>
            </a:r>
            <a:endParaRPr lang="en-IN" dirty="0"/>
          </a:p>
        </p:txBody>
      </p:sp>
      <p:sp>
        <p:nvSpPr>
          <p:cNvPr id="4" name="Slide Number Placeholder 3">
            <a:extLst>
              <a:ext uri="{FF2B5EF4-FFF2-40B4-BE49-F238E27FC236}">
                <a16:creationId xmlns:a16="http://schemas.microsoft.com/office/drawing/2014/main" id="{88D5C06F-B6DC-4D6E-8B27-36A642AD1F33}"/>
              </a:ext>
            </a:extLst>
          </p:cNvPr>
          <p:cNvSpPr>
            <a:spLocks noGrp="1"/>
          </p:cNvSpPr>
          <p:nvPr>
            <p:ph type="sldNum" sz="quarter" idx="12"/>
          </p:nvPr>
        </p:nvSpPr>
        <p:spPr/>
        <p:txBody>
          <a:bodyPr/>
          <a:lstStyle/>
          <a:p>
            <a:fld id="{6E55C921-293D-4B32-A222-7B867CA18D51}" type="slidenum">
              <a:rPr lang="en-IN" smtClean="0"/>
              <a:t>58</a:t>
            </a:fld>
            <a:endParaRPr lang="en-IN"/>
          </a:p>
        </p:txBody>
      </p:sp>
    </p:spTree>
    <p:extLst>
      <p:ext uri="{BB962C8B-B14F-4D97-AF65-F5344CB8AC3E}">
        <p14:creationId xmlns:p14="http://schemas.microsoft.com/office/powerpoint/2010/main" val="1228095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25CF84-CF89-4AF0-B630-13763AA27794}"/>
              </a:ext>
            </a:extLst>
          </p:cNvPr>
          <p:cNvPicPr>
            <a:picLocks noChangeAspect="1"/>
          </p:cNvPicPr>
          <p:nvPr/>
        </p:nvPicPr>
        <p:blipFill>
          <a:blip r:embed="rId2"/>
          <a:stretch>
            <a:fillRect/>
          </a:stretch>
        </p:blipFill>
        <p:spPr>
          <a:xfrm>
            <a:off x="161925" y="690562"/>
            <a:ext cx="5934075" cy="5476875"/>
          </a:xfrm>
          <a:prstGeom prst="rect">
            <a:avLst/>
          </a:prstGeom>
        </p:spPr>
      </p:pic>
      <p:sp>
        <p:nvSpPr>
          <p:cNvPr id="4" name="TextBox 3">
            <a:extLst>
              <a:ext uri="{FF2B5EF4-FFF2-40B4-BE49-F238E27FC236}">
                <a16:creationId xmlns:a16="http://schemas.microsoft.com/office/drawing/2014/main" id="{4FA1A819-AC46-4D4A-B1D7-BDBE66073141}"/>
              </a:ext>
            </a:extLst>
          </p:cNvPr>
          <p:cNvSpPr txBox="1"/>
          <p:nvPr/>
        </p:nvSpPr>
        <p:spPr>
          <a:xfrm>
            <a:off x="5717309" y="2267865"/>
            <a:ext cx="6096000" cy="2031325"/>
          </a:xfrm>
          <a:prstGeom prst="rect">
            <a:avLst/>
          </a:prstGeom>
          <a:noFill/>
        </p:spPr>
        <p:txBody>
          <a:bodyPr wrap="square">
            <a:spAutoFit/>
          </a:bodyPr>
          <a:lstStyle/>
          <a:p>
            <a:r>
              <a:rPr lang="en-US" dirty="0">
                <a:solidFill>
                  <a:schemeClr val="accent2"/>
                </a:solidFill>
              </a:rPr>
              <a:t>Cloud-Based Security Group A encompasses Virtual Servers A and D and is assigned to Cloud Consumer A. Cloud-Based Security Group B is comprised of Virtual Servers B, C, and E and is assigned to Cloud Consumer B. If Cloud Service Consumer A’s credentials are compromised, the attacker would only be able to access and damage the virtual servers in Cloud-Based Security Group A, thereby protecting Virtual Servers B, C, and E</a:t>
            </a:r>
            <a:endParaRPr lang="en-IN" dirty="0">
              <a:solidFill>
                <a:schemeClr val="accent2"/>
              </a:solidFill>
            </a:endParaRPr>
          </a:p>
        </p:txBody>
      </p:sp>
      <p:sp>
        <p:nvSpPr>
          <p:cNvPr id="6" name="TextBox 5">
            <a:extLst>
              <a:ext uri="{FF2B5EF4-FFF2-40B4-BE49-F238E27FC236}">
                <a16:creationId xmlns:a16="http://schemas.microsoft.com/office/drawing/2014/main" id="{265565A3-CA89-4B70-B1F0-33B0E6FB0B6E}"/>
              </a:ext>
            </a:extLst>
          </p:cNvPr>
          <p:cNvSpPr txBox="1"/>
          <p:nvPr/>
        </p:nvSpPr>
        <p:spPr>
          <a:xfrm>
            <a:off x="5717309" y="4967108"/>
            <a:ext cx="6096000" cy="1200329"/>
          </a:xfrm>
          <a:prstGeom prst="rect">
            <a:avLst/>
          </a:prstGeom>
          <a:noFill/>
        </p:spPr>
        <p:txBody>
          <a:bodyPr wrap="square">
            <a:spAutoFit/>
          </a:bodyPr>
          <a:lstStyle/>
          <a:p>
            <a:r>
              <a:rPr lang="en-US" dirty="0">
                <a:solidFill>
                  <a:srgbClr val="FF0000"/>
                </a:solidFill>
              </a:rPr>
              <a:t>This mechanism can be used to help counter the denial of service, insufficient authorization, and overlapping trust boundaries threats, and is closely related to the logical network perimeter mechanism.</a:t>
            </a:r>
            <a:endParaRPr lang="en-IN" dirty="0">
              <a:solidFill>
                <a:srgbClr val="FF0000"/>
              </a:solidFill>
            </a:endParaRPr>
          </a:p>
        </p:txBody>
      </p:sp>
      <p:sp>
        <p:nvSpPr>
          <p:cNvPr id="7" name="Slide Number Placeholder 6">
            <a:extLst>
              <a:ext uri="{FF2B5EF4-FFF2-40B4-BE49-F238E27FC236}">
                <a16:creationId xmlns:a16="http://schemas.microsoft.com/office/drawing/2014/main" id="{5149FBDC-7A3E-4E89-8617-866985D40E3F}"/>
              </a:ext>
            </a:extLst>
          </p:cNvPr>
          <p:cNvSpPr>
            <a:spLocks noGrp="1"/>
          </p:cNvSpPr>
          <p:nvPr>
            <p:ph type="sldNum" sz="quarter" idx="12"/>
          </p:nvPr>
        </p:nvSpPr>
        <p:spPr/>
        <p:txBody>
          <a:bodyPr/>
          <a:lstStyle/>
          <a:p>
            <a:fld id="{6E55C921-293D-4B32-A222-7B867CA18D51}" type="slidenum">
              <a:rPr lang="en-IN" smtClean="0"/>
              <a:t>59</a:t>
            </a:fld>
            <a:endParaRPr lang="en-IN"/>
          </a:p>
        </p:txBody>
      </p:sp>
    </p:spTree>
    <p:extLst>
      <p:ext uri="{BB962C8B-B14F-4D97-AF65-F5344CB8AC3E}">
        <p14:creationId xmlns:p14="http://schemas.microsoft.com/office/powerpoint/2010/main" val="2446140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B940FB-8D1D-4F50-B12C-F9B2A1283269}"/>
              </a:ext>
            </a:extLst>
          </p:cNvPr>
          <p:cNvSpPr>
            <a:spLocks noGrp="1"/>
          </p:cNvSpPr>
          <p:nvPr>
            <p:ph idx="1"/>
          </p:nvPr>
        </p:nvSpPr>
        <p:spPr>
          <a:xfrm>
            <a:off x="838200" y="581891"/>
            <a:ext cx="10515600" cy="5595072"/>
          </a:xfrm>
        </p:spPr>
        <p:txBody>
          <a:bodyPr/>
          <a:lstStyle/>
          <a:p>
            <a:pPr marL="0" indent="0">
              <a:buNone/>
            </a:pPr>
            <a:r>
              <a:rPr lang="en-IN" dirty="0">
                <a:solidFill>
                  <a:schemeClr val="accent1"/>
                </a:solidFill>
              </a:rPr>
              <a:t>Authenticity</a:t>
            </a:r>
          </a:p>
          <a:p>
            <a:pPr marL="0" indent="0">
              <a:buNone/>
            </a:pPr>
            <a:r>
              <a:rPr lang="en-US" dirty="0"/>
              <a:t>Authenticity is the characteristic of something having been provided by an authorized source</a:t>
            </a:r>
            <a:r>
              <a:rPr lang="en-IN" dirty="0">
                <a:solidFill>
                  <a:schemeClr val="accent1"/>
                </a:solidFill>
              </a:rPr>
              <a:t>. </a:t>
            </a:r>
            <a:r>
              <a:rPr lang="en-US" dirty="0"/>
              <a:t>Authentication in non-repudiable interactions provides proof that these interactions are uniquely linked to an authorized source.</a:t>
            </a:r>
          </a:p>
          <a:p>
            <a:pPr marL="0" indent="0">
              <a:buNone/>
            </a:pPr>
            <a:r>
              <a:rPr lang="en-IN" dirty="0">
                <a:solidFill>
                  <a:schemeClr val="accent1"/>
                </a:solidFill>
              </a:rPr>
              <a:t>Availability </a:t>
            </a:r>
          </a:p>
          <a:p>
            <a:pPr marL="0" indent="0">
              <a:buNone/>
            </a:pPr>
            <a:r>
              <a:rPr lang="en-US" dirty="0"/>
              <a:t>Availability is the characteristic of being accessible and usable during a specified time period.</a:t>
            </a:r>
            <a:endParaRPr lang="en-IN" dirty="0">
              <a:solidFill>
                <a:schemeClr val="accent1"/>
              </a:solidFill>
            </a:endParaRPr>
          </a:p>
          <a:p>
            <a:pPr marL="0" indent="0">
              <a:buNone/>
            </a:pPr>
            <a:r>
              <a:rPr lang="en-US" dirty="0"/>
              <a:t>In typical cloud environments, the availability of cloud services can be a responsibility that is shared by the cloud provider and the cloud carrier.</a:t>
            </a:r>
            <a:endParaRPr lang="en-IN" dirty="0">
              <a:solidFill>
                <a:schemeClr val="accent1"/>
              </a:solidFill>
            </a:endParaRPr>
          </a:p>
        </p:txBody>
      </p:sp>
      <p:sp>
        <p:nvSpPr>
          <p:cNvPr id="2" name="Slide Number Placeholder 1">
            <a:extLst>
              <a:ext uri="{FF2B5EF4-FFF2-40B4-BE49-F238E27FC236}">
                <a16:creationId xmlns:a16="http://schemas.microsoft.com/office/drawing/2014/main" id="{2D675DFE-B9AA-4975-B1EC-F8C6DEF7E64E}"/>
              </a:ext>
            </a:extLst>
          </p:cNvPr>
          <p:cNvSpPr>
            <a:spLocks noGrp="1"/>
          </p:cNvSpPr>
          <p:nvPr>
            <p:ph type="sldNum" sz="quarter" idx="12"/>
          </p:nvPr>
        </p:nvSpPr>
        <p:spPr/>
        <p:txBody>
          <a:bodyPr/>
          <a:lstStyle/>
          <a:p>
            <a:fld id="{6E55C921-293D-4B32-A222-7B867CA18D51}" type="slidenum">
              <a:rPr lang="en-IN" smtClean="0"/>
              <a:t>6</a:t>
            </a:fld>
            <a:endParaRPr lang="en-IN"/>
          </a:p>
        </p:txBody>
      </p:sp>
    </p:spTree>
    <p:extLst>
      <p:ext uri="{BB962C8B-B14F-4D97-AF65-F5344CB8AC3E}">
        <p14:creationId xmlns:p14="http://schemas.microsoft.com/office/powerpoint/2010/main" val="11221215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5E133-0076-4211-A24F-6056FA6A1E1B}"/>
              </a:ext>
            </a:extLst>
          </p:cNvPr>
          <p:cNvSpPr>
            <a:spLocks noGrp="1"/>
          </p:cNvSpPr>
          <p:nvPr>
            <p:ph type="title"/>
          </p:nvPr>
        </p:nvSpPr>
        <p:spPr>
          <a:xfrm>
            <a:off x="838200" y="365126"/>
            <a:ext cx="10515600" cy="715530"/>
          </a:xfrm>
        </p:spPr>
        <p:txBody>
          <a:bodyPr/>
          <a:lstStyle/>
          <a:p>
            <a:r>
              <a:rPr lang="en-IN" dirty="0">
                <a:solidFill>
                  <a:schemeClr val="accent1"/>
                </a:solidFill>
              </a:rPr>
              <a:t>Case Study Example</a:t>
            </a:r>
          </a:p>
        </p:txBody>
      </p:sp>
      <p:sp>
        <p:nvSpPr>
          <p:cNvPr id="3" name="Content Placeholder 2">
            <a:extLst>
              <a:ext uri="{FF2B5EF4-FFF2-40B4-BE49-F238E27FC236}">
                <a16:creationId xmlns:a16="http://schemas.microsoft.com/office/drawing/2014/main" id="{274CF109-3902-4830-BCB2-29AEABB88920}"/>
              </a:ext>
            </a:extLst>
          </p:cNvPr>
          <p:cNvSpPr>
            <a:spLocks noGrp="1"/>
          </p:cNvSpPr>
          <p:nvPr>
            <p:ph idx="1"/>
          </p:nvPr>
        </p:nvSpPr>
        <p:spPr>
          <a:xfrm>
            <a:off x="838200" y="1200727"/>
            <a:ext cx="10515600" cy="4976236"/>
          </a:xfrm>
        </p:spPr>
        <p:txBody>
          <a:bodyPr/>
          <a:lstStyle/>
          <a:p>
            <a:r>
              <a:rPr lang="en-US" dirty="0"/>
              <a:t> DTGOV has itself become a cloud provider, security concerns are raised pertaining to its hosting of public-sector client data. A team of cloud security specialists is brought in to define cloud-based security groups together with the digital signature and PKI mechanisms. </a:t>
            </a:r>
          </a:p>
          <a:p>
            <a:r>
              <a:rPr lang="en-US" dirty="0"/>
              <a:t>Security policies are classified into levels of resource segmentation before being integrated into DTGOV’s Web portal management environment. Consistent with the security requirements guaranteed by its SLAs, DTGOV maps IT resource allocation to the appropriate logical cloud-based security group (Figure), which has its own security policy that clearly stipulates its IT resource isolation and control levels.</a:t>
            </a:r>
            <a:endParaRPr lang="en-IN" dirty="0"/>
          </a:p>
        </p:txBody>
      </p:sp>
      <p:sp>
        <p:nvSpPr>
          <p:cNvPr id="4" name="Slide Number Placeholder 3">
            <a:extLst>
              <a:ext uri="{FF2B5EF4-FFF2-40B4-BE49-F238E27FC236}">
                <a16:creationId xmlns:a16="http://schemas.microsoft.com/office/drawing/2014/main" id="{3267D3D1-B9FD-478C-8E92-877DB529FF2E}"/>
              </a:ext>
            </a:extLst>
          </p:cNvPr>
          <p:cNvSpPr>
            <a:spLocks noGrp="1"/>
          </p:cNvSpPr>
          <p:nvPr>
            <p:ph type="sldNum" sz="quarter" idx="12"/>
          </p:nvPr>
        </p:nvSpPr>
        <p:spPr/>
        <p:txBody>
          <a:bodyPr/>
          <a:lstStyle/>
          <a:p>
            <a:fld id="{6E55C921-293D-4B32-A222-7B867CA18D51}" type="slidenum">
              <a:rPr lang="en-IN" smtClean="0"/>
              <a:t>60</a:t>
            </a:fld>
            <a:endParaRPr lang="en-IN"/>
          </a:p>
        </p:txBody>
      </p:sp>
    </p:spTree>
    <p:extLst>
      <p:ext uri="{BB962C8B-B14F-4D97-AF65-F5344CB8AC3E}">
        <p14:creationId xmlns:p14="http://schemas.microsoft.com/office/powerpoint/2010/main" val="19013929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FE2CA8-1611-43A3-AC11-1CCED8A971FB}"/>
              </a:ext>
            </a:extLst>
          </p:cNvPr>
          <p:cNvPicPr>
            <a:picLocks noChangeAspect="1"/>
          </p:cNvPicPr>
          <p:nvPr/>
        </p:nvPicPr>
        <p:blipFill>
          <a:blip r:embed="rId2"/>
          <a:stretch>
            <a:fillRect/>
          </a:stretch>
        </p:blipFill>
        <p:spPr>
          <a:xfrm>
            <a:off x="750310" y="376237"/>
            <a:ext cx="5043058" cy="6105525"/>
          </a:xfrm>
          <a:prstGeom prst="rect">
            <a:avLst/>
          </a:prstGeom>
        </p:spPr>
      </p:pic>
      <p:sp>
        <p:nvSpPr>
          <p:cNvPr id="4" name="TextBox 3">
            <a:extLst>
              <a:ext uri="{FF2B5EF4-FFF2-40B4-BE49-F238E27FC236}">
                <a16:creationId xmlns:a16="http://schemas.microsoft.com/office/drawing/2014/main" id="{EFA5A528-2CAD-428F-9731-F9063330F9A0}"/>
              </a:ext>
            </a:extLst>
          </p:cNvPr>
          <p:cNvSpPr txBox="1"/>
          <p:nvPr/>
        </p:nvSpPr>
        <p:spPr>
          <a:xfrm>
            <a:off x="6019943" y="2801171"/>
            <a:ext cx="6096000" cy="1477328"/>
          </a:xfrm>
          <a:prstGeom prst="rect">
            <a:avLst/>
          </a:prstGeom>
          <a:noFill/>
        </p:spPr>
        <p:txBody>
          <a:bodyPr wrap="square">
            <a:spAutoFit/>
          </a:bodyPr>
          <a:lstStyle/>
          <a:p>
            <a:r>
              <a:rPr lang="en-US" dirty="0">
                <a:solidFill>
                  <a:schemeClr val="accent2">
                    <a:lumMod val="75000"/>
                  </a:schemeClr>
                </a:solidFill>
              </a:rPr>
              <a:t>When an external cloud resource administrator accesses the Web portal to allocate a virtual server, the requested security credentials are assessed and mapped to an internal security policy that assigns a corresponding cloud-based security group to the new virtual server. </a:t>
            </a:r>
            <a:endParaRPr lang="en-IN" dirty="0">
              <a:solidFill>
                <a:schemeClr val="accent2">
                  <a:lumMod val="75000"/>
                </a:schemeClr>
              </a:solidFill>
            </a:endParaRPr>
          </a:p>
        </p:txBody>
      </p:sp>
      <p:sp>
        <p:nvSpPr>
          <p:cNvPr id="5" name="Slide Number Placeholder 4">
            <a:extLst>
              <a:ext uri="{FF2B5EF4-FFF2-40B4-BE49-F238E27FC236}">
                <a16:creationId xmlns:a16="http://schemas.microsoft.com/office/drawing/2014/main" id="{FA4EC20A-3F1D-49CA-A781-0D7762541CF3}"/>
              </a:ext>
            </a:extLst>
          </p:cNvPr>
          <p:cNvSpPr>
            <a:spLocks noGrp="1"/>
          </p:cNvSpPr>
          <p:nvPr>
            <p:ph type="sldNum" sz="quarter" idx="12"/>
          </p:nvPr>
        </p:nvSpPr>
        <p:spPr/>
        <p:txBody>
          <a:bodyPr/>
          <a:lstStyle/>
          <a:p>
            <a:fld id="{6E55C921-293D-4B32-A222-7B867CA18D51}" type="slidenum">
              <a:rPr lang="en-IN" smtClean="0"/>
              <a:t>61</a:t>
            </a:fld>
            <a:endParaRPr lang="en-IN"/>
          </a:p>
        </p:txBody>
      </p:sp>
    </p:spTree>
    <p:extLst>
      <p:ext uri="{BB962C8B-B14F-4D97-AF65-F5344CB8AC3E}">
        <p14:creationId xmlns:p14="http://schemas.microsoft.com/office/powerpoint/2010/main" val="1838729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D5B82-7B33-4353-974F-FF07FEA30B14}"/>
              </a:ext>
            </a:extLst>
          </p:cNvPr>
          <p:cNvSpPr>
            <a:spLocks noGrp="1"/>
          </p:cNvSpPr>
          <p:nvPr>
            <p:ph type="title"/>
          </p:nvPr>
        </p:nvSpPr>
        <p:spPr>
          <a:xfrm>
            <a:off x="838200" y="365125"/>
            <a:ext cx="10515600" cy="900257"/>
          </a:xfrm>
        </p:spPr>
        <p:txBody>
          <a:bodyPr/>
          <a:lstStyle/>
          <a:p>
            <a:r>
              <a:rPr lang="en-IN" dirty="0">
                <a:solidFill>
                  <a:schemeClr val="accent1"/>
                </a:solidFill>
              </a:rPr>
              <a:t>Hardened Virtual Server Images</a:t>
            </a:r>
          </a:p>
        </p:txBody>
      </p:sp>
      <p:sp>
        <p:nvSpPr>
          <p:cNvPr id="3" name="Content Placeholder 2">
            <a:extLst>
              <a:ext uri="{FF2B5EF4-FFF2-40B4-BE49-F238E27FC236}">
                <a16:creationId xmlns:a16="http://schemas.microsoft.com/office/drawing/2014/main" id="{0EAD64ED-1673-416D-AA20-FE737A99E6B7}"/>
              </a:ext>
            </a:extLst>
          </p:cNvPr>
          <p:cNvSpPr>
            <a:spLocks noGrp="1"/>
          </p:cNvSpPr>
          <p:nvPr>
            <p:ph idx="1"/>
          </p:nvPr>
        </p:nvSpPr>
        <p:spPr>
          <a:xfrm>
            <a:off x="838200" y="1403927"/>
            <a:ext cx="10515600" cy="4773036"/>
          </a:xfrm>
        </p:spPr>
        <p:txBody>
          <a:bodyPr/>
          <a:lstStyle/>
          <a:p>
            <a:r>
              <a:rPr lang="en-US" dirty="0"/>
              <a:t>A virtual server is created from a template configuration called a virtual server image (or virtual machine image).</a:t>
            </a:r>
          </a:p>
          <a:p>
            <a:r>
              <a:rPr lang="en-US" dirty="0"/>
              <a:t>Hardening is the process of stripping unnecessary software from a system to limit potential vulnerabilities that can be exploited by attackers. Removing redundant programs, closing unnecessary server ports, and disabling unused services, internal root accounts, and guest access are all examples of hardening.</a:t>
            </a:r>
          </a:p>
          <a:p>
            <a:endParaRPr lang="en-IN" dirty="0"/>
          </a:p>
        </p:txBody>
      </p:sp>
      <p:sp>
        <p:nvSpPr>
          <p:cNvPr id="4" name="Slide Number Placeholder 3">
            <a:extLst>
              <a:ext uri="{FF2B5EF4-FFF2-40B4-BE49-F238E27FC236}">
                <a16:creationId xmlns:a16="http://schemas.microsoft.com/office/drawing/2014/main" id="{B0A97853-94DE-4301-A1E2-519A6ED089CF}"/>
              </a:ext>
            </a:extLst>
          </p:cNvPr>
          <p:cNvSpPr>
            <a:spLocks noGrp="1"/>
          </p:cNvSpPr>
          <p:nvPr>
            <p:ph type="sldNum" sz="quarter" idx="12"/>
          </p:nvPr>
        </p:nvSpPr>
        <p:spPr/>
        <p:txBody>
          <a:bodyPr/>
          <a:lstStyle/>
          <a:p>
            <a:fld id="{6E55C921-293D-4B32-A222-7B867CA18D51}" type="slidenum">
              <a:rPr lang="en-IN" smtClean="0"/>
              <a:t>62</a:t>
            </a:fld>
            <a:endParaRPr lang="en-IN"/>
          </a:p>
        </p:txBody>
      </p:sp>
    </p:spTree>
    <p:extLst>
      <p:ext uri="{BB962C8B-B14F-4D97-AF65-F5344CB8AC3E}">
        <p14:creationId xmlns:p14="http://schemas.microsoft.com/office/powerpoint/2010/main" val="29213401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5D9ED6-62E0-41BA-AAE2-E048394C0D85}"/>
              </a:ext>
            </a:extLst>
          </p:cNvPr>
          <p:cNvPicPr>
            <a:picLocks noChangeAspect="1"/>
          </p:cNvPicPr>
          <p:nvPr/>
        </p:nvPicPr>
        <p:blipFill>
          <a:blip r:embed="rId2"/>
          <a:stretch>
            <a:fillRect/>
          </a:stretch>
        </p:blipFill>
        <p:spPr>
          <a:xfrm>
            <a:off x="1041978" y="974389"/>
            <a:ext cx="6819900" cy="4600575"/>
          </a:xfrm>
          <a:prstGeom prst="rect">
            <a:avLst/>
          </a:prstGeom>
        </p:spPr>
      </p:pic>
      <p:sp>
        <p:nvSpPr>
          <p:cNvPr id="4" name="TextBox 3">
            <a:extLst>
              <a:ext uri="{FF2B5EF4-FFF2-40B4-BE49-F238E27FC236}">
                <a16:creationId xmlns:a16="http://schemas.microsoft.com/office/drawing/2014/main" id="{C00BBA73-1A18-4328-85E6-0CD7CF457CFA}"/>
              </a:ext>
            </a:extLst>
          </p:cNvPr>
          <p:cNvSpPr txBox="1"/>
          <p:nvPr/>
        </p:nvSpPr>
        <p:spPr>
          <a:xfrm>
            <a:off x="5486400" y="743680"/>
            <a:ext cx="6096000" cy="1200329"/>
          </a:xfrm>
          <a:prstGeom prst="rect">
            <a:avLst/>
          </a:prstGeom>
          <a:noFill/>
        </p:spPr>
        <p:txBody>
          <a:bodyPr wrap="square">
            <a:spAutoFit/>
          </a:bodyPr>
          <a:lstStyle/>
          <a:p>
            <a:r>
              <a:rPr lang="en-US" dirty="0">
                <a:solidFill>
                  <a:schemeClr val="accent2"/>
                </a:solidFill>
              </a:rPr>
              <a:t>A hardened virtual server image is a template for virtual service instance creation that has been subjected to a hardening process. This generally results in a virtual server template that is significantly more secure than the original standard image.</a:t>
            </a:r>
            <a:endParaRPr lang="en-IN" dirty="0">
              <a:solidFill>
                <a:schemeClr val="accent2"/>
              </a:solidFill>
            </a:endParaRPr>
          </a:p>
        </p:txBody>
      </p:sp>
      <p:sp>
        <p:nvSpPr>
          <p:cNvPr id="6" name="TextBox 5">
            <a:extLst>
              <a:ext uri="{FF2B5EF4-FFF2-40B4-BE49-F238E27FC236}">
                <a16:creationId xmlns:a16="http://schemas.microsoft.com/office/drawing/2014/main" id="{2056BC38-A832-461A-86D6-849766F0A2C2}"/>
              </a:ext>
            </a:extLst>
          </p:cNvPr>
          <p:cNvSpPr txBox="1"/>
          <p:nvPr/>
        </p:nvSpPr>
        <p:spPr>
          <a:xfrm>
            <a:off x="6674139" y="3727026"/>
            <a:ext cx="6096000" cy="923330"/>
          </a:xfrm>
          <a:prstGeom prst="rect">
            <a:avLst/>
          </a:prstGeom>
          <a:noFill/>
        </p:spPr>
        <p:txBody>
          <a:bodyPr wrap="square">
            <a:spAutoFit/>
          </a:bodyPr>
          <a:lstStyle/>
          <a:p>
            <a:r>
              <a:rPr lang="en-US" dirty="0">
                <a:solidFill>
                  <a:srgbClr val="FF0000"/>
                </a:solidFill>
              </a:rPr>
              <a:t>Hardened virtual server images help counter the denial of service, insufficient authorization, and overlapping trust boundaries threats.</a:t>
            </a:r>
            <a:endParaRPr lang="en-IN" dirty="0">
              <a:solidFill>
                <a:srgbClr val="FF0000"/>
              </a:solidFill>
            </a:endParaRPr>
          </a:p>
        </p:txBody>
      </p:sp>
      <p:sp>
        <p:nvSpPr>
          <p:cNvPr id="7" name="Slide Number Placeholder 6">
            <a:extLst>
              <a:ext uri="{FF2B5EF4-FFF2-40B4-BE49-F238E27FC236}">
                <a16:creationId xmlns:a16="http://schemas.microsoft.com/office/drawing/2014/main" id="{65B93112-F1A8-4E98-BCA9-F87D1E18B1CC}"/>
              </a:ext>
            </a:extLst>
          </p:cNvPr>
          <p:cNvSpPr>
            <a:spLocks noGrp="1"/>
          </p:cNvSpPr>
          <p:nvPr>
            <p:ph type="sldNum" sz="quarter" idx="12"/>
          </p:nvPr>
        </p:nvSpPr>
        <p:spPr/>
        <p:txBody>
          <a:bodyPr/>
          <a:lstStyle/>
          <a:p>
            <a:fld id="{6E55C921-293D-4B32-A222-7B867CA18D51}" type="slidenum">
              <a:rPr lang="en-IN" smtClean="0"/>
              <a:t>63</a:t>
            </a:fld>
            <a:endParaRPr lang="en-IN"/>
          </a:p>
        </p:txBody>
      </p:sp>
    </p:spTree>
    <p:extLst>
      <p:ext uri="{BB962C8B-B14F-4D97-AF65-F5344CB8AC3E}">
        <p14:creationId xmlns:p14="http://schemas.microsoft.com/office/powerpoint/2010/main" val="12155152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E8E60-F3C6-4DC6-8D3D-A99CF71A3D6D}"/>
              </a:ext>
            </a:extLst>
          </p:cNvPr>
          <p:cNvSpPr>
            <a:spLocks noGrp="1"/>
          </p:cNvSpPr>
          <p:nvPr>
            <p:ph type="title"/>
          </p:nvPr>
        </p:nvSpPr>
        <p:spPr>
          <a:xfrm>
            <a:off x="838200" y="365126"/>
            <a:ext cx="10515600" cy="835602"/>
          </a:xfrm>
        </p:spPr>
        <p:txBody>
          <a:bodyPr/>
          <a:lstStyle/>
          <a:p>
            <a:r>
              <a:rPr lang="en-IN" dirty="0">
                <a:solidFill>
                  <a:srgbClr val="FF0000"/>
                </a:solidFill>
              </a:rPr>
              <a:t>Case study Example</a:t>
            </a:r>
          </a:p>
        </p:txBody>
      </p:sp>
      <p:sp>
        <p:nvSpPr>
          <p:cNvPr id="3" name="Content Placeholder 2">
            <a:extLst>
              <a:ext uri="{FF2B5EF4-FFF2-40B4-BE49-F238E27FC236}">
                <a16:creationId xmlns:a16="http://schemas.microsoft.com/office/drawing/2014/main" id="{6F08362E-980E-4444-A183-EAFA76292262}"/>
              </a:ext>
            </a:extLst>
          </p:cNvPr>
          <p:cNvSpPr>
            <a:spLocks noGrp="1"/>
          </p:cNvSpPr>
          <p:nvPr>
            <p:ph idx="1"/>
          </p:nvPr>
        </p:nvSpPr>
        <p:spPr>
          <a:xfrm>
            <a:off x="838200" y="1385455"/>
            <a:ext cx="10515600" cy="4791508"/>
          </a:xfrm>
        </p:spPr>
        <p:txBody>
          <a:bodyPr/>
          <a:lstStyle/>
          <a:p>
            <a:r>
              <a:rPr lang="en-US" dirty="0"/>
              <a:t>One of the security features made available to cloud consumers as part of DTGOV adoption of cloud-based security groups is an option to have some or all virtual servers within a given group hardened (Figure 10.14). Each hardened virtual server image results in an extra fee but spares cloud consumers from having to carry out the hardening process themselves. </a:t>
            </a:r>
            <a:endParaRPr lang="en-IN" dirty="0"/>
          </a:p>
        </p:txBody>
      </p:sp>
      <p:sp>
        <p:nvSpPr>
          <p:cNvPr id="4" name="Slide Number Placeholder 3">
            <a:extLst>
              <a:ext uri="{FF2B5EF4-FFF2-40B4-BE49-F238E27FC236}">
                <a16:creationId xmlns:a16="http://schemas.microsoft.com/office/drawing/2014/main" id="{6D743C8D-55FE-4AD4-A7FE-E72C2772AC7E}"/>
              </a:ext>
            </a:extLst>
          </p:cNvPr>
          <p:cNvSpPr>
            <a:spLocks noGrp="1"/>
          </p:cNvSpPr>
          <p:nvPr>
            <p:ph type="sldNum" sz="quarter" idx="12"/>
          </p:nvPr>
        </p:nvSpPr>
        <p:spPr/>
        <p:txBody>
          <a:bodyPr/>
          <a:lstStyle/>
          <a:p>
            <a:fld id="{6E55C921-293D-4B32-A222-7B867CA18D51}" type="slidenum">
              <a:rPr lang="en-IN" smtClean="0"/>
              <a:t>64</a:t>
            </a:fld>
            <a:endParaRPr lang="en-IN"/>
          </a:p>
        </p:txBody>
      </p:sp>
    </p:spTree>
    <p:extLst>
      <p:ext uri="{BB962C8B-B14F-4D97-AF65-F5344CB8AC3E}">
        <p14:creationId xmlns:p14="http://schemas.microsoft.com/office/powerpoint/2010/main" val="27161384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2E6449-4B20-429E-AB87-AA6785B1BBE5}"/>
              </a:ext>
            </a:extLst>
          </p:cNvPr>
          <p:cNvPicPr>
            <a:picLocks noChangeAspect="1"/>
          </p:cNvPicPr>
          <p:nvPr/>
        </p:nvPicPr>
        <p:blipFill>
          <a:blip r:embed="rId2"/>
          <a:stretch>
            <a:fillRect/>
          </a:stretch>
        </p:blipFill>
        <p:spPr>
          <a:xfrm>
            <a:off x="2574605" y="64655"/>
            <a:ext cx="6876535" cy="6858000"/>
          </a:xfrm>
          <a:prstGeom prst="rect">
            <a:avLst/>
          </a:prstGeom>
        </p:spPr>
      </p:pic>
      <p:sp>
        <p:nvSpPr>
          <p:cNvPr id="3" name="Slide Number Placeholder 2">
            <a:extLst>
              <a:ext uri="{FF2B5EF4-FFF2-40B4-BE49-F238E27FC236}">
                <a16:creationId xmlns:a16="http://schemas.microsoft.com/office/drawing/2014/main" id="{DB37F543-5804-4922-A9FC-2B95266C5E4B}"/>
              </a:ext>
            </a:extLst>
          </p:cNvPr>
          <p:cNvSpPr>
            <a:spLocks noGrp="1"/>
          </p:cNvSpPr>
          <p:nvPr>
            <p:ph type="sldNum" sz="quarter" idx="12"/>
          </p:nvPr>
        </p:nvSpPr>
        <p:spPr/>
        <p:txBody>
          <a:bodyPr/>
          <a:lstStyle/>
          <a:p>
            <a:fld id="{6E55C921-293D-4B32-A222-7B867CA18D51}" type="slidenum">
              <a:rPr lang="en-IN" smtClean="0"/>
              <a:t>65</a:t>
            </a:fld>
            <a:endParaRPr lang="en-IN"/>
          </a:p>
        </p:txBody>
      </p:sp>
    </p:spTree>
    <p:extLst>
      <p:ext uri="{BB962C8B-B14F-4D97-AF65-F5344CB8AC3E}">
        <p14:creationId xmlns:p14="http://schemas.microsoft.com/office/powerpoint/2010/main" val="179766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5DA7E1-3848-422A-9578-2445F9875D44}"/>
              </a:ext>
            </a:extLst>
          </p:cNvPr>
          <p:cNvSpPr>
            <a:spLocks noGrp="1"/>
          </p:cNvSpPr>
          <p:nvPr>
            <p:ph idx="1"/>
          </p:nvPr>
        </p:nvSpPr>
        <p:spPr>
          <a:xfrm>
            <a:off x="838200" y="498764"/>
            <a:ext cx="10515600" cy="5678199"/>
          </a:xfrm>
        </p:spPr>
        <p:txBody>
          <a:bodyPr>
            <a:normAutofit fontScale="92500" lnSpcReduction="20000"/>
          </a:bodyPr>
          <a:lstStyle/>
          <a:p>
            <a:pPr marL="0" indent="0">
              <a:buNone/>
            </a:pPr>
            <a:r>
              <a:rPr lang="en-IN" dirty="0">
                <a:solidFill>
                  <a:schemeClr val="accent1"/>
                </a:solidFill>
              </a:rPr>
              <a:t>Threat</a:t>
            </a:r>
            <a:r>
              <a:rPr lang="en-IN" dirty="0"/>
              <a:t> </a:t>
            </a:r>
          </a:p>
          <a:p>
            <a:pPr marL="0" indent="0">
              <a:buNone/>
            </a:pPr>
            <a:r>
              <a:rPr lang="en-US" dirty="0"/>
              <a:t>A threat is a potential security violation that can challenge defenses in an attempt to breach privacy and/or cause harm</a:t>
            </a:r>
            <a:r>
              <a:rPr lang="en-IN" dirty="0"/>
              <a:t>.</a:t>
            </a:r>
          </a:p>
          <a:p>
            <a:pPr marL="0" indent="0">
              <a:buNone/>
            </a:pPr>
            <a:r>
              <a:rPr lang="en-IN" dirty="0">
                <a:solidFill>
                  <a:schemeClr val="accent1"/>
                </a:solidFill>
              </a:rPr>
              <a:t>Vulnerability</a:t>
            </a:r>
          </a:p>
          <a:p>
            <a:pPr marL="0" indent="0">
              <a:buNone/>
            </a:pPr>
            <a:r>
              <a:rPr lang="en-US" dirty="0"/>
              <a:t>A vulnerability is a weakness that can be exploited either by insufficient security controls, or because existing security controls are overcome by an attack. </a:t>
            </a:r>
          </a:p>
          <a:p>
            <a:pPr marL="0" indent="0">
              <a:buNone/>
            </a:pPr>
            <a:r>
              <a:rPr lang="en-US" dirty="0">
                <a:solidFill>
                  <a:schemeClr val="accent1"/>
                </a:solidFill>
              </a:rPr>
              <a:t>Risk</a:t>
            </a:r>
          </a:p>
          <a:p>
            <a:pPr marL="0" indent="0">
              <a:buNone/>
            </a:pPr>
            <a:r>
              <a:rPr lang="en-US" dirty="0"/>
              <a:t>Risk is the possibility of loss or harm arising from performing an activity. Risk is typically measured according to its threat level and the number of possible or known vulnerabilities. </a:t>
            </a:r>
          </a:p>
          <a:p>
            <a:pPr marL="0" indent="0">
              <a:buNone/>
            </a:pPr>
            <a:r>
              <a:rPr lang="en-US" dirty="0"/>
              <a:t>Two metrics can be used to determine risk for IT resources.</a:t>
            </a:r>
          </a:p>
          <a:p>
            <a:r>
              <a:rPr lang="en-US" dirty="0"/>
              <a:t>The probability of a threat occurring to exploit vulnerabilities in the IT resource </a:t>
            </a:r>
          </a:p>
          <a:p>
            <a:pPr marL="0" indent="0">
              <a:buNone/>
            </a:pPr>
            <a:r>
              <a:rPr lang="en-US" dirty="0"/>
              <a:t>• The expectation of loss upon the IT resource being compromised.</a:t>
            </a:r>
            <a:endParaRPr lang="en-IN" dirty="0">
              <a:solidFill>
                <a:schemeClr val="accent1"/>
              </a:solidFill>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2" name="Slide Number Placeholder 1">
            <a:extLst>
              <a:ext uri="{FF2B5EF4-FFF2-40B4-BE49-F238E27FC236}">
                <a16:creationId xmlns:a16="http://schemas.microsoft.com/office/drawing/2014/main" id="{60F2DF95-299E-4813-BA7B-D69973AC07A5}"/>
              </a:ext>
            </a:extLst>
          </p:cNvPr>
          <p:cNvSpPr>
            <a:spLocks noGrp="1"/>
          </p:cNvSpPr>
          <p:nvPr>
            <p:ph type="sldNum" sz="quarter" idx="12"/>
          </p:nvPr>
        </p:nvSpPr>
        <p:spPr/>
        <p:txBody>
          <a:bodyPr/>
          <a:lstStyle/>
          <a:p>
            <a:fld id="{6E55C921-293D-4B32-A222-7B867CA18D51}" type="slidenum">
              <a:rPr lang="en-IN" smtClean="0"/>
              <a:t>7</a:t>
            </a:fld>
            <a:endParaRPr lang="en-IN"/>
          </a:p>
        </p:txBody>
      </p:sp>
    </p:spTree>
    <p:extLst>
      <p:ext uri="{BB962C8B-B14F-4D97-AF65-F5344CB8AC3E}">
        <p14:creationId xmlns:p14="http://schemas.microsoft.com/office/powerpoint/2010/main" val="3039474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19B766-4A73-4BA0-AE46-76DEA2450BF7}"/>
              </a:ext>
            </a:extLst>
          </p:cNvPr>
          <p:cNvSpPr>
            <a:spLocks noGrp="1"/>
          </p:cNvSpPr>
          <p:nvPr>
            <p:ph idx="1"/>
          </p:nvPr>
        </p:nvSpPr>
        <p:spPr>
          <a:xfrm>
            <a:off x="838200" y="92364"/>
            <a:ext cx="10515600" cy="6084599"/>
          </a:xfrm>
        </p:spPr>
        <p:txBody>
          <a:bodyPr/>
          <a:lstStyle/>
          <a:p>
            <a:pPr marL="0" indent="0">
              <a:buNone/>
            </a:pPr>
            <a:r>
              <a:rPr lang="en-IN" dirty="0">
                <a:solidFill>
                  <a:schemeClr val="accent1"/>
                </a:solidFill>
              </a:rPr>
              <a:t>Security Controls</a:t>
            </a:r>
          </a:p>
          <a:p>
            <a:pPr marL="0" indent="0">
              <a:buNone/>
            </a:pPr>
            <a:r>
              <a:rPr lang="en-US" dirty="0"/>
              <a:t>Security controls are countermeasures used to prevent or respond to security threats and to reduce or avoid risk</a:t>
            </a:r>
            <a:r>
              <a:rPr lang="en-IN" dirty="0">
                <a:solidFill>
                  <a:schemeClr val="accent1"/>
                </a:solidFill>
              </a:rPr>
              <a:t>.</a:t>
            </a:r>
          </a:p>
          <a:p>
            <a:pPr marL="0" indent="0">
              <a:buNone/>
            </a:pPr>
            <a:r>
              <a:rPr lang="en-IN" dirty="0">
                <a:solidFill>
                  <a:schemeClr val="accent1"/>
                </a:solidFill>
              </a:rPr>
              <a:t>Security Mechanisms</a:t>
            </a:r>
          </a:p>
          <a:p>
            <a:pPr marL="0" indent="0">
              <a:buNone/>
            </a:pPr>
            <a:r>
              <a:rPr lang="en-US" dirty="0"/>
              <a:t>Countermeasures are typically described in terms of security mechanisms, which are components comprising a defensive framework that protects IT resources, information, and services. </a:t>
            </a:r>
            <a:endParaRPr lang="en-IN" dirty="0">
              <a:solidFill>
                <a:schemeClr val="accent1"/>
              </a:solidFill>
            </a:endParaRPr>
          </a:p>
          <a:p>
            <a:pPr marL="0" indent="0">
              <a:buNone/>
            </a:pPr>
            <a:r>
              <a:rPr lang="en-US" dirty="0">
                <a:solidFill>
                  <a:schemeClr val="accent1"/>
                </a:solidFill>
              </a:rPr>
              <a:t>Security Policies</a:t>
            </a:r>
          </a:p>
          <a:p>
            <a:pPr marL="0" indent="0">
              <a:buNone/>
            </a:pPr>
            <a:r>
              <a:rPr lang="en-US" dirty="0"/>
              <a:t> A security policy establishes a set of security rules and regulations.</a:t>
            </a:r>
          </a:p>
          <a:p>
            <a:pPr marL="0" indent="0">
              <a:buNone/>
            </a:pPr>
            <a:r>
              <a:rPr lang="en-US" dirty="0"/>
              <a:t>For example, the positioning and usage of security controls and mechanisms can be determined by security policies.</a:t>
            </a:r>
            <a:endParaRPr lang="en-IN" dirty="0">
              <a:solidFill>
                <a:schemeClr val="accent1"/>
              </a:solidFill>
            </a:endParaRPr>
          </a:p>
        </p:txBody>
      </p:sp>
      <p:sp>
        <p:nvSpPr>
          <p:cNvPr id="2" name="Slide Number Placeholder 1">
            <a:extLst>
              <a:ext uri="{FF2B5EF4-FFF2-40B4-BE49-F238E27FC236}">
                <a16:creationId xmlns:a16="http://schemas.microsoft.com/office/drawing/2014/main" id="{2FD8EF37-5C0C-46C8-975F-E0E97E582649}"/>
              </a:ext>
            </a:extLst>
          </p:cNvPr>
          <p:cNvSpPr>
            <a:spLocks noGrp="1"/>
          </p:cNvSpPr>
          <p:nvPr>
            <p:ph type="sldNum" sz="quarter" idx="12"/>
          </p:nvPr>
        </p:nvSpPr>
        <p:spPr/>
        <p:txBody>
          <a:bodyPr/>
          <a:lstStyle/>
          <a:p>
            <a:fld id="{6E55C921-293D-4B32-A222-7B867CA18D51}" type="slidenum">
              <a:rPr lang="en-IN" smtClean="0"/>
              <a:t>8</a:t>
            </a:fld>
            <a:endParaRPr lang="en-IN"/>
          </a:p>
        </p:txBody>
      </p:sp>
    </p:spTree>
    <p:extLst>
      <p:ext uri="{BB962C8B-B14F-4D97-AF65-F5344CB8AC3E}">
        <p14:creationId xmlns:p14="http://schemas.microsoft.com/office/powerpoint/2010/main" val="3326463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DBC09-FB6B-4977-963B-131C7CABB3F4}"/>
              </a:ext>
            </a:extLst>
          </p:cNvPr>
          <p:cNvSpPr>
            <a:spLocks noGrp="1"/>
          </p:cNvSpPr>
          <p:nvPr>
            <p:ph type="title"/>
          </p:nvPr>
        </p:nvSpPr>
        <p:spPr>
          <a:xfrm>
            <a:off x="838200" y="365125"/>
            <a:ext cx="10515600" cy="844839"/>
          </a:xfrm>
        </p:spPr>
        <p:txBody>
          <a:bodyPr/>
          <a:lstStyle/>
          <a:p>
            <a:r>
              <a:rPr lang="en-IN" dirty="0">
                <a:solidFill>
                  <a:srgbClr val="00B050"/>
                </a:solidFill>
              </a:rPr>
              <a:t>Threat Agents</a:t>
            </a:r>
          </a:p>
        </p:txBody>
      </p:sp>
      <p:sp>
        <p:nvSpPr>
          <p:cNvPr id="3" name="Content Placeholder 2">
            <a:extLst>
              <a:ext uri="{FF2B5EF4-FFF2-40B4-BE49-F238E27FC236}">
                <a16:creationId xmlns:a16="http://schemas.microsoft.com/office/drawing/2014/main" id="{3BB6645C-6A58-4B63-9E94-4D5FB3C8CC2A}"/>
              </a:ext>
            </a:extLst>
          </p:cNvPr>
          <p:cNvSpPr>
            <a:spLocks noGrp="1"/>
          </p:cNvSpPr>
          <p:nvPr>
            <p:ph idx="1"/>
          </p:nvPr>
        </p:nvSpPr>
        <p:spPr>
          <a:xfrm>
            <a:off x="838200" y="1302327"/>
            <a:ext cx="10515600" cy="4874636"/>
          </a:xfrm>
        </p:spPr>
        <p:txBody>
          <a:bodyPr/>
          <a:lstStyle/>
          <a:p>
            <a:r>
              <a:rPr lang="en-US" dirty="0"/>
              <a:t>A threat agent is an entity that poses a threat because it is capable of carrying out an attack.</a:t>
            </a:r>
          </a:p>
          <a:p>
            <a:r>
              <a:rPr lang="en-US" dirty="0"/>
              <a:t>Cloud security threats can originate either internally or externally, from humans or software programs. </a:t>
            </a:r>
          </a:p>
          <a:p>
            <a:endParaRPr lang="en-IN" dirty="0"/>
          </a:p>
        </p:txBody>
      </p:sp>
      <p:sp>
        <p:nvSpPr>
          <p:cNvPr id="4" name="Slide Number Placeholder 3">
            <a:extLst>
              <a:ext uri="{FF2B5EF4-FFF2-40B4-BE49-F238E27FC236}">
                <a16:creationId xmlns:a16="http://schemas.microsoft.com/office/drawing/2014/main" id="{C71A5A0C-68C7-439E-942E-A10B377B5564}"/>
              </a:ext>
            </a:extLst>
          </p:cNvPr>
          <p:cNvSpPr>
            <a:spLocks noGrp="1"/>
          </p:cNvSpPr>
          <p:nvPr>
            <p:ph type="sldNum" sz="quarter" idx="12"/>
          </p:nvPr>
        </p:nvSpPr>
        <p:spPr/>
        <p:txBody>
          <a:bodyPr/>
          <a:lstStyle/>
          <a:p>
            <a:fld id="{6E55C921-293D-4B32-A222-7B867CA18D51}" type="slidenum">
              <a:rPr lang="en-IN" smtClean="0"/>
              <a:t>9</a:t>
            </a:fld>
            <a:endParaRPr lang="en-IN"/>
          </a:p>
        </p:txBody>
      </p:sp>
    </p:spTree>
    <p:extLst>
      <p:ext uri="{BB962C8B-B14F-4D97-AF65-F5344CB8AC3E}">
        <p14:creationId xmlns:p14="http://schemas.microsoft.com/office/powerpoint/2010/main" val="1714864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9A7C5750F9F5B46B2FB468D1F3887FD" ma:contentTypeVersion="2" ma:contentTypeDescription="Create a new document." ma:contentTypeScope="" ma:versionID="ce7d0c0191af14131274ec5bd03a7d7d">
  <xsd:schema xmlns:xsd="http://www.w3.org/2001/XMLSchema" xmlns:xs="http://www.w3.org/2001/XMLSchema" xmlns:p="http://schemas.microsoft.com/office/2006/metadata/properties" xmlns:ns2="1fc8fff9-d4e0-4f2e-b2fa-6fafaf52c5e3" targetNamespace="http://schemas.microsoft.com/office/2006/metadata/properties" ma:root="true" ma:fieldsID="5aa7d6f2b829c744bc67aefe5fa174bb" ns2:_="">
    <xsd:import namespace="1fc8fff9-d4e0-4f2e-b2fa-6fafaf52c5e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c8fff9-d4e0-4f2e-b2fa-6fafaf52c5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156484F-70FB-4350-ADD2-E03C56E1F0A0}"/>
</file>

<file path=customXml/itemProps2.xml><?xml version="1.0" encoding="utf-8"?>
<ds:datastoreItem xmlns:ds="http://schemas.openxmlformats.org/officeDocument/2006/customXml" ds:itemID="{62CF2193-9B2C-4ABA-8212-68FA7ED7D77A}"/>
</file>

<file path=customXml/itemProps3.xml><?xml version="1.0" encoding="utf-8"?>
<ds:datastoreItem xmlns:ds="http://schemas.openxmlformats.org/officeDocument/2006/customXml" ds:itemID="{C210325C-83DC-4B6D-8665-74072E380759}"/>
</file>

<file path=docProps/app.xml><?xml version="1.0" encoding="utf-8"?>
<Properties xmlns="http://schemas.openxmlformats.org/officeDocument/2006/extended-properties" xmlns:vt="http://schemas.openxmlformats.org/officeDocument/2006/docPropsVTypes">
  <TotalTime>699</TotalTime>
  <Words>4739</Words>
  <Application>Microsoft Office PowerPoint</Application>
  <PresentationFormat>Widescreen</PresentationFormat>
  <Paragraphs>299</Paragraphs>
  <Slides>65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Arial</vt:lpstr>
      <vt:lpstr>Calibri</vt:lpstr>
      <vt:lpstr>Calibri Light</vt:lpstr>
      <vt:lpstr>Times New Roman</vt:lpstr>
      <vt:lpstr>Wingdings</vt:lpstr>
      <vt:lpstr>Office Theme</vt:lpstr>
      <vt:lpstr>Module - 6</vt:lpstr>
      <vt:lpstr>Contents </vt:lpstr>
      <vt:lpstr>Basic terms and concepts</vt:lpstr>
      <vt:lpstr>Contin..</vt:lpstr>
      <vt:lpstr>PowerPoint Presentation</vt:lpstr>
      <vt:lpstr>PowerPoint Presentation</vt:lpstr>
      <vt:lpstr>PowerPoint Presentation</vt:lpstr>
      <vt:lpstr>PowerPoint Presentation</vt:lpstr>
      <vt:lpstr>Threat Agents</vt:lpstr>
      <vt:lpstr>PowerPoint Presentation</vt:lpstr>
      <vt:lpstr>Anonymous Attacker</vt:lpstr>
      <vt:lpstr>Malicious Service Agent</vt:lpstr>
      <vt:lpstr>Trusted Attacker</vt:lpstr>
      <vt:lpstr>Malicious Insider</vt:lpstr>
      <vt:lpstr>Cloud Security Threats</vt:lpstr>
      <vt:lpstr>Traffic Eavesdropping</vt:lpstr>
      <vt:lpstr>Malicious Intermediary</vt:lpstr>
      <vt:lpstr>PowerPoint Presentation</vt:lpstr>
      <vt:lpstr>Denial of Service</vt:lpstr>
      <vt:lpstr>PowerPoint Presentation</vt:lpstr>
      <vt:lpstr>Insufficient Authorization</vt:lpstr>
      <vt:lpstr>PowerPoint Presentation</vt:lpstr>
      <vt:lpstr>PowerPoint Presentation</vt:lpstr>
      <vt:lpstr>PowerPoint Presentation</vt:lpstr>
      <vt:lpstr>Virtualization Attack</vt:lpstr>
      <vt:lpstr>Overlapping Trust Boundaries </vt:lpstr>
      <vt:lpstr>PowerPoint Presentation</vt:lpstr>
      <vt:lpstr>Encryption </vt:lpstr>
      <vt:lpstr>PowerPoint Presentation</vt:lpstr>
      <vt:lpstr>Types of encryption</vt:lpstr>
      <vt:lpstr>Symmetric Encryption</vt:lpstr>
      <vt:lpstr>Asymmetric Encryption</vt:lpstr>
      <vt:lpstr>PowerPoint Presentation</vt:lpstr>
      <vt:lpstr>PowerPoint Presentation</vt:lpstr>
      <vt:lpstr>Case study:</vt:lpstr>
      <vt:lpstr>Hashing </vt:lpstr>
      <vt:lpstr>PowerPoint Presentation</vt:lpstr>
      <vt:lpstr>Case study:</vt:lpstr>
      <vt:lpstr>PowerPoint Presentation</vt:lpstr>
      <vt:lpstr>Digital Signature</vt:lpstr>
      <vt:lpstr>PowerPoint Presentation</vt:lpstr>
      <vt:lpstr>Case Study Example</vt:lpstr>
      <vt:lpstr>PowerPoint Presentation</vt:lpstr>
      <vt:lpstr>PowerPoint Presentation</vt:lpstr>
      <vt:lpstr>Public Key Infrastructure (PKI)</vt:lpstr>
      <vt:lpstr>PowerPoint Presentation</vt:lpstr>
      <vt:lpstr>PowerPoint Presentation</vt:lpstr>
      <vt:lpstr>Case study example</vt:lpstr>
      <vt:lpstr>PowerPoint Presentation</vt:lpstr>
      <vt:lpstr>Identity and Access Management (IAM) </vt:lpstr>
      <vt:lpstr>PowerPoint Presentation</vt:lpstr>
      <vt:lpstr>Case study Example</vt:lpstr>
      <vt:lpstr>Single Sign-On (SSO)</vt:lpstr>
      <vt:lpstr>PowerPoint Presentation</vt:lpstr>
      <vt:lpstr>Case study Example</vt:lpstr>
      <vt:lpstr>PowerPoint Presentation</vt:lpstr>
      <vt:lpstr>Cloud-Based Security Groups</vt:lpstr>
      <vt:lpstr>PowerPoint Presentation</vt:lpstr>
      <vt:lpstr>PowerPoint Presentation</vt:lpstr>
      <vt:lpstr>Case Study Example</vt:lpstr>
      <vt:lpstr>PowerPoint Presentation</vt:lpstr>
      <vt:lpstr>Hardened Virtual Server Images</vt:lpstr>
      <vt:lpstr>PowerPoint Presentation</vt:lpstr>
      <vt:lpstr>Case study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- 6</dc:title>
  <dc:creator>Subash Choudary Dasari</dc:creator>
  <cp:lastModifiedBy>Subash Choudary Dasari</cp:lastModifiedBy>
  <cp:revision>12</cp:revision>
  <dcterms:created xsi:type="dcterms:W3CDTF">2022-08-06T08:42:34Z</dcterms:created>
  <dcterms:modified xsi:type="dcterms:W3CDTF">2022-08-18T06:02:46Z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0x01010089A7C5750F9F5B46B2FB468D1F3887FD</vt:lpwstr>
  </property>
</Properties>
</file>