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5F170-6A27-4241-A542-61C3D4770A46}" type="datetimeFigureOut">
              <a:rPr lang="en-IN" smtClean="0"/>
              <a:t>18-07-2022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667A3-C220-44D2-83F1-0224D77A50AA}" type="slidenum">
              <a:rPr lang="en-IN" smtClean="0"/>
              <a:t>‹#›</a:t>
            </a:fld>
            <a:endParaRPr lang="en-IN"/>
          </a:p>
        </p:txBody>
      </p:sp>
    </p:spTree>
    <p:extLst>
      <p:ext uri="{BB962C8B-B14F-4D97-AF65-F5344CB8AC3E}">
        <p14:creationId xmlns:p14="http://schemas.microsoft.com/office/powerpoint/2010/main" val="4249799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4E56-74DD-43D2-A280-3BA966149D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669578-0481-4D81-B832-BECD808D4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403F09-9D68-4F79-9A8E-5E66342140C6}"/>
              </a:ext>
            </a:extLst>
          </p:cNvPr>
          <p:cNvSpPr>
            <a:spLocks noGrp="1"/>
          </p:cNvSpPr>
          <p:nvPr>
            <p:ph type="dt" sz="half" idx="10"/>
          </p:nvPr>
        </p:nvSpPr>
        <p:spPr/>
        <p:txBody>
          <a:bodyPr/>
          <a:lstStyle/>
          <a:p>
            <a:fld id="{B47D9E2C-37DF-4B78-BB12-ADEDB556CB34}" type="datetime1">
              <a:rPr lang="en-IN" smtClean="0"/>
              <a:t>18-07-2022</a:t>
            </a:fld>
            <a:endParaRPr lang="en-IN"/>
          </a:p>
        </p:txBody>
      </p:sp>
      <p:sp>
        <p:nvSpPr>
          <p:cNvPr id="5" name="Footer Placeholder 4">
            <a:extLst>
              <a:ext uri="{FF2B5EF4-FFF2-40B4-BE49-F238E27FC236}">
                <a16:creationId xmlns:a16="http://schemas.microsoft.com/office/drawing/2014/main" id="{096AE5D3-CAAD-49D9-9135-9D2BCD5A1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36680-B063-4F02-B070-5FE1DA059F93}"/>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124170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BF4E-20C1-49CF-8266-486FC4946D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4EC08B-99AA-4F22-82C7-F538F383A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1D89E-267E-4821-8D3D-5C146A330EB2}"/>
              </a:ext>
            </a:extLst>
          </p:cNvPr>
          <p:cNvSpPr>
            <a:spLocks noGrp="1"/>
          </p:cNvSpPr>
          <p:nvPr>
            <p:ph type="dt" sz="half" idx="10"/>
          </p:nvPr>
        </p:nvSpPr>
        <p:spPr/>
        <p:txBody>
          <a:bodyPr/>
          <a:lstStyle/>
          <a:p>
            <a:fld id="{746DD47F-4494-4182-9539-6920D3D8D168}" type="datetime1">
              <a:rPr lang="en-IN" smtClean="0"/>
              <a:t>18-07-2022</a:t>
            </a:fld>
            <a:endParaRPr lang="en-IN"/>
          </a:p>
        </p:txBody>
      </p:sp>
      <p:sp>
        <p:nvSpPr>
          <p:cNvPr id="5" name="Footer Placeholder 4">
            <a:extLst>
              <a:ext uri="{FF2B5EF4-FFF2-40B4-BE49-F238E27FC236}">
                <a16:creationId xmlns:a16="http://schemas.microsoft.com/office/drawing/2014/main" id="{19FADADB-ACD7-4A98-9F98-D7093836D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79EA1-3B1B-4F04-9584-5290B122C577}"/>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202379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136FD-5A4C-4434-AF91-CEA3CE8BB1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FF7F3F-33AC-4685-800A-5824FE964E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3D99B-9ADE-4AC3-B4D8-FC8A23EB95F9}"/>
              </a:ext>
            </a:extLst>
          </p:cNvPr>
          <p:cNvSpPr>
            <a:spLocks noGrp="1"/>
          </p:cNvSpPr>
          <p:nvPr>
            <p:ph type="dt" sz="half" idx="10"/>
          </p:nvPr>
        </p:nvSpPr>
        <p:spPr/>
        <p:txBody>
          <a:bodyPr/>
          <a:lstStyle/>
          <a:p>
            <a:fld id="{061D27E2-A7EE-43C2-A544-706C6F28D180}" type="datetime1">
              <a:rPr lang="en-IN" smtClean="0"/>
              <a:t>18-07-2022</a:t>
            </a:fld>
            <a:endParaRPr lang="en-IN"/>
          </a:p>
        </p:txBody>
      </p:sp>
      <p:sp>
        <p:nvSpPr>
          <p:cNvPr id="5" name="Footer Placeholder 4">
            <a:extLst>
              <a:ext uri="{FF2B5EF4-FFF2-40B4-BE49-F238E27FC236}">
                <a16:creationId xmlns:a16="http://schemas.microsoft.com/office/drawing/2014/main" id="{3E894F16-70C4-4636-A084-EEBA12307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91F3C-8AC7-45F0-BAE8-2775C645F406}"/>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349738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78DA-A98C-4161-B91B-540DE83FF0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9226F-64B9-4409-B696-551C4386B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B0F08-2D0A-4B01-ADD6-D24C60848A0A}"/>
              </a:ext>
            </a:extLst>
          </p:cNvPr>
          <p:cNvSpPr>
            <a:spLocks noGrp="1"/>
          </p:cNvSpPr>
          <p:nvPr>
            <p:ph type="dt" sz="half" idx="10"/>
          </p:nvPr>
        </p:nvSpPr>
        <p:spPr/>
        <p:txBody>
          <a:bodyPr/>
          <a:lstStyle/>
          <a:p>
            <a:fld id="{90A28794-7EF6-4E07-A73B-924BC3AE8B0D}" type="datetime1">
              <a:rPr lang="en-IN" smtClean="0"/>
              <a:t>18-07-2022</a:t>
            </a:fld>
            <a:endParaRPr lang="en-IN"/>
          </a:p>
        </p:txBody>
      </p:sp>
      <p:sp>
        <p:nvSpPr>
          <p:cNvPr id="5" name="Footer Placeholder 4">
            <a:extLst>
              <a:ext uri="{FF2B5EF4-FFF2-40B4-BE49-F238E27FC236}">
                <a16:creationId xmlns:a16="http://schemas.microsoft.com/office/drawing/2014/main" id="{A5A81629-C5C1-4587-8BF4-F418E3F97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17B1B-B6F2-41F1-B0D6-41B223B36785}"/>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190629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4C1F-E879-44B8-93D1-78361AAF4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2B0242-FD58-43EC-B1E8-3EAF3C58E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BBC83E-16B0-4ADE-92AE-87EC7F895BE7}"/>
              </a:ext>
            </a:extLst>
          </p:cNvPr>
          <p:cNvSpPr>
            <a:spLocks noGrp="1"/>
          </p:cNvSpPr>
          <p:nvPr>
            <p:ph type="dt" sz="half" idx="10"/>
          </p:nvPr>
        </p:nvSpPr>
        <p:spPr/>
        <p:txBody>
          <a:bodyPr/>
          <a:lstStyle/>
          <a:p>
            <a:fld id="{B063A0A4-146D-4AD4-BFC7-88C23DFB1048}" type="datetime1">
              <a:rPr lang="en-IN" smtClean="0"/>
              <a:t>18-07-2022</a:t>
            </a:fld>
            <a:endParaRPr lang="en-IN"/>
          </a:p>
        </p:txBody>
      </p:sp>
      <p:sp>
        <p:nvSpPr>
          <p:cNvPr id="5" name="Footer Placeholder 4">
            <a:extLst>
              <a:ext uri="{FF2B5EF4-FFF2-40B4-BE49-F238E27FC236}">
                <a16:creationId xmlns:a16="http://schemas.microsoft.com/office/drawing/2014/main" id="{27FFB6B3-CC2D-4BEF-B010-17F8F5CD7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752BF-E24E-4928-9839-8C9BD91533F2}"/>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26538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55BC-A75C-4590-8996-F5FCCF4FCC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98ADE0-3F2D-46EB-8525-7D61CA494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B9639F-B167-4820-84F0-7EC8EE388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FF6AD0-C8EE-489C-84D9-A48D4CDE3E4D}"/>
              </a:ext>
            </a:extLst>
          </p:cNvPr>
          <p:cNvSpPr>
            <a:spLocks noGrp="1"/>
          </p:cNvSpPr>
          <p:nvPr>
            <p:ph type="dt" sz="half" idx="10"/>
          </p:nvPr>
        </p:nvSpPr>
        <p:spPr/>
        <p:txBody>
          <a:bodyPr/>
          <a:lstStyle/>
          <a:p>
            <a:fld id="{A9D5505E-4E14-4B3C-A79E-25F9AB97849C}" type="datetime1">
              <a:rPr lang="en-IN" smtClean="0"/>
              <a:t>18-07-2022</a:t>
            </a:fld>
            <a:endParaRPr lang="en-IN"/>
          </a:p>
        </p:txBody>
      </p:sp>
      <p:sp>
        <p:nvSpPr>
          <p:cNvPr id="6" name="Footer Placeholder 5">
            <a:extLst>
              <a:ext uri="{FF2B5EF4-FFF2-40B4-BE49-F238E27FC236}">
                <a16:creationId xmlns:a16="http://schemas.microsoft.com/office/drawing/2014/main" id="{DB93C9BB-BC26-43A1-9729-D04E37C59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7D2F2-E4B0-4C2D-8E4C-9CB6BE1DCFCC}"/>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179027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2721-FA4C-40D8-B89B-F658F9E721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B62B2C-0CB9-4990-8AD6-688080848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2A5D3-1B74-4559-96D4-4D39CCFAE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A16E81-D81F-42D0-BFE8-12E1471F6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291B80-BD84-418A-9A53-41D3BA8941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4E4EAF-DA09-4AD2-88D7-F3B0FE1A695D}"/>
              </a:ext>
            </a:extLst>
          </p:cNvPr>
          <p:cNvSpPr>
            <a:spLocks noGrp="1"/>
          </p:cNvSpPr>
          <p:nvPr>
            <p:ph type="dt" sz="half" idx="10"/>
          </p:nvPr>
        </p:nvSpPr>
        <p:spPr/>
        <p:txBody>
          <a:bodyPr/>
          <a:lstStyle/>
          <a:p>
            <a:fld id="{EFB53B8F-B1E5-4B98-8CDC-447A61869A5F}" type="datetime1">
              <a:rPr lang="en-IN" smtClean="0"/>
              <a:t>18-07-2022</a:t>
            </a:fld>
            <a:endParaRPr lang="en-IN"/>
          </a:p>
        </p:txBody>
      </p:sp>
      <p:sp>
        <p:nvSpPr>
          <p:cNvPr id="8" name="Footer Placeholder 7">
            <a:extLst>
              <a:ext uri="{FF2B5EF4-FFF2-40B4-BE49-F238E27FC236}">
                <a16:creationId xmlns:a16="http://schemas.microsoft.com/office/drawing/2014/main" id="{D0AF44B5-E8BE-44F8-9A23-E936C5CF5F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886F32-D5D0-4218-B2E9-1DE4E9B2516A}"/>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42264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3AD8-4983-4730-B2CD-145A80D669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731058-1764-4027-B44B-11260F085EB7}"/>
              </a:ext>
            </a:extLst>
          </p:cNvPr>
          <p:cNvSpPr>
            <a:spLocks noGrp="1"/>
          </p:cNvSpPr>
          <p:nvPr>
            <p:ph type="dt" sz="half" idx="10"/>
          </p:nvPr>
        </p:nvSpPr>
        <p:spPr/>
        <p:txBody>
          <a:bodyPr/>
          <a:lstStyle/>
          <a:p>
            <a:fld id="{D0DB5E5F-3A63-4146-92D9-3182A3ABA74C}" type="datetime1">
              <a:rPr lang="en-IN" smtClean="0"/>
              <a:t>18-07-2022</a:t>
            </a:fld>
            <a:endParaRPr lang="en-IN"/>
          </a:p>
        </p:txBody>
      </p:sp>
      <p:sp>
        <p:nvSpPr>
          <p:cNvPr id="4" name="Footer Placeholder 3">
            <a:extLst>
              <a:ext uri="{FF2B5EF4-FFF2-40B4-BE49-F238E27FC236}">
                <a16:creationId xmlns:a16="http://schemas.microsoft.com/office/drawing/2014/main" id="{62DEEB3C-3028-46A7-A8AE-B71B3C4D71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221FCB-43C0-4B12-ABA4-43722FEFD74E}"/>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223916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0326D-F3CC-4B46-8D50-E65F7CA62417}"/>
              </a:ext>
            </a:extLst>
          </p:cNvPr>
          <p:cNvSpPr>
            <a:spLocks noGrp="1"/>
          </p:cNvSpPr>
          <p:nvPr>
            <p:ph type="dt" sz="half" idx="10"/>
          </p:nvPr>
        </p:nvSpPr>
        <p:spPr/>
        <p:txBody>
          <a:bodyPr/>
          <a:lstStyle/>
          <a:p>
            <a:fld id="{29F06CAD-8D1A-4694-B63F-B1A7E81CD92E}" type="datetime1">
              <a:rPr lang="en-IN" smtClean="0"/>
              <a:t>18-07-2022</a:t>
            </a:fld>
            <a:endParaRPr lang="en-IN"/>
          </a:p>
        </p:txBody>
      </p:sp>
      <p:sp>
        <p:nvSpPr>
          <p:cNvPr id="3" name="Footer Placeholder 2">
            <a:extLst>
              <a:ext uri="{FF2B5EF4-FFF2-40B4-BE49-F238E27FC236}">
                <a16:creationId xmlns:a16="http://schemas.microsoft.com/office/drawing/2014/main" id="{ADA13F76-5FEF-47F5-B9B0-FBE45149C4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968629-E6F3-43C5-A489-49821CC5FC60}"/>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1647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FEBA-033F-4F65-B531-9D4F35352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74B70D-77F2-4FBF-9DF1-E189A4347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CA6210-5AA6-4054-A1D8-2653F4231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2CF0B-3556-4513-82CB-7E107AEC3F60}"/>
              </a:ext>
            </a:extLst>
          </p:cNvPr>
          <p:cNvSpPr>
            <a:spLocks noGrp="1"/>
          </p:cNvSpPr>
          <p:nvPr>
            <p:ph type="dt" sz="half" idx="10"/>
          </p:nvPr>
        </p:nvSpPr>
        <p:spPr/>
        <p:txBody>
          <a:bodyPr/>
          <a:lstStyle/>
          <a:p>
            <a:fld id="{3E00FDB5-94AD-4121-97F0-F5AE95E17DE6}" type="datetime1">
              <a:rPr lang="en-IN" smtClean="0"/>
              <a:t>18-07-2022</a:t>
            </a:fld>
            <a:endParaRPr lang="en-IN"/>
          </a:p>
        </p:txBody>
      </p:sp>
      <p:sp>
        <p:nvSpPr>
          <p:cNvPr id="6" name="Footer Placeholder 5">
            <a:extLst>
              <a:ext uri="{FF2B5EF4-FFF2-40B4-BE49-F238E27FC236}">
                <a16:creationId xmlns:a16="http://schemas.microsoft.com/office/drawing/2014/main" id="{C7CE2479-AB49-49E3-AF90-0D67CCBC31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F15ED-8DE6-4D9E-8F5A-B0F802D80B5A}"/>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257684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B729-D1FB-4870-8CFD-2B8BBC7A5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BCA220-38E4-42A6-BAF3-11EE5DF77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B67828-5190-499E-9FF1-59F9EEE10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E9FBE-FBFC-4128-9896-B7E4CD8537E6}"/>
              </a:ext>
            </a:extLst>
          </p:cNvPr>
          <p:cNvSpPr>
            <a:spLocks noGrp="1"/>
          </p:cNvSpPr>
          <p:nvPr>
            <p:ph type="dt" sz="half" idx="10"/>
          </p:nvPr>
        </p:nvSpPr>
        <p:spPr/>
        <p:txBody>
          <a:bodyPr/>
          <a:lstStyle/>
          <a:p>
            <a:fld id="{6E5FAF9E-BF92-4808-B8A1-4C1B0F05E632}" type="datetime1">
              <a:rPr lang="en-IN" smtClean="0"/>
              <a:t>18-07-2022</a:t>
            </a:fld>
            <a:endParaRPr lang="en-IN"/>
          </a:p>
        </p:txBody>
      </p:sp>
      <p:sp>
        <p:nvSpPr>
          <p:cNvPr id="6" name="Footer Placeholder 5">
            <a:extLst>
              <a:ext uri="{FF2B5EF4-FFF2-40B4-BE49-F238E27FC236}">
                <a16:creationId xmlns:a16="http://schemas.microsoft.com/office/drawing/2014/main" id="{408E5736-721F-4662-AF1E-EAA3ACE9C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89A9B5-8915-49A4-A103-1D3E747805F6}"/>
              </a:ext>
            </a:extLst>
          </p:cNvPr>
          <p:cNvSpPr>
            <a:spLocks noGrp="1"/>
          </p:cNvSpPr>
          <p:nvPr>
            <p:ph type="sldNum" sz="quarter" idx="12"/>
          </p:nvPr>
        </p:nvSpPr>
        <p:spPr/>
        <p:txBody>
          <a:bodyPr/>
          <a:lstStyle/>
          <a:p>
            <a:fld id="{296E69A2-A4E5-4F71-B46D-EFAA5A2D07BE}" type="slidenum">
              <a:rPr lang="en-IN" smtClean="0"/>
              <a:t>‹#›</a:t>
            </a:fld>
            <a:endParaRPr lang="en-IN"/>
          </a:p>
        </p:txBody>
      </p:sp>
    </p:spTree>
    <p:extLst>
      <p:ext uri="{BB962C8B-B14F-4D97-AF65-F5344CB8AC3E}">
        <p14:creationId xmlns:p14="http://schemas.microsoft.com/office/powerpoint/2010/main" val="330707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4FD58-501C-425E-82A6-0635560A4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B3183A-ED61-4467-BC10-372DA0662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C02F26-53B2-4A0E-BD71-BCF07DFA9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9739-BC65-413F-9134-E89F7C1B1104}" type="datetime1">
              <a:rPr lang="en-IN" smtClean="0"/>
              <a:t>18-07-2022</a:t>
            </a:fld>
            <a:endParaRPr lang="en-IN"/>
          </a:p>
        </p:txBody>
      </p:sp>
      <p:sp>
        <p:nvSpPr>
          <p:cNvPr id="5" name="Footer Placeholder 4">
            <a:extLst>
              <a:ext uri="{FF2B5EF4-FFF2-40B4-BE49-F238E27FC236}">
                <a16:creationId xmlns:a16="http://schemas.microsoft.com/office/drawing/2014/main" id="{13B3351D-4DEC-4523-A0DF-7B3AD045E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0DA9E4-3879-4D60-81B5-6741F12C3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E69A2-A4E5-4F71-B46D-EFAA5A2D07BE}" type="slidenum">
              <a:rPr lang="en-IN" smtClean="0"/>
              <a:t>‹#›</a:t>
            </a:fld>
            <a:endParaRPr lang="en-IN"/>
          </a:p>
        </p:txBody>
      </p:sp>
    </p:spTree>
    <p:extLst>
      <p:ext uri="{BB962C8B-B14F-4D97-AF65-F5344CB8AC3E}">
        <p14:creationId xmlns:p14="http://schemas.microsoft.com/office/powerpoint/2010/main" val="339443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B13B-D81E-4EF6-A4C9-43D528532ADA}"/>
              </a:ext>
            </a:extLst>
          </p:cNvPr>
          <p:cNvSpPr>
            <a:spLocks noGrp="1"/>
          </p:cNvSpPr>
          <p:nvPr>
            <p:ph type="ctrTitle"/>
          </p:nvPr>
        </p:nvSpPr>
        <p:spPr/>
        <p:txBody>
          <a:bodyPr/>
          <a:lstStyle/>
          <a:p>
            <a:r>
              <a:rPr lang="en-US" dirty="0"/>
              <a:t>Module 3</a:t>
            </a:r>
            <a:endParaRPr lang="en-IN" dirty="0"/>
          </a:p>
        </p:txBody>
      </p:sp>
      <p:sp>
        <p:nvSpPr>
          <p:cNvPr id="3" name="Subtitle 2">
            <a:extLst>
              <a:ext uri="{FF2B5EF4-FFF2-40B4-BE49-F238E27FC236}">
                <a16:creationId xmlns:a16="http://schemas.microsoft.com/office/drawing/2014/main" id="{8FA1999E-B900-43A6-AAB2-EFDCCB039523}"/>
              </a:ext>
            </a:extLst>
          </p:cNvPr>
          <p:cNvSpPr>
            <a:spLocks noGrp="1"/>
          </p:cNvSpPr>
          <p:nvPr>
            <p:ph type="subTitle" idx="1"/>
          </p:nvPr>
        </p:nvSpPr>
        <p:spPr>
          <a:xfrm>
            <a:off x="1524000" y="3602038"/>
            <a:ext cx="9144000" cy="628217"/>
          </a:xfrm>
        </p:spPr>
        <p:txBody>
          <a:bodyPr>
            <a:normAutofit/>
          </a:bodyPr>
          <a:lstStyle/>
          <a:p>
            <a:r>
              <a:rPr lang="en-US" sz="3600" dirty="0"/>
              <a:t>Cloud Infrastructure Mechanisms</a:t>
            </a:r>
            <a:endParaRPr lang="en-IN" sz="3600" dirty="0"/>
          </a:p>
        </p:txBody>
      </p:sp>
      <p:sp>
        <p:nvSpPr>
          <p:cNvPr id="4" name="Slide Number Placeholder 3">
            <a:extLst>
              <a:ext uri="{FF2B5EF4-FFF2-40B4-BE49-F238E27FC236}">
                <a16:creationId xmlns:a16="http://schemas.microsoft.com/office/drawing/2014/main" id="{51186768-26AE-4549-8ADD-C3726B25EED5}"/>
              </a:ext>
            </a:extLst>
          </p:cNvPr>
          <p:cNvSpPr>
            <a:spLocks noGrp="1"/>
          </p:cNvSpPr>
          <p:nvPr>
            <p:ph type="sldNum" sz="quarter" idx="12"/>
          </p:nvPr>
        </p:nvSpPr>
        <p:spPr/>
        <p:txBody>
          <a:bodyPr/>
          <a:lstStyle/>
          <a:p>
            <a:fld id="{296E69A2-A4E5-4F71-B46D-EFAA5A2D07BE}" type="slidenum">
              <a:rPr lang="en-IN" smtClean="0"/>
              <a:t>1</a:t>
            </a:fld>
            <a:endParaRPr lang="en-IN"/>
          </a:p>
        </p:txBody>
      </p:sp>
    </p:spTree>
    <p:extLst>
      <p:ext uri="{BB962C8B-B14F-4D97-AF65-F5344CB8AC3E}">
        <p14:creationId xmlns:p14="http://schemas.microsoft.com/office/powerpoint/2010/main" val="3937693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86EA8BCF-FD86-4652-B5FF-6785615A7890}"/>
              </a:ext>
            </a:extLst>
          </p:cNvPr>
          <p:cNvSpPr/>
          <p:nvPr/>
        </p:nvSpPr>
        <p:spPr>
          <a:xfrm>
            <a:off x="3518451" y="529763"/>
            <a:ext cx="4072001" cy="5367655"/>
          </a:xfrm>
          <a:prstGeom prst="rect">
            <a:avLst/>
          </a:prstGeom>
          <a:blipFill>
            <a:blip r:embed="rId2" cstate="print"/>
            <a:stretch>
              <a:fillRect/>
            </a:stretch>
          </a:blipFill>
        </p:spPr>
        <p:txBody>
          <a:bodyPr wrap="square" lIns="0" tIns="0" rIns="0" bIns="0" rtlCol="0"/>
          <a:lstStyle/>
          <a:p>
            <a:endParaRPr lang="en-IN"/>
          </a:p>
        </p:txBody>
      </p:sp>
      <p:sp>
        <p:nvSpPr>
          <p:cNvPr id="8" name="TextBox 7">
            <a:extLst>
              <a:ext uri="{FF2B5EF4-FFF2-40B4-BE49-F238E27FC236}">
                <a16:creationId xmlns:a16="http://schemas.microsoft.com/office/drawing/2014/main" id="{A7698E5C-B9B2-44A7-8544-E81D4927743C}"/>
              </a:ext>
            </a:extLst>
          </p:cNvPr>
          <p:cNvSpPr txBox="1"/>
          <p:nvPr/>
        </p:nvSpPr>
        <p:spPr>
          <a:xfrm>
            <a:off x="3371272" y="6211669"/>
            <a:ext cx="6096000" cy="646331"/>
          </a:xfrm>
          <a:prstGeom prst="rect">
            <a:avLst/>
          </a:prstGeom>
          <a:noFill/>
        </p:spPr>
        <p:txBody>
          <a:bodyPr wrap="square">
            <a:spAutoFit/>
          </a:bodyPr>
          <a:lstStyle/>
          <a:p>
            <a:r>
              <a:rPr lang="en-US" sz="1800" i="1" dirty="0">
                <a:latin typeface="Georgia"/>
                <a:cs typeface="Georgia"/>
              </a:rPr>
              <a:t>The </a:t>
            </a:r>
            <a:r>
              <a:rPr lang="en-US" sz="1800" i="1" spc="-5" dirty="0">
                <a:latin typeface="Georgia"/>
                <a:cs typeface="Georgia"/>
              </a:rPr>
              <a:t>first  physical server hosts two  virtual servers, while the  second physical </a:t>
            </a:r>
            <a:r>
              <a:rPr lang="en-US" sz="1800" i="1" spc="-10" dirty="0">
                <a:latin typeface="Georgia"/>
                <a:cs typeface="Georgia"/>
              </a:rPr>
              <a:t>server  </a:t>
            </a:r>
            <a:r>
              <a:rPr lang="en-US" sz="1800" i="1" spc="-5" dirty="0">
                <a:latin typeface="Georgia"/>
                <a:cs typeface="Georgia"/>
              </a:rPr>
              <a:t>hosts one virtual</a:t>
            </a:r>
            <a:r>
              <a:rPr lang="en-US" sz="1800" i="1" spc="-25" dirty="0">
                <a:latin typeface="Georgia"/>
                <a:cs typeface="Georgia"/>
              </a:rPr>
              <a:t> </a:t>
            </a:r>
            <a:r>
              <a:rPr lang="en-US" sz="1800" i="1" spc="-10" dirty="0">
                <a:latin typeface="Georgia"/>
                <a:cs typeface="Georgia"/>
              </a:rPr>
              <a:t>server.</a:t>
            </a:r>
            <a:endParaRPr lang="en-IN" dirty="0"/>
          </a:p>
        </p:txBody>
      </p:sp>
      <p:sp>
        <p:nvSpPr>
          <p:cNvPr id="2" name="Slide Number Placeholder 1">
            <a:extLst>
              <a:ext uri="{FF2B5EF4-FFF2-40B4-BE49-F238E27FC236}">
                <a16:creationId xmlns:a16="http://schemas.microsoft.com/office/drawing/2014/main" id="{86EFB756-938C-4CB4-99E3-E68C1A06D9B8}"/>
              </a:ext>
            </a:extLst>
          </p:cNvPr>
          <p:cNvSpPr>
            <a:spLocks noGrp="1"/>
          </p:cNvSpPr>
          <p:nvPr>
            <p:ph type="sldNum" sz="quarter" idx="12"/>
          </p:nvPr>
        </p:nvSpPr>
        <p:spPr/>
        <p:txBody>
          <a:bodyPr/>
          <a:lstStyle/>
          <a:p>
            <a:fld id="{296E69A2-A4E5-4F71-B46D-EFAA5A2D07BE}" type="slidenum">
              <a:rPr lang="en-IN" smtClean="0"/>
              <a:t>10</a:t>
            </a:fld>
            <a:endParaRPr lang="en-IN"/>
          </a:p>
        </p:txBody>
      </p:sp>
    </p:spTree>
    <p:extLst>
      <p:ext uri="{BB962C8B-B14F-4D97-AF65-F5344CB8AC3E}">
        <p14:creationId xmlns:p14="http://schemas.microsoft.com/office/powerpoint/2010/main" val="72984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2FC8506D-DC7D-48CE-B32F-47EC41A79CB0}"/>
              </a:ext>
            </a:extLst>
          </p:cNvPr>
          <p:cNvSpPr/>
          <p:nvPr/>
        </p:nvSpPr>
        <p:spPr>
          <a:xfrm>
            <a:off x="4839276" y="321564"/>
            <a:ext cx="6556375" cy="5069713"/>
          </a:xfrm>
          <a:prstGeom prst="rect">
            <a:avLst/>
          </a:prstGeom>
          <a:blipFill>
            <a:blip r:embed="rId2" cstate="print"/>
            <a:stretch>
              <a:fillRect/>
            </a:stretch>
          </a:blipFill>
        </p:spPr>
        <p:txBody>
          <a:bodyPr wrap="square" lIns="0" tIns="0" rIns="0" bIns="0" rtlCol="0"/>
          <a:lstStyle/>
          <a:p>
            <a:endParaRPr lang="en-IN"/>
          </a:p>
        </p:txBody>
      </p:sp>
      <p:sp>
        <p:nvSpPr>
          <p:cNvPr id="7" name="TextBox 6">
            <a:extLst>
              <a:ext uri="{FF2B5EF4-FFF2-40B4-BE49-F238E27FC236}">
                <a16:creationId xmlns:a16="http://schemas.microsoft.com/office/drawing/2014/main" id="{28DFDEFF-D943-4758-9197-69D279B87882}"/>
              </a:ext>
            </a:extLst>
          </p:cNvPr>
          <p:cNvSpPr txBox="1"/>
          <p:nvPr/>
        </p:nvSpPr>
        <p:spPr>
          <a:xfrm>
            <a:off x="5301674" y="5391277"/>
            <a:ext cx="6271490" cy="661912"/>
          </a:xfrm>
          <a:prstGeom prst="rect">
            <a:avLst/>
          </a:prstGeom>
          <a:noFill/>
        </p:spPr>
        <p:txBody>
          <a:bodyPr wrap="square">
            <a:spAutoFit/>
          </a:bodyPr>
          <a:lstStyle/>
          <a:p>
            <a:pPr marL="12700">
              <a:lnSpc>
                <a:spcPts val="2270"/>
              </a:lnSpc>
              <a:spcBef>
                <a:spcPts val="100"/>
              </a:spcBef>
              <a:tabLst>
                <a:tab pos="286385" algn="l"/>
              </a:tabLst>
            </a:pPr>
            <a:r>
              <a:rPr lang="en-US" sz="1800" i="1" dirty="0">
                <a:latin typeface="Georgia"/>
                <a:cs typeface="Georgia"/>
              </a:rPr>
              <a:t>A </a:t>
            </a:r>
            <a:r>
              <a:rPr lang="en-US" sz="1800" i="1" spc="-5" dirty="0">
                <a:latin typeface="Georgia"/>
                <a:cs typeface="Georgia"/>
              </a:rPr>
              <a:t>virtual server hosts </a:t>
            </a:r>
            <a:r>
              <a:rPr lang="en-US" sz="1800" i="1" dirty="0">
                <a:latin typeface="Georgia"/>
                <a:cs typeface="Georgia"/>
              </a:rPr>
              <a:t>an </a:t>
            </a:r>
            <a:r>
              <a:rPr lang="en-US" sz="1800" i="1" spc="-5" dirty="0">
                <a:latin typeface="Georgia"/>
                <a:cs typeface="Georgia"/>
              </a:rPr>
              <a:t>active </a:t>
            </a:r>
            <a:r>
              <a:rPr lang="en-US" sz="1800" i="1" dirty="0">
                <a:latin typeface="Georgia"/>
                <a:cs typeface="Georgia"/>
              </a:rPr>
              <a:t>cloud </a:t>
            </a:r>
            <a:r>
              <a:rPr lang="en-US" sz="1800" i="1" spc="-5" dirty="0">
                <a:latin typeface="Georgia"/>
                <a:cs typeface="Georgia"/>
              </a:rPr>
              <a:t>service and</a:t>
            </a:r>
            <a:r>
              <a:rPr lang="en-US" sz="1800" i="1" spc="-10" dirty="0">
                <a:latin typeface="Georgia"/>
                <a:cs typeface="Georgia"/>
              </a:rPr>
              <a:t> </a:t>
            </a:r>
            <a:r>
              <a:rPr lang="en-US" sz="1800" i="1" spc="-5" dirty="0">
                <a:latin typeface="Georgia"/>
                <a:cs typeface="Georgia"/>
              </a:rPr>
              <a:t>is further accessed </a:t>
            </a:r>
            <a:r>
              <a:rPr lang="en-US" sz="1800" i="1" dirty="0">
                <a:latin typeface="Georgia"/>
                <a:cs typeface="Georgia"/>
              </a:rPr>
              <a:t>by a cloud </a:t>
            </a:r>
            <a:r>
              <a:rPr lang="en-US" sz="1800" i="1" spc="-5" dirty="0">
                <a:latin typeface="Georgia"/>
                <a:cs typeface="Georgia"/>
              </a:rPr>
              <a:t>consumer </a:t>
            </a:r>
            <a:r>
              <a:rPr lang="en-US" sz="1800" i="1" dirty="0">
                <a:latin typeface="Georgia"/>
                <a:cs typeface="Georgia"/>
              </a:rPr>
              <a:t>for </a:t>
            </a:r>
            <a:r>
              <a:rPr lang="en-US" sz="1800" i="1" spc="-5" dirty="0">
                <a:latin typeface="Georgia"/>
                <a:cs typeface="Georgia"/>
              </a:rPr>
              <a:t>administrative</a:t>
            </a:r>
            <a:r>
              <a:rPr lang="en-US" sz="1800" i="1" spc="35" dirty="0">
                <a:latin typeface="Georgia"/>
                <a:cs typeface="Georgia"/>
              </a:rPr>
              <a:t> </a:t>
            </a:r>
            <a:r>
              <a:rPr lang="en-US" sz="1800" i="1" spc="-5" dirty="0">
                <a:latin typeface="Georgia"/>
                <a:cs typeface="Georgia"/>
              </a:rPr>
              <a:t>purposes.</a:t>
            </a:r>
            <a:endParaRPr lang="en-US" sz="1800" dirty="0">
              <a:latin typeface="Georgia"/>
              <a:cs typeface="Georgia"/>
            </a:endParaRPr>
          </a:p>
        </p:txBody>
      </p:sp>
      <p:sp>
        <p:nvSpPr>
          <p:cNvPr id="9" name="TextBox 8">
            <a:extLst>
              <a:ext uri="{FF2B5EF4-FFF2-40B4-BE49-F238E27FC236}">
                <a16:creationId xmlns:a16="http://schemas.microsoft.com/office/drawing/2014/main" id="{24CAA099-885F-46EE-A6C8-668628BD2D40}"/>
              </a:ext>
            </a:extLst>
          </p:cNvPr>
          <p:cNvSpPr txBox="1"/>
          <p:nvPr/>
        </p:nvSpPr>
        <p:spPr>
          <a:xfrm>
            <a:off x="646546" y="1242490"/>
            <a:ext cx="3925454" cy="1754326"/>
          </a:xfrm>
          <a:prstGeom prst="rect">
            <a:avLst/>
          </a:prstGeom>
          <a:noFill/>
        </p:spPr>
        <p:txBody>
          <a:bodyPr wrap="square">
            <a:spAutoFit/>
          </a:bodyPr>
          <a:lstStyle/>
          <a:p>
            <a:r>
              <a:rPr lang="en-US" dirty="0"/>
              <a:t>Virtual server that hosts a cloud service being accessed by Cloud Service Consumer B, while Cloud Service Consumer A accesses the virtual server directly to perform an administration task.</a:t>
            </a:r>
            <a:endParaRPr lang="en-IN" dirty="0"/>
          </a:p>
        </p:txBody>
      </p:sp>
      <p:sp>
        <p:nvSpPr>
          <p:cNvPr id="2" name="Slide Number Placeholder 1">
            <a:extLst>
              <a:ext uri="{FF2B5EF4-FFF2-40B4-BE49-F238E27FC236}">
                <a16:creationId xmlns:a16="http://schemas.microsoft.com/office/drawing/2014/main" id="{B77233B5-C1D6-4F5A-BB95-EF0869E3C02C}"/>
              </a:ext>
            </a:extLst>
          </p:cNvPr>
          <p:cNvSpPr>
            <a:spLocks noGrp="1"/>
          </p:cNvSpPr>
          <p:nvPr>
            <p:ph type="sldNum" sz="quarter" idx="12"/>
          </p:nvPr>
        </p:nvSpPr>
        <p:spPr/>
        <p:txBody>
          <a:bodyPr/>
          <a:lstStyle/>
          <a:p>
            <a:fld id="{296E69A2-A4E5-4F71-B46D-EFAA5A2D07BE}" type="slidenum">
              <a:rPr lang="en-IN" smtClean="0"/>
              <a:t>11</a:t>
            </a:fld>
            <a:endParaRPr lang="en-IN"/>
          </a:p>
        </p:txBody>
      </p:sp>
    </p:spTree>
    <p:extLst>
      <p:ext uri="{BB962C8B-B14F-4D97-AF65-F5344CB8AC3E}">
        <p14:creationId xmlns:p14="http://schemas.microsoft.com/office/powerpoint/2010/main" val="155146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42F3-9A55-4C86-8F53-FEA5305D2233}"/>
              </a:ext>
            </a:extLst>
          </p:cNvPr>
          <p:cNvSpPr>
            <a:spLocks noGrp="1"/>
          </p:cNvSpPr>
          <p:nvPr>
            <p:ph type="title"/>
          </p:nvPr>
        </p:nvSpPr>
        <p:spPr/>
        <p:txBody>
          <a:bodyPr/>
          <a:lstStyle/>
          <a:p>
            <a:r>
              <a:rPr lang="en-US" b="1" dirty="0" err="1">
                <a:solidFill>
                  <a:srgbClr val="FF0000"/>
                </a:solidFill>
              </a:rPr>
              <a:t>DTGov</a:t>
            </a:r>
            <a:r>
              <a:rPr lang="en-US" b="1" dirty="0">
                <a:solidFill>
                  <a:srgbClr val="FF0000"/>
                </a:solidFill>
              </a:rPr>
              <a:t> Virtual server</a:t>
            </a:r>
            <a:endParaRPr lang="en-IN" b="1" dirty="0">
              <a:solidFill>
                <a:srgbClr val="FF0000"/>
              </a:solidFill>
            </a:endParaRPr>
          </a:p>
        </p:txBody>
      </p:sp>
      <p:sp>
        <p:nvSpPr>
          <p:cNvPr id="3" name="Content Placeholder 2">
            <a:extLst>
              <a:ext uri="{FF2B5EF4-FFF2-40B4-BE49-F238E27FC236}">
                <a16:creationId xmlns:a16="http://schemas.microsoft.com/office/drawing/2014/main" id="{15D8851D-54AC-46AD-95E7-24872AD4B030}"/>
              </a:ext>
            </a:extLst>
          </p:cNvPr>
          <p:cNvSpPr>
            <a:spLocks noGrp="1"/>
          </p:cNvSpPr>
          <p:nvPr>
            <p:ph idx="1"/>
          </p:nvPr>
        </p:nvSpPr>
        <p:spPr>
          <a:xfrm>
            <a:off x="838200" y="1274618"/>
            <a:ext cx="10515600" cy="4902345"/>
          </a:xfrm>
        </p:spPr>
        <p:txBody>
          <a:bodyPr/>
          <a:lstStyle/>
          <a:p>
            <a:pPr marL="0" indent="0">
              <a:buNone/>
            </a:pPr>
            <a:r>
              <a:rPr lang="en-US" dirty="0"/>
              <a:t>Several virtual servers running over physical servers, all of which are jointly controlled by a central VIM.</a:t>
            </a:r>
          </a:p>
          <a:p>
            <a:pPr marL="0" indent="0">
              <a:buNone/>
            </a:pPr>
            <a:endParaRPr lang="en-IN" dirty="0"/>
          </a:p>
        </p:txBody>
      </p:sp>
      <p:sp>
        <p:nvSpPr>
          <p:cNvPr id="4" name="object 6">
            <a:extLst>
              <a:ext uri="{FF2B5EF4-FFF2-40B4-BE49-F238E27FC236}">
                <a16:creationId xmlns:a16="http://schemas.microsoft.com/office/drawing/2014/main" id="{1F3542DF-30BC-4FFD-90FD-9A2650D0D42A}"/>
              </a:ext>
            </a:extLst>
          </p:cNvPr>
          <p:cNvSpPr/>
          <p:nvPr/>
        </p:nvSpPr>
        <p:spPr>
          <a:xfrm>
            <a:off x="1607387" y="2127758"/>
            <a:ext cx="8496935" cy="4730242"/>
          </a:xfrm>
          <a:prstGeom prst="rect">
            <a:avLst/>
          </a:prstGeom>
          <a:blipFill>
            <a:blip r:embed="rId2" cstate="print"/>
            <a:stretch>
              <a:fillRect/>
            </a:stretch>
          </a:blip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83CBC1C5-0718-460A-9652-BBD493EF1136}"/>
              </a:ext>
            </a:extLst>
          </p:cNvPr>
          <p:cNvSpPr>
            <a:spLocks noGrp="1"/>
          </p:cNvSpPr>
          <p:nvPr>
            <p:ph type="sldNum" sz="quarter" idx="12"/>
          </p:nvPr>
        </p:nvSpPr>
        <p:spPr/>
        <p:txBody>
          <a:bodyPr/>
          <a:lstStyle/>
          <a:p>
            <a:fld id="{296E69A2-A4E5-4F71-B46D-EFAA5A2D07BE}" type="slidenum">
              <a:rPr lang="en-IN" smtClean="0"/>
              <a:t>12</a:t>
            </a:fld>
            <a:endParaRPr lang="en-IN"/>
          </a:p>
        </p:txBody>
      </p:sp>
    </p:spTree>
    <p:extLst>
      <p:ext uri="{BB962C8B-B14F-4D97-AF65-F5344CB8AC3E}">
        <p14:creationId xmlns:p14="http://schemas.microsoft.com/office/powerpoint/2010/main" val="289403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49467-A456-44BD-827F-40EC61511E0F}"/>
              </a:ext>
            </a:extLst>
          </p:cNvPr>
          <p:cNvSpPr>
            <a:spLocks noGrp="1"/>
          </p:cNvSpPr>
          <p:nvPr>
            <p:ph idx="1"/>
          </p:nvPr>
        </p:nvSpPr>
        <p:spPr>
          <a:xfrm>
            <a:off x="838200" y="314036"/>
            <a:ext cx="10515600" cy="5862927"/>
          </a:xfrm>
        </p:spPr>
        <p:txBody>
          <a:bodyPr/>
          <a:lstStyle/>
          <a:p>
            <a:r>
              <a:rPr lang="en-US" dirty="0"/>
              <a:t>In order to enable the on-demand creation of virtual servers, DTGOV provides cloud consumers with a set of template virtual servers that are made available through pre-made VM images.</a:t>
            </a:r>
          </a:p>
          <a:p>
            <a:r>
              <a:rPr lang="en-US" dirty="0"/>
              <a:t>These VM images are files that represent the virtual disk images used by the hypervisor to boot the virtual server. DTGOV enables the template virtual servers to have various initial configuration options that differ, based on operating system, drivers, and management tools being used. Some template virtual servers also have additional, pre-installed application server software. </a:t>
            </a:r>
          </a:p>
          <a:p>
            <a:r>
              <a:rPr lang="en-US" dirty="0"/>
              <a:t>The following virtual server packages are offered to DTGOV’s cloud consumers. Each package has different pre-defined performance configurations and limitations:</a:t>
            </a:r>
          </a:p>
          <a:p>
            <a:endParaRPr lang="en-IN" dirty="0"/>
          </a:p>
        </p:txBody>
      </p:sp>
      <p:sp>
        <p:nvSpPr>
          <p:cNvPr id="2" name="Slide Number Placeholder 1">
            <a:extLst>
              <a:ext uri="{FF2B5EF4-FFF2-40B4-BE49-F238E27FC236}">
                <a16:creationId xmlns:a16="http://schemas.microsoft.com/office/drawing/2014/main" id="{824ED5A3-E9C0-4702-88F2-4C1A3C37D04F}"/>
              </a:ext>
            </a:extLst>
          </p:cNvPr>
          <p:cNvSpPr>
            <a:spLocks noGrp="1"/>
          </p:cNvSpPr>
          <p:nvPr>
            <p:ph type="sldNum" sz="quarter" idx="12"/>
          </p:nvPr>
        </p:nvSpPr>
        <p:spPr/>
        <p:txBody>
          <a:bodyPr/>
          <a:lstStyle/>
          <a:p>
            <a:fld id="{296E69A2-A4E5-4F71-B46D-EFAA5A2D07BE}" type="slidenum">
              <a:rPr lang="en-IN" smtClean="0"/>
              <a:t>13</a:t>
            </a:fld>
            <a:endParaRPr lang="en-IN"/>
          </a:p>
        </p:txBody>
      </p:sp>
    </p:spTree>
    <p:extLst>
      <p:ext uri="{BB962C8B-B14F-4D97-AF65-F5344CB8AC3E}">
        <p14:creationId xmlns:p14="http://schemas.microsoft.com/office/powerpoint/2010/main" val="15246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B6B757-9880-4F31-BBB3-242C71CB35C0}"/>
              </a:ext>
            </a:extLst>
          </p:cNvPr>
          <p:cNvSpPr>
            <a:spLocks noGrp="1"/>
          </p:cNvSpPr>
          <p:nvPr>
            <p:ph idx="1"/>
          </p:nvPr>
        </p:nvSpPr>
        <p:spPr>
          <a:xfrm>
            <a:off x="838200" y="360363"/>
            <a:ext cx="10515600" cy="5816600"/>
          </a:xfrm>
        </p:spPr>
        <p:txBody>
          <a:bodyPr/>
          <a:lstStyle/>
          <a:p>
            <a:r>
              <a:rPr lang="en-IN" dirty="0"/>
              <a:t>Small Virtual Server Instance – 1 virtual processor core, 4 GB of virtual RAM, 20 GB of storage space in the root file system.</a:t>
            </a:r>
          </a:p>
          <a:p>
            <a:r>
              <a:rPr lang="en-IN" dirty="0"/>
              <a:t> Medium Virtual Server Instance – 2 virtual processor cores, 8 GB of virtual RAM, 20 GB of storage space in the root file system.</a:t>
            </a:r>
          </a:p>
          <a:p>
            <a:r>
              <a:rPr lang="en-IN" dirty="0"/>
              <a:t> Large Virtual Server Instance – 8 virtual processor cores, 16 GB of virtual RAM, 20 GB of storage space in the root file system </a:t>
            </a:r>
          </a:p>
          <a:p>
            <a:r>
              <a:rPr lang="en-IN" dirty="0"/>
              <a:t> Memory Large Virtual Server Instance – 8 virtual processor cores, 64 GB of virtual RAM, 20 GB of storage space in the root file system </a:t>
            </a:r>
          </a:p>
          <a:p>
            <a:r>
              <a:rPr lang="en-IN" dirty="0"/>
              <a:t> Processor Large Virtual Server Instance – 32 virtual processor cores, 16 GB of virtual RAM, 20 GB of storage space in the root file system </a:t>
            </a:r>
          </a:p>
          <a:p>
            <a:r>
              <a:rPr lang="en-IN" dirty="0"/>
              <a:t> Ultra-Large Virtual Server Instance – 128 virtual processor cores, 512 GB of virtual RAM, 40 GB of storage space in the root file system </a:t>
            </a:r>
          </a:p>
        </p:txBody>
      </p:sp>
      <p:sp>
        <p:nvSpPr>
          <p:cNvPr id="2" name="Slide Number Placeholder 1">
            <a:extLst>
              <a:ext uri="{FF2B5EF4-FFF2-40B4-BE49-F238E27FC236}">
                <a16:creationId xmlns:a16="http://schemas.microsoft.com/office/drawing/2014/main" id="{1DC229BC-2C77-42CD-88C4-778B0E93B84E}"/>
              </a:ext>
            </a:extLst>
          </p:cNvPr>
          <p:cNvSpPr>
            <a:spLocks noGrp="1"/>
          </p:cNvSpPr>
          <p:nvPr>
            <p:ph type="sldNum" sz="quarter" idx="12"/>
          </p:nvPr>
        </p:nvSpPr>
        <p:spPr/>
        <p:txBody>
          <a:bodyPr/>
          <a:lstStyle/>
          <a:p>
            <a:fld id="{296E69A2-A4E5-4F71-B46D-EFAA5A2D07BE}" type="slidenum">
              <a:rPr lang="en-IN" smtClean="0"/>
              <a:t>14</a:t>
            </a:fld>
            <a:endParaRPr lang="en-IN"/>
          </a:p>
        </p:txBody>
      </p:sp>
    </p:spTree>
    <p:extLst>
      <p:ext uri="{BB962C8B-B14F-4D97-AF65-F5344CB8AC3E}">
        <p14:creationId xmlns:p14="http://schemas.microsoft.com/office/powerpoint/2010/main" val="132535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3A2D1-408B-4660-902A-A4977D6C1213}"/>
              </a:ext>
            </a:extLst>
          </p:cNvPr>
          <p:cNvSpPr>
            <a:spLocks noGrp="1"/>
          </p:cNvSpPr>
          <p:nvPr>
            <p:ph idx="1"/>
          </p:nvPr>
        </p:nvSpPr>
        <p:spPr>
          <a:xfrm>
            <a:off x="838200" y="415636"/>
            <a:ext cx="10515600" cy="5761327"/>
          </a:xfrm>
        </p:spPr>
        <p:txBody>
          <a:bodyPr>
            <a:normAutofit fontScale="92500" lnSpcReduction="10000"/>
          </a:bodyPr>
          <a:lstStyle/>
          <a:p>
            <a:r>
              <a:rPr lang="en-US" dirty="0"/>
              <a:t>Additional storage capacity can be added to a virtual server by attaching a virtual disk from a cloud storage device.</a:t>
            </a:r>
          </a:p>
          <a:p>
            <a:r>
              <a:rPr lang="en-US" dirty="0"/>
              <a:t>All of the template virtual machine images are stored on a common cloud storage device that is accessible only through the cloud consumers’ management tools that are used to control the deployed IT resources.</a:t>
            </a:r>
          </a:p>
          <a:p>
            <a:r>
              <a:rPr lang="en-US" dirty="0"/>
              <a:t>Once a new virtual server needs to be instantiated, the cloud consumer can choose the most suitable virtual server template from the list of available configurations. A copy of the virtual machine image is made and allocated to the cloud consumer, who can then assume the administrative responsibilities.</a:t>
            </a:r>
          </a:p>
          <a:p>
            <a:r>
              <a:rPr lang="en-US" dirty="0"/>
              <a:t>The allocated VM image is updated whenever the cloud consumer customizes the virtual server.</a:t>
            </a:r>
          </a:p>
          <a:p>
            <a:r>
              <a:rPr lang="en-US" dirty="0"/>
              <a:t>After the cloud consumer initiates the virtual server, the allocated VM image and its associated performance profile is passed to the VIM, which creates the virtual server instance from the appropriate physical server.</a:t>
            </a:r>
            <a:endParaRPr lang="en-IN" dirty="0"/>
          </a:p>
        </p:txBody>
      </p:sp>
      <p:sp>
        <p:nvSpPr>
          <p:cNvPr id="2" name="Slide Number Placeholder 1">
            <a:extLst>
              <a:ext uri="{FF2B5EF4-FFF2-40B4-BE49-F238E27FC236}">
                <a16:creationId xmlns:a16="http://schemas.microsoft.com/office/drawing/2014/main" id="{73AA5EBB-F276-4EA0-964C-1CF487793B92}"/>
              </a:ext>
            </a:extLst>
          </p:cNvPr>
          <p:cNvSpPr>
            <a:spLocks noGrp="1"/>
          </p:cNvSpPr>
          <p:nvPr>
            <p:ph type="sldNum" sz="quarter" idx="12"/>
          </p:nvPr>
        </p:nvSpPr>
        <p:spPr/>
        <p:txBody>
          <a:bodyPr/>
          <a:lstStyle/>
          <a:p>
            <a:fld id="{296E69A2-A4E5-4F71-B46D-EFAA5A2D07BE}" type="slidenum">
              <a:rPr lang="en-IN" smtClean="0"/>
              <a:t>15</a:t>
            </a:fld>
            <a:endParaRPr lang="en-IN"/>
          </a:p>
        </p:txBody>
      </p:sp>
    </p:spTree>
    <p:extLst>
      <p:ext uri="{BB962C8B-B14F-4D97-AF65-F5344CB8AC3E}">
        <p14:creationId xmlns:p14="http://schemas.microsoft.com/office/powerpoint/2010/main" val="162337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3622FF5-16AF-409E-8A6B-B70543260758}"/>
              </a:ext>
            </a:extLst>
          </p:cNvPr>
          <p:cNvPicPr>
            <a:picLocks noGrp="1" noChangeAspect="1" noChangeArrowheads="1"/>
          </p:cNvPicPr>
          <p:nvPr>
            <p:ph idx="1"/>
          </p:nvPr>
        </p:nvPicPr>
        <p:blipFill>
          <a:blip r:embed="rId2"/>
          <a:srcRect/>
          <a:stretch>
            <a:fillRect/>
          </a:stretch>
        </p:blipFill>
        <p:spPr bwMode="auto">
          <a:xfrm>
            <a:off x="6012873" y="951346"/>
            <a:ext cx="5907578" cy="5716876"/>
          </a:xfrm>
          <a:prstGeom prst="rect">
            <a:avLst/>
          </a:prstGeom>
          <a:noFill/>
          <a:ln w="9525">
            <a:noFill/>
            <a:miter lim="800000"/>
            <a:headEnd/>
            <a:tailEnd/>
          </a:ln>
          <a:effectLst/>
        </p:spPr>
      </p:pic>
      <p:sp>
        <p:nvSpPr>
          <p:cNvPr id="8" name="TextBox 7">
            <a:extLst>
              <a:ext uri="{FF2B5EF4-FFF2-40B4-BE49-F238E27FC236}">
                <a16:creationId xmlns:a16="http://schemas.microsoft.com/office/drawing/2014/main" id="{2B631E4C-DEB6-4BFD-B2B8-321AAF892A46}"/>
              </a:ext>
            </a:extLst>
          </p:cNvPr>
          <p:cNvSpPr txBox="1"/>
          <p:nvPr/>
        </p:nvSpPr>
        <p:spPr>
          <a:xfrm>
            <a:off x="785091" y="951346"/>
            <a:ext cx="5227782" cy="1200329"/>
          </a:xfrm>
          <a:prstGeom prst="rect">
            <a:avLst/>
          </a:prstGeom>
          <a:noFill/>
        </p:spPr>
        <p:txBody>
          <a:bodyPr wrap="square">
            <a:spAutoFit/>
          </a:bodyPr>
          <a:lstStyle/>
          <a:p>
            <a:r>
              <a:rPr lang="en-US" sz="1800" dirty="0" err="1">
                <a:solidFill>
                  <a:srgbClr val="00B050"/>
                </a:solidFill>
              </a:rPr>
              <a:t>DTGov</a:t>
            </a:r>
            <a:r>
              <a:rPr lang="en-US" sz="1800" dirty="0">
                <a:solidFill>
                  <a:srgbClr val="00B050"/>
                </a:solidFill>
              </a:rPr>
              <a:t> uses the process which is shown in figure for the creation and management of virtual servers that have different initial software configurations and performance characteristics.</a:t>
            </a:r>
            <a:endParaRPr lang="en-IN" dirty="0">
              <a:solidFill>
                <a:srgbClr val="00B050"/>
              </a:solidFill>
            </a:endParaRPr>
          </a:p>
        </p:txBody>
      </p:sp>
      <p:sp>
        <p:nvSpPr>
          <p:cNvPr id="10" name="TextBox 9">
            <a:extLst>
              <a:ext uri="{FF2B5EF4-FFF2-40B4-BE49-F238E27FC236}">
                <a16:creationId xmlns:a16="http://schemas.microsoft.com/office/drawing/2014/main" id="{929C4580-1639-4CC7-B3BD-66EFEC0DC7F6}"/>
              </a:ext>
            </a:extLst>
          </p:cNvPr>
          <p:cNvSpPr txBox="1"/>
          <p:nvPr/>
        </p:nvSpPr>
        <p:spPr>
          <a:xfrm>
            <a:off x="350982" y="3247011"/>
            <a:ext cx="5523345" cy="2862322"/>
          </a:xfrm>
          <a:prstGeom prst="rect">
            <a:avLst/>
          </a:prstGeom>
          <a:noFill/>
        </p:spPr>
        <p:txBody>
          <a:bodyPr wrap="square">
            <a:spAutoFit/>
          </a:bodyPr>
          <a:lstStyle/>
          <a:p>
            <a:r>
              <a:rPr lang="en-US" dirty="0"/>
              <a:t>The cloud consumer uses the self-service portal to select a template virtual server for creation (1). A copy of the corresponding VM image is created in a cloud consumer-controlled cloud storage device (2). The cloud consumer initiates the virtual server using the usage and administration portal (3), which interacts with the VIM to create the virtual server instance via the underlying hardware (4). The cloud consumer is able to use and customize the virtual server via other features on the usage and administration portal (5)</a:t>
            </a:r>
            <a:endParaRPr lang="en-IN" dirty="0"/>
          </a:p>
        </p:txBody>
      </p:sp>
      <p:sp>
        <p:nvSpPr>
          <p:cNvPr id="2" name="Slide Number Placeholder 1">
            <a:extLst>
              <a:ext uri="{FF2B5EF4-FFF2-40B4-BE49-F238E27FC236}">
                <a16:creationId xmlns:a16="http://schemas.microsoft.com/office/drawing/2014/main" id="{9B61E8BF-68B1-4F74-A7BB-03E42816EADB}"/>
              </a:ext>
            </a:extLst>
          </p:cNvPr>
          <p:cNvSpPr>
            <a:spLocks noGrp="1"/>
          </p:cNvSpPr>
          <p:nvPr>
            <p:ph type="sldNum" sz="quarter" idx="12"/>
          </p:nvPr>
        </p:nvSpPr>
        <p:spPr/>
        <p:txBody>
          <a:bodyPr/>
          <a:lstStyle/>
          <a:p>
            <a:fld id="{296E69A2-A4E5-4F71-B46D-EFAA5A2D07BE}" type="slidenum">
              <a:rPr lang="en-IN" smtClean="0"/>
              <a:t>16</a:t>
            </a:fld>
            <a:endParaRPr lang="en-IN"/>
          </a:p>
        </p:txBody>
      </p:sp>
    </p:spTree>
    <p:extLst>
      <p:ext uri="{BB962C8B-B14F-4D97-AF65-F5344CB8AC3E}">
        <p14:creationId xmlns:p14="http://schemas.microsoft.com/office/powerpoint/2010/main" val="301875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C37F-FA90-4857-ABFB-7A046DF098C9}"/>
              </a:ext>
            </a:extLst>
          </p:cNvPr>
          <p:cNvSpPr>
            <a:spLocks noGrp="1"/>
          </p:cNvSpPr>
          <p:nvPr>
            <p:ph type="title"/>
          </p:nvPr>
        </p:nvSpPr>
        <p:spPr/>
        <p:txBody>
          <a:bodyPr/>
          <a:lstStyle/>
          <a:p>
            <a:r>
              <a:rPr lang="en-IN" dirty="0">
                <a:solidFill>
                  <a:srgbClr val="FF0000"/>
                </a:solidFill>
              </a:rPr>
              <a:t>3.3 Cloud Storage Device</a:t>
            </a:r>
          </a:p>
        </p:txBody>
      </p:sp>
      <p:sp>
        <p:nvSpPr>
          <p:cNvPr id="3" name="Content Placeholder 2">
            <a:extLst>
              <a:ext uri="{FF2B5EF4-FFF2-40B4-BE49-F238E27FC236}">
                <a16:creationId xmlns:a16="http://schemas.microsoft.com/office/drawing/2014/main" id="{8ECF0538-525B-4C82-86F6-F91C995D7B44}"/>
              </a:ext>
            </a:extLst>
          </p:cNvPr>
          <p:cNvSpPr>
            <a:spLocks noGrp="1"/>
          </p:cNvSpPr>
          <p:nvPr>
            <p:ph idx="1"/>
          </p:nvPr>
        </p:nvSpPr>
        <p:spPr>
          <a:xfrm>
            <a:off x="838200" y="1431636"/>
            <a:ext cx="10515600" cy="4745327"/>
          </a:xfrm>
        </p:spPr>
        <p:txBody>
          <a:bodyPr/>
          <a:lstStyle/>
          <a:p>
            <a:r>
              <a:rPr lang="en-US" dirty="0"/>
              <a:t>The cloud storage device mechanism represents storage devices that are designed specifically for cloud-based provisioning.</a:t>
            </a:r>
          </a:p>
          <a:p>
            <a:r>
              <a:rPr lang="en-US" dirty="0"/>
              <a:t>Storage devices can be virtualized.</a:t>
            </a:r>
          </a:p>
          <a:p>
            <a:r>
              <a:rPr lang="en-US" dirty="0"/>
              <a:t>Cloud storage devices are commonly able to provide fixed-increment capacity allocation in support of the pay-per-use mechanism.</a:t>
            </a:r>
          </a:p>
          <a:p>
            <a:r>
              <a:rPr lang="en-US" dirty="0"/>
              <a:t>They can be accessed remotely via cloud storage services.</a:t>
            </a:r>
          </a:p>
          <a:p>
            <a:r>
              <a:rPr lang="en-US" dirty="0"/>
              <a:t>The primary concern related to cloud storage is security, integrity, and confidentiality of data.</a:t>
            </a:r>
          </a:p>
          <a:p>
            <a:r>
              <a:rPr lang="en-US" dirty="0"/>
              <a:t>Legal and regulatory implications.</a:t>
            </a:r>
          </a:p>
          <a:p>
            <a:r>
              <a:rPr lang="en-US" dirty="0"/>
              <a:t>WAN’s provide data with network latency and reliability.</a:t>
            </a:r>
            <a:endParaRPr lang="en-IN" dirty="0"/>
          </a:p>
        </p:txBody>
      </p:sp>
      <p:sp>
        <p:nvSpPr>
          <p:cNvPr id="4" name="Slide Number Placeholder 3">
            <a:extLst>
              <a:ext uri="{FF2B5EF4-FFF2-40B4-BE49-F238E27FC236}">
                <a16:creationId xmlns:a16="http://schemas.microsoft.com/office/drawing/2014/main" id="{03E8E8C6-46D6-4394-BA23-3A48981BF81A}"/>
              </a:ext>
            </a:extLst>
          </p:cNvPr>
          <p:cNvSpPr>
            <a:spLocks noGrp="1"/>
          </p:cNvSpPr>
          <p:nvPr>
            <p:ph type="sldNum" sz="quarter" idx="12"/>
          </p:nvPr>
        </p:nvSpPr>
        <p:spPr/>
        <p:txBody>
          <a:bodyPr/>
          <a:lstStyle/>
          <a:p>
            <a:fld id="{296E69A2-A4E5-4F71-B46D-EFAA5A2D07BE}" type="slidenum">
              <a:rPr lang="en-IN" smtClean="0"/>
              <a:t>17</a:t>
            </a:fld>
            <a:endParaRPr lang="en-IN"/>
          </a:p>
        </p:txBody>
      </p:sp>
    </p:spTree>
    <p:extLst>
      <p:ext uri="{BB962C8B-B14F-4D97-AF65-F5344CB8AC3E}">
        <p14:creationId xmlns:p14="http://schemas.microsoft.com/office/powerpoint/2010/main" val="348622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B742B-0DA6-4C47-A08B-83A94227371A}"/>
              </a:ext>
            </a:extLst>
          </p:cNvPr>
          <p:cNvSpPr>
            <a:spLocks noGrp="1"/>
          </p:cNvSpPr>
          <p:nvPr>
            <p:ph idx="1"/>
          </p:nvPr>
        </p:nvSpPr>
        <p:spPr>
          <a:xfrm>
            <a:off x="838200" y="369455"/>
            <a:ext cx="10515600" cy="5807508"/>
          </a:xfrm>
        </p:spPr>
        <p:txBody>
          <a:bodyPr/>
          <a:lstStyle/>
          <a:p>
            <a:pPr marL="0" indent="0">
              <a:buNone/>
            </a:pPr>
            <a:r>
              <a:rPr lang="en-IN" b="1" dirty="0"/>
              <a:t>Cloud storage levels</a:t>
            </a:r>
          </a:p>
          <a:p>
            <a:r>
              <a:rPr lang="en-US" dirty="0"/>
              <a:t>Cloud storage device mechanisms provide common logical units of data storage, such as:</a:t>
            </a:r>
            <a:endParaRPr lang="en-IN" b="1" dirty="0"/>
          </a:p>
          <a:p>
            <a:r>
              <a:rPr lang="en-US" dirty="0"/>
              <a:t>Files – Collections of data are grouped into files that are located in folders. </a:t>
            </a:r>
          </a:p>
          <a:p>
            <a:r>
              <a:rPr lang="en-US" dirty="0"/>
              <a:t>Blocks – The lowest level of storage and the closest to the hardware, a block is the smallest unit of data that is still individually accessible.</a:t>
            </a:r>
          </a:p>
          <a:p>
            <a:r>
              <a:rPr lang="en-US" dirty="0"/>
              <a:t>Datasets – Sets of data are organized into a table-based, delimited, or record format. </a:t>
            </a:r>
          </a:p>
          <a:p>
            <a:r>
              <a:rPr lang="en-US" dirty="0"/>
              <a:t>Objects – Data and its associated metadata are organized as Web-based resources. </a:t>
            </a:r>
            <a:endParaRPr lang="en-IN" b="1" dirty="0"/>
          </a:p>
          <a:p>
            <a:pPr marL="0" indent="0">
              <a:buNone/>
            </a:pPr>
            <a:endParaRPr lang="en-IN" dirty="0"/>
          </a:p>
        </p:txBody>
      </p:sp>
      <p:sp>
        <p:nvSpPr>
          <p:cNvPr id="4" name="Slide Number Placeholder 3">
            <a:extLst>
              <a:ext uri="{FF2B5EF4-FFF2-40B4-BE49-F238E27FC236}">
                <a16:creationId xmlns:a16="http://schemas.microsoft.com/office/drawing/2014/main" id="{16C87B58-C62F-4868-AA43-391C906286B0}"/>
              </a:ext>
            </a:extLst>
          </p:cNvPr>
          <p:cNvSpPr>
            <a:spLocks noGrp="1"/>
          </p:cNvSpPr>
          <p:nvPr>
            <p:ph type="sldNum" sz="quarter" idx="12"/>
          </p:nvPr>
        </p:nvSpPr>
        <p:spPr/>
        <p:txBody>
          <a:bodyPr/>
          <a:lstStyle/>
          <a:p>
            <a:fld id="{296E69A2-A4E5-4F71-B46D-EFAA5A2D07BE}" type="slidenum">
              <a:rPr lang="en-IN" smtClean="0"/>
              <a:t>18</a:t>
            </a:fld>
            <a:endParaRPr lang="en-IN"/>
          </a:p>
        </p:txBody>
      </p:sp>
    </p:spTree>
    <p:extLst>
      <p:ext uri="{BB962C8B-B14F-4D97-AF65-F5344CB8AC3E}">
        <p14:creationId xmlns:p14="http://schemas.microsoft.com/office/powerpoint/2010/main" val="3194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8A4E0EA-9F44-42CE-B8F5-573407D617CA}"/>
              </a:ext>
            </a:extLst>
          </p:cNvPr>
          <p:cNvPicPr>
            <a:picLocks noChangeAspect="1" noChangeArrowheads="1"/>
          </p:cNvPicPr>
          <p:nvPr/>
        </p:nvPicPr>
        <p:blipFill>
          <a:blip r:embed="rId2"/>
          <a:srcRect/>
          <a:stretch>
            <a:fillRect/>
          </a:stretch>
        </p:blipFill>
        <p:spPr bwMode="auto">
          <a:xfrm>
            <a:off x="2524100" y="1152519"/>
            <a:ext cx="7143799" cy="455296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CF8CD32A-FCC3-4E02-9C2C-47BB0B085AAD}"/>
              </a:ext>
            </a:extLst>
          </p:cNvPr>
          <p:cNvSpPr txBox="1"/>
          <p:nvPr/>
        </p:nvSpPr>
        <p:spPr>
          <a:xfrm>
            <a:off x="2524099" y="5879053"/>
            <a:ext cx="6758445" cy="646331"/>
          </a:xfrm>
          <a:prstGeom prst="rect">
            <a:avLst/>
          </a:prstGeom>
          <a:noFill/>
        </p:spPr>
        <p:txBody>
          <a:bodyPr wrap="square">
            <a:spAutoFit/>
          </a:bodyPr>
          <a:lstStyle/>
          <a:p>
            <a:r>
              <a:rPr lang="en-US" i="1" dirty="0"/>
              <a:t>Figure: Different cloud service consumers utilize different technologies to interface with virtualized cloud storage devices.</a:t>
            </a:r>
            <a:endParaRPr lang="en-IN" i="1" dirty="0"/>
          </a:p>
        </p:txBody>
      </p:sp>
      <p:sp>
        <p:nvSpPr>
          <p:cNvPr id="7" name="Slide Number Placeholder 6">
            <a:extLst>
              <a:ext uri="{FF2B5EF4-FFF2-40B4-BE49-F238E27FC236}">
                <a16:creationId xmlns:a16="http://schemas.microsoft.com/office/drawing/2014/main" id="{AA2260CA-32ED-407E-966F-5CA4CD0263A6}"/>
              </a:ext>
            </a:extLst>
          </p:cNvPr>
          <p:cNvSpPr>
            <a:spLocks noGrp="1"/>
          </p:cNvSpPr>
          <p:nvPr>
            <p:ph type="sldNum" sz="quarter" idx="12"/>
          </p:nvPr>
        </p:nvSpPr>
        <p:spPr/>
        <p:txBody>
          <a:bodyPr/>
          <a:lstStyle/>
          <a:p>
            <a:fld id="{296E69A2-A4E5-4F71-B46D-EFAA5A2D07BE}" type="slidenum">
              <a:rPr lang="en-IN" smtClean="0"/>
              <a:t>19</a:t>
            </a:fld>
            <a:endParaRPr lang="en-IN"/>
          </a:p>
        </p:txBody>
      </p:sp>
    </p:spTree>
    <p:extLst>
      <p:ext uri="{BB962C8B-B14F-4D97-AF65-F5344CB8AC3E}">
        <p14:creationId xmlns:p14="http://schemas.microsoft.com/office/powerpoint/2010/main" val="343374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49DF-1D62-41ED-B0CA-544831EC3740}"/>
              </a:ext>
            </a:extLst>
          </p:cNvPr>
          <p:cNvSpPr>
            <a:spLocks noGrp="1"/>
          </p:cNvSpPr>
          <p:nvPr>
            <p:ph type="title"/>
          </p:nvPr>
        </p:nvSpPr>
        <p:spPr/>
        <p:txBody>
          <a:bodyPr/>
          <a:lstStyle/>
          <a:p>
            <a:r>
              <a:rPr lang="en-US" dirty="0">
                <a:solidFill>
                  <a:srgbClr val="00B0F0"/>
                </a:solidFill>
              </a:rPr>
              <a:t>Contents </a:t>
            </a:r>
            <a:endParaRPr lang="en-IN" dirty="0">
              <a:solidFill>
                <a:srgbClr val="00B0F0"/>
              </a:solidFill>
            </a:endParaRPr>
          </a:p>
        </p:txBody>
      </p:sp>
      <p:sp>
        <p:nvSpPr>
          <p:cNvPr id="3" name="Content Placeholder 2">
            <a:extLst>
              <a:ext uri="{FF2B5EF4-FFF2-40B4-BE49-F238E27FC236}">
                <a16:creationId xmlns:a16="http://schemas.microsoft.com/office/drawing/2014/main" id="{462BFE6A-3D39-4F8A-B257-7DC0DA37A5EE}"/>
              </a:ext>
            </a:extLst>
          </p:cNvPr>
          <p:cNvSpPr>
            <a:spLocks noGrp="1"/>
          </p:cNvSpPr>
          <p:nvPr>
            <p:ph idx="1"/>
          </p:nvPr>
        </p:nvSpPr>
        <p:spPr/>
        <p:txBody>
          <a:bodyPr>
            <a:normAutofit/>
          </a:bodyPr>
          <a:lstStyle/>
          <a:p>
            <a:r>
              <a:rPr lang="en-IN" sz="3600" dirty="0">
                <a:solidFill>
                  <a:schemeClr val="accent4">
                    <a:lumMod val="75000"/>
                  </a:schemeClr>
                </a:solidFill>
                <a:effectLst/>
                <a:latin typeface="Times New Roman" panose="02020603050405020304" pitchFamily="18" charset="0"/>
                <a:ea typeface="Times New Roman" panose="02020603050405020304" pitchFamily="18" charset="0"/>
              </a:rPr>
              <a:t>Network perimeter</a:t>
            </a:r>
          </a:p>
          <a:p>
            <a:r>
              <a:rPr lang="en-IN" sz="3600" dirty="0">
                <a:solidFill>
                  <a:schemeClr val="accent4">
                    <a:lumMod val="75000"/>
                  </a:schemeClr>
                </a:solidFill>
                <a:latin typeface="Times New Roman" panose="02020603050405020304" pitchFamily="18" charset="0"/>
                <a:ea typeface="Times New Roman" panose="02020603050405020304" pitchFamily="18" charset="0"/>
              </a:rPr>
              <a:t>V</a:t>
            </a:r>
            <a:r>
              <a:rPr lang="en-IN" sz="3600" dirty="0">
                <a:solidFill>
                  <a:schemeClr val="accent4">
                    <a:lumMod val="75000"/>
                  </a:schemeClr>
                </a:solidFill>
                <a:effectLst/>
                <a:latin typeface="Times New Roman" panose="02020603050405020304" pitchFamily="18" charset="0"/>
                <a:ea typeface="Times New Roman" panose="02020603050405020304" pitchFamily="18" charset="0"/>
              </a:rPr>
              <a:t>irtual server</a:t>
            </a:r>
            <a:endParaRPr lang="en-IN" sz="3600" dirty="0">
              <a:solidFill>
                <a:schemeClr val="accent4">
                  <a:lumMod val="75000"/>
                </a:schemeClr>
              </a:solidFill>
              <a:latin typeface="Times New Roman" panose="02020603050405020304" pitchFamily="18" charset="0"/>
              <a:ea typeface="Times New Roman" panose="02020603050405020304" pitchFamily="18" charset="0"/>
            </a:endParaRPr>
          </a:p>
          <a:p>
            <a:r>
              <a:rPr lang="en-IN" sz="3600" dirty="0">
                <a:solidFill>
                  <a:schemeClr val="accent4">
                    <a:lumMod val="75000"/>
                  </a:schemeClr>
                </a:solidFill>
                <a:latin typeface="Times New Roman" panose="02020603050405020304" pitchFamily="18" charset="0"/>
                <a:ea typeface="Times New Roman" panose="02020603050405020304" pitchFamily="18" charset="0"/>
              </a:rPr>
              <a:t>C</a:t>
            </a:r>
            <a:r>
              <a:rPr lang="en-IN" sz="3600" dirty="0">
                <a:solidFill>
                  <a:schemeClr val="accent4">
                    <a:lumMod val="75000"/>
                  </a:schemeClr>
                </a:solidFill>
                <a:effectLst/>
                <a:latin typeface="Times New Roman" panose="02020603050405020304" pitchFamily="18" charset="0"/>
                <a:ea typeface="Times New Roman" panose="02020603050405020304" pitchFamily="18" charset="0"/>
              </a:rPr>
              <a:t>loud storage device</a:t>
            </a:r>
          </a:p>
          <a:p>
            <a:r>
              <a:rPr lang="en-IN" sz="3600" dirty="0">
                <a:solidFill>
                  <a:schemeClr val="accent4">
                    <a:lumMod val="75000"/>
                  </a:schemeClr>
                </a:solidFill>
                <a:effectLst/>
                <a:latin typeface="Times New Roman" panose="02020603050405020304" pitchFamily="18" charset="0"/>
                <a:ea typeface="Times New Roman" panose="02020603050405020304" pitchFamily="18" charset="0"/>
              </a:rPr>
              <a:t>Cloud usage monitor</a:t>
            </a:r>
            <a:r>
              <a:rPr lang="en-IN" sz="3600" dirty="0">
                <a:solidFill>
                  <a:schemeClr val="accent4">
                    <a:lumMod val="75000"/>
                  </a:schemeClr>
                </a:solidFill>
                <a:latin typeface="Times New Roman" panose="02020603050405020304" pitchFamily="18" charset="0"/>
                <a:ea typeface="Times New Roman" panose="02020603050405020304" pitchFamily="18" charset="0"/>
              </a:rPr>
              <a:t>.</a:t>
            </a:r>
            <a:r>
              <a:rPr lang="en-IN" sz="3600" dirty="0">
                <a:solidFill>
                  <a:schemeClr val="accent4">
                    <a:lumMod val="75000"/>
                  </a:schemeClr>
                </a:solidFill>
                <a:effectLst/>
                <a:latin typeface="Times New Roman" panose="02020603050405020304" pitchFamily="18" charset="0"/>
                <a:ea typeface="Times New Roman" panose="02020603050405020304" pitchFamily="18" charset="0"/>
              </a:rPr>
              <a:t> </a:t>
            </a:r>
          </a:p>
          <a:p>
            <a:r>
              <a:rPr lang="en-IN" sz="3600" dirty="0">
                <a:solidFill>
                  <a:schemeClr val="accent4">
                    <a:lumMod val="75000"/>
                  </a:schemeClr>
                </a:solidFill>
                <a:latin typeface="Times New Roman" panose="02020603050405020304" pitchFamily="18" charset="0"/>
                <a:ea typeface="Times New Roman" panose="02020603050405020304" pitchFamily="18" charset="0"/>
              </a:rPr>
              <a:t>R</a:t>
            </a:r>
            <a:r>
              <a:rPr lang="en-IN" sz="3600" dirty="0">
                <a:solidFill>
                  <a:schemeClr val="accent4">
                    <a:lumMod val="75000"/>
                  </a:schemeClr>
                </a:solidFill>
                <a:effectLst/>
                <a:latin typeface="Times New Roman" panose="02020603050405020304" pitchFamily="18" charset="0"/>
                <a:ea typeface="Times New Roman" panose="02020603050405020304" pitchFamily="18" charset="0"/>
              </a:rPr>
              <a:t>esource replication.</a:t>
            </a:r>
            <a:endParaRPr lang="en-IN" sz="3600" dirty="0">
              <a:solidFill>
                <a:schemeClr val="accent4">
                  <a:lumMod val="75000"/>
                </a:schemeClr>
              </a:solidFill>
            </a:endParaRPr>
          </a:p>
        </p:txBody>
      </p:sp>
      <p:sp>
        <p:nvSpPr>
          <p:cNvPr id="4" name="Slide Number Placeholder 3">
            <a:extLst>
              <a:ext uri="{FF2B5EF4-FFF2-40B4-BE49-F238E27FC236}">
                <a16:creationId xmlns:a16="http://schemas.microsoft.com/office/drawing/2014/main" id="{5443ECCF-7568-4828-AD3C-9638B1DA75DB}"/>
              </a:ext>
            </a:extLst>
          </p:cNvPr>
          <p:cNvSpPr>
            <a:spLocks noGrp="1"/>
          </p:cNvSpPr>
          <p:nvPr>
            <p:ph type="sldNum" sz="quarter" idx="12"/>
          </p:nvPr>
        </p:nvSpPr>
        <p:spPr/>
        <p:txBody>
          <a:bodyPr/>
          <a:lstStyle/>
          <a:p>
            <a:fld id="{296E69A2-A4E5-4F71-B46D-EFAA5A2D07BE}" type="slidenum">
              <a:rPr lang="en-IN" smtClean="0"/>
              <a:t>2</a:t>
            </a:fld>
            <a:endParaRPr lang="en-IN"/>
          </a:p>
        </p:txBody>
      </p:sp>
    </p:spTree>
    <p:extLst>
      <p:ext uri="{BB962C8B-B14F-4D97-AF65-F5344CB8AC3E}">
        <p14:creationId xmlns:p14="http://schemas.microsoft.com/office/powerpoint/2010/main" val="421489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D985-696C-40BA-B629-A3AB522561A6}"/>
              </a:ext>
            </a:extLst>
          </p:cNvPr>
          <p:cNvSpPr>
            <a:spLocks noGrp="1"/>
          </p:cNvSpPr>
          <p:nvPr>
            <p:ph type="title"/>
          </p:nvPr>
        </p:nvSpPr>
        <p:spPr>
          <a:xfrm>
            <a:off x="838200" y="365126"/>
            <a:ext cx="10515600" cy="734002"/>
          </a:xfrm>
        </p:spPr>
        <p:txBody>
          <a:bodyPr/>
          <a:lstStyle/>
          <a:p>
            <a:r>
              <a:rPr lang="en-IN" b="1" dirty="0">
                <a:solidFill>
                  <a:srgbClr val="FF0000"/>
                </a:solidFill>
              </a:rPr>
              <a:t>Network Storage Interfaces</a:t>
            </a:r>
          </a:p>
        </p:txBody>
      </p:sp>
      <p:sp>
        <p:nvSpPr>
          <p:cNvPr id="3" name="Content Placeholder 2">
            <a:extLst>
              <a:ext uri="{FF2B5EF4-FFF2-40B4-BE49-F238E27FC236}">
                <a16:creationId xmlns:a16="http://schemas.microsoft.com/office/drawing/2014/main" id="{5F75BF54-2CE3-4252-92D0-E8E0C3F37334}"/>
              </a:ext>
            </a:extLst>
          </p:cNvPr>
          <p:cNvSpPr>
            <a:spLocks noGrp="1"/>
          </p:cNvSpPr>
          <p:nvPr>
            <p:ph idx="1"/>
          </p:nvPr>
        </p:nvSpPr>
        <p:spPr>
          <a:xfrm>
            <a:off x="838200" y="1339273"/>
            <a:ext cx="10515600" cy="4837690"/>
          </a:xfrm>
        </p:spPr>
        <p:txBody>
          <a:bodyPr>
            <a:normAutofit fontScale="92500" lnSpcReduction="20000"/>
          </a:bodyPr>
          <a:lstStyle/>
          <a:p>
            <a:r>
              <a:rPr lang="en-IN" dirty="0"/>
              <a:t>Legacy network storage falls under the category of network storge interface.</a:t>
            </a:r>
          </a:p>
          <a:p>
            <a:r>
              <a:rPr lang="en-IN" dirty="0"/>
              <a:t>It include storage devices with industry standard protocols such as SCSI for storage blocks, server message blocks(SMB), common file system (CIFS), network file system(NFS) for file and network storage.</a:t>
            </a:r>
          </a:p>
          <a:p>
            <a:r>
              <a:rPr lang="en-IN" dirty="0"/>
              <a:t>In file storage system each data stores in a separate file with different file size and formats organized in to folders and subfolders.</a:t>
            </a:r>
          </a:p>
          <a:p>
            <a:r>
              <a:rPr lang="en-IN" dirty="0"/>
              <a:t>When cloud storage device mechanism is based on this type interface its data searching and extraction is suboptimal.</a:t>
            </a:r>
          </a:p>
          <a:p>
            <a:r>
              <a:rPr lang="en-IN" dirty="0"/>
              <a:t>Block storage allows data to be stored in a fixed format(Data Blocks) that can be accessed and the storage format is closest to hardware.</a:t>
            </a:r>
          </a:p>
          <a:p>
            <a:r>
              <a:rPr lang="en-IN" dirty="0"/>
              <a:t>Using logical unit number or virtual volume block-level storage is better than file-level storage.</a:t>
            </a:r>
          </a:p>
        </p:txBody>
      </p:sp>
      <p:sp>
        <p:nvSpPr>
          <p:cNvPr id="4" name="Slide Number Placeholder 3">
            <a:extLst>
              <a:ext uri="{FF2B5EF4-FFF2-40B4-BE49-F238E27FC236}">
                <a16:creationId xmlns:a16="http://schemas.microsoft.com/office/drawing/2014/main" id="{016149C2-5E2A-4CD3-AD67-41ECE0E993C2}"/>
              </a:ext>
            </a:extLst>
          </p:cNvPr>
          <p:cNvSpPr>
            <a:spLocks noGrp="1"/>
          </p:cNvSpPr>
          <p:nvPr>
            <p:ph type="sldNum" sz="quarter" idx="12"/>
          </p:nvPr>
        </p:nvSpPr>
        <p:spPr/>
        <p:txBody>
          <a:bodyPr/>
          <a:lstStyle/>
          <a:p>
            <a:fld id="{296E69A2-A4E5-4F71-B46D-EFAA5A2D07BE}" type="slidenum">
              <a:rPr lang="en-IN" smtClean="0"/>
              <a:t>20</a:t>
            </a:fld>
            <a:endParaRPr lang="en-IN"/>
          </a:p>
        </p:txBody>
      </p:sp>
    </p:spTree>
    <p:extLst>
      <p:ext uri="{BB962C8B-B14F-4D97-AF65-F5344CB8AC3E}">
        <p14:creationId xmlns:p14="http://schemas.microsoft.com/office/powerpoint/2010/main" val="48866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4F23-F0BB-4EB4-9EB8-FBAAD9365FC8}"/>
              </a:ext>
            </a:extLst>
          </p:cNvPr>
          <p:cNvSpPr>
            <a:spLocks noGrp="1"/>
          </p:cNvSpPr>
          <p:nvPr>
            <p:ph type="title"/>
          </p:nvPr>
        </p:nvSpPr>
        <p:spPr>
          <a:xfrm>
            <a:off x="838200" y="365125"/>
            <a:ext cx="10515600" cy="761711"/>
          </a:xfrm>
        </p:spPr>
        <p:txBody>
          <a:bodyPr/>
          <a:lstStyle/>
          <a:p>
            <a:r>
              <a:rPr lang="en-IN" b="1" dirty="0">
                <a:solidFill>
                  <a:srgbClr val="FF0000"/>
                </a:solidFill>
              </a:rPr>
              <a:t>Object Storage Interfaces</a:t>
            </a:r>
          </a:p>
        </p:txBody>
      </p:sp>
      <p:sp>
        <p:nvSpPr>
          <p:cNvPr id="3" name="Content Placeholder 2">
            <a:extLst>
              <a:ext uri="{FF2B5EF4-FFF2-40B4-BE49-F238E27FC236}">
                <a16:creationId xmlns:a16="http://schemas.microsoft.com/office/drawing/2014/main" id="{8D1B0420-564E-4634-AC90-DE61299AE3DD}"/>
              </a:ext>
            </a:extLst>
          </p:cNvPr>
          <p:cNvSpPr>
            <a:spLocks noGrp="1"/>
          </p:cNvSpPr>
          <p:nvPr>
            <p:ph idx="1"/>
          </p:nvPr>
        </p:nvSpPr>
        <p:spPr>
          <a:xfrm>
            <a:off x="838200" y="1228436"/>
            <a:ext cx="10515600" cy="4948527"/>
          </a:xfrm>
        </p:spPr>
        <p:txBody>
          <a:bodyPr/>
          <a:lstStyle/>
          <a:p>
            <a:r>
              <a:rPr lang="en-IN" dirty="0"/>
              <a:t>Various types of data can be stored as web resources. This is referred as object storage. </a:t>
            </a:r>
          </a:p>
          <a:p>
            <a:r>
              <a:rPr lang="en-US" dirty="0"/>
              <a:t>Cloud Storage Device mechanisms that implement this interface can typically be accessed via REST or Web service-based cloud services using HTTP as the prime protocol. </a:t>
            </a:r>
            <a:endParaRPr lang="en-IN" dirty="0"/>
          </a:p>
          <a:p>
            <a:r>
              <a:rPr lang="en-US" dirty="0"/>
              <a:t>The Storage Networking Industry Association’s Cloud Data Management Interface (SNIA’s CDMI) supports the use of object storage interfaces.</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F5D54C71-4356-4149-9707-03E0F775C195}"/>
              </a:ext>
            </a:extLst>
          </p:cNvPr>
          <p:cNvSpPr>
            <a:spLocks noGrp="1"/>
          </p:cNvSpPr>
          <p:nvPr>
            <p:ph type="sldNum" sz="quarter" idx="12"/>
          </p:nvPr>
        </p:nvSpPr>
        <p:spPr/>
        <p:txBody>
          <a:bodyPr/>
          <a:lstStyle/>
          <a:p>
            <a:fld id="{296E69A2-A4E5-4F71-B46D-EFAA5A2D07BE}" type="slidenum">
              <a:rPr lang="en-IN" smtClean="0"/>
              <a:t>21</a:t>
            </a:fld>
            <a:endParaRPr lang="en-IN"/>
          </a:p>
        </p:txBody>
      </p:sp>
    </p:spTree>
    <p:extLst>
      <p:ext uri="{BB962C8B-B14F-4D97-AF65-F5344CB8AC3E}">
        <p14:creationId xmlns:p14="http://schemas.microsoft.com/office/powerpoint/2010/main" val="324361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96FE-A990-4CF0-8EFA-6CCF437C8B0A}"/>
              </a:ext>
            </a:extLst>
          </p:cNvPr>
          <p:cNvSpPr>
            <a:spLocks noGrp="1"/>
          </p:cNvSpPr>
          <p:nvPr>
            <p:ph type="title"/>
          </p:nvPr>
        </p:nvSpPr>
        <p:spPr>
          <a:xfrm>
            <a:off x="838200" y="365126"/>
            <a:ext cx="10515600" cy="780184"/>
          </a:xfrm>
        </p:spPr>
        <p:txBody>
          <a:bodyPr/>
          <a:lstStyle/>
          <a:p>
            <a:r>
              <a:rPr lang="en-IN" dirty="0">
                <a:solidFill>
                  <a:srgbClr val="FF0000"/>
                </a:solidFill>
              </a:rPr>
              <a:t>Database Storage Interfaces </a:t>
            </a:r>
          </a:p>
        </p:txBody>
      </p:sp>
      <p:sp>
        <p:nvSpPr>
          <p:cNvPr id="3" name="Content Placeholder 2">
            <a:extLst>
              <a:ext uri="{FF2B5EF4-FFF2-40B4-BE49-F238E27FC236}">
                <a16:creationId xmlns:a16="http://schemas.microsoft.com/office/drawing/2014/main" id="{99C37525-ADB1-4001-B302-04B14E32280E}"/>
              </a:ext>
            </a:extLst>
          </p:cNvPr>
          <p:cNvSpPr>
            <a:spLocks noGrp="1"/>
          </p:cNvSpPr>
          <p:nvPr>
            <p:ph idx="1"/>
          </p:nvPr>
        </p:nvSpPr>
        <p:spPr>
          <a:xfrm>
            <a:off x="838200" y="1145310"/>
            <a:ext cx="10515600" cy="5031653"/>
          </a:xfrm>
        </p:spPr>
        <p:txBody>
          <a:bodyPr>
            <a:normAutofit fontScale="77500" lnSpcReduction="20000"/>
          </a:bodyPr>
          <a:lstStyle/>
          <a:p>
            <a:r>
              <a:rPr lang="en-US" dirty="0"/>
              <a:t>Cloud storage device mechanisms based on database storage interfaces typically support a query language in addition to basic storage operations.</a:t>
            </a:r>
          </a:p>
          <a:p>
            <a:r>
              <a:rPr lang="en-US" dirty="0"/>
              <a:t>There are two types</a:t>
            </a:r>
          </a:p>
          <a:p>
            <a:pPr marL="0" indent="0">
              <a:buNone/>
            </a:pPr>
            <a:r>
              <a:rPr lang="en-US" b="1" dirty="0"/>
              <a:t>Relational data storage- </a:t>
            </a:r>
            <a:r>
              <a:rPr lang="en-US" dirty="0"/>
              <a:t>A cloud storage device mechanism implemented using relational data storage could be based on any number of commercially available database products, such as IBM DB2, Oracle Database, Microsoft SQL Server, and MySQL. </a:t>
            </a:r>
          </a:p>
          <a:p>
            <a:pPr marL="0" indent="0">
              <a:buNone/>
            </a:pPr>
            <a:r>
              <a:rPr lang="en-US" b="1" dirty="0"/>
              <a:t>Challenges with the mechanism </a:t>
            </a:r>
            <a:r>
              <a:rPr lang="en-US" dirty="0"/>
              <a:t>is scaling and performance.</a:t>
            </a:r>
          </a:p>
          <a:p>
            <a:pPr marL="0" indent="0">
              <a:buNone/>
            </a:pPr>
            <a:r>
              <a:rPr lang="en-US" dirty="0"/>
              <a:t>Scaling a relational cloud storage device vertically can be more complex and cost-ineffective than horizontal scaling.</a:t>
            </a:r>
          </a:p>
          <a:p>
            <a:pPr marL="0" indent="0">
              <a:buNone/>
            </a:pPr>
            <a:r>
              <a:rPr lang="en-US" b="1" dirty="0"/>
              <a:t>Non relational data storage </a:t>
            </a:r>
            <a:r>
              <a:rPr lang="en-US" dirty="0"/>
              <a:t>– </a:t>
            </a:r>
          </a:p>
          <a:p>
            <a:pPr marL="0" indent="0">
              <a:buNone/>
            </a:pPr>
            <a:r>
              <a:rPr lang="en-US" dirty="0"/>
              <a:t>Non-relational storage (also commonly referred to as NoSQL storage).</a:t>
            </a:r>
            <a:r>
              <a:rPr lang="en-US" b="0" i="0" dirty="0">
                <a:solidFill>
                  <a:srgbClr val="333333"/>
                </a:solidFill>
                <a:effectLst/>
                <a:latin typeface="inter-regular"/>
              </a:rPr>
              <a:t> NoSQL database doesn't use tables for storing data.</a:t>
            </a:r>
            <a:r>
              <a:rPr lang="en-US" b="0" i="0" dirty="0">
                <a:solidFill>
                  <a:srgbClr val="525252"/>
                </a:solidFill>
                <a:effectLst/>
                <a:latin typeface="IBM Plex Sans" panose="020B0604020202020204" pitchFamily="34" charset="0"/>
              </a:rPr>
              <a:t> </a:t>
            </a:r>
            <a:r>
              <a:rPr lang="en-US" dirty="0"/>
              <a:t>NoSQL databases, house data within one data structure, such as JSON document.</a:t>
            </a:r>
          </a:p>
          <a:p>
            <a:pPr marL="0" indent="0">
              <a:buNone/>
            </a:pPr>
            <a:r>
              <a:rPr lang="en-US" dirty="0">
                <a:solidFill>
                  <a:srgbClr val="333333"/>
                </a:solidFill>
                <a:latin typeface="inter-regular"/>
              </a:rPr>
              <a:t>Since this non-relational database design does not require a schema, it offers rapid scalability to manage large and typically unstructured data sets.</a:t>
            </a:r>
          </a:p>
          <a:p>
            <a:r>
              <a:rPr lang="en-US" dirty="0"/>
              <a:t>Non-relational storage can be more horizontally scalable than relational storage.</a:t>
            </a:r>
            <a:endParaRPr lang="en-IN" dirty="0"/>
          </a:p>
        </p:txBody>
      </p:sp>
      <p:sp>
        <p:nvSpPr>
          <p:cNvPr id="4" name="Slide Number Placeholder 3">
            <a:extLst>
              <a:ext uri="{FF2B5EF4-FFF2-40B4-BE49-F238E27FC236}">
                <a16:creationId xmlns:a16="http://schemas.microsoft.com/office/drawing/2014/main" id="{B8FE225F-B883-4FD9-9BF9-919D39084C0E}"/>
              </a:ext>
            </a:extLst>
          </p:cNvPr>
          <p:cNvSpPr>
            <a:spLocks noGrp="1"/>
          </p:cNvSpPr>
          <p:nvPr>
            <p:ph type="sldNum" sz="quarter" idx="12"/>
          </p:nvPr>
        </p:nvSpPr>
        <p:spPr/>
        <p:txBody>
          <a:bodyPr/>
          <a:lstStyle/>
          <a:p>
            <a:fld id="{296E69A2-A4E5-4F71-B46D-EFAA5A2D07BE}" type="slidenum">
              <a:rPr lang="en-IN" smtClean="0"/>
              <a:t>22</a:t>
            </a:fld>
            <a:endParaRPr lang="en-IN"/>
          </a:p>
        </p:txBody>
      </p:sp>
    </p:spTree>
    <p:extLst>
      <p:ext uri="{BB962C8B-B14F-4D97-AF65-F5344CB8AC3E}">
        <p14:creationId xmlns:p14="http://schemas.microsoft.com/office/powerpoint/2010/main" val="160804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3F1AE4EA-324F-4933-BEDE-965E8318A91B}"/>
              </a:ext>
            </a:extLst>
          </p:cNvPr>
          <p:cNvSpPr/>
          <p:nvPr/>
        </p:nvSpPr>
        <p:spPr>
          <a:xfrm>
            <a:off x="6744335" y="1093089"/>
            <a:ext cx="5447665" cy="5764911"/>
          </a:xfrm>
          <a:prstGeom prst="rect">
            <a:avLst/>
          </a:prstGeom>
          <a:blipFill>
            <a:blip r:embed="rId2" cstate="print"/>
            <a:stretch>
              <a:fillRect/>
            </a:stretch>
          </a:blipFill>
        </p:spPr>
        <p:txBody>
          <a:bodyPr wrap="square" lIns="0" tIns="0" rIns="0" bIns="0" rtlCol="0"/>
          <a:lstStyle/>
          <a:p>
            <a:endParaRPr lang="en-IN"/>
          </a:p>
        </p:txBody>
      </p:sp>
      <p:sp>
        <p:nvSpPr>
          <p:cNvPr id="4" name="TextBox 3">
            <a:extLst>
              <a:ext uri="{FF2B5EF4-FFF2-40B4-BE49-F238E27FC236}">
                <a16:creationId xmlns:a16="http://schemas.microsoft.com/office/drawing/2014/main" id="{13B41BFD-22CB-45B7-B627-89A00A9FE947}"/>
              </a:ext>
            </a:extLst>
          </p:cNvPr>
          <p:cNvSpPr txBox="1"/>
          <p:nvPr/>
        </p:nvSpPr>
        <p:spPr>
          <a:xfrm>
            <a:off x="729673" y="3429000"/>
            <a:ext cx="5818909" cy="3139321"/>
          </a:xfrm>
          <a:prstGeom prst="rect">
            <a:avLst/>
          </a:prstGeom>
          <a:noFill/>
        </p:spPr>
        <p:txBody>
          <a:bodyPr wrap="square">
            <a:spAutoFit/>
          </a:bodyPr>
          <a:lstStyle/>
          <a:p>
            <a:r>
              <a:rPr lang="en-US" dirty="0"/>
              <a:t>The cloud consumer interacts with the usage and administration portal to create a cloud storage device and define access control policies (1). The usage and administration portal interact with the cloud storage software to create the cloud storage device instance and apply the required access policy to its data objects (2). Each data object is assigned to a cloud storage device and all of the data objects are stored in the same virtual storage volume. The cloud consumer uses the proprietary cloud storage device UI to interact directly with the data objects (3).</a:t>
            </a:r>
            <a:endParaRPr lang="en-IN" dirty="0"/>
          </a:p>
        </p:txBody>
      </p:sp>
      <p:sp>
        <p:nvSpPr>
          <p:cNvPr id="8" name="TextBox 7">
            <a:extLst>
              <a:ext uri="{FF2B5EF4-FFF2-40B4-BE49-F238E27FC236}">
                <a16:creationId xmlns:a16="http://schemas.microsoft.com/office/drawing/2014/main" id="{BB3F522D-C59E-452A-98D0-B658682EBB87}"/>
              </a:ext>
            </a:extLst>
          </p:cNvPr>
          <p:cNvSpPr txBox="1"/>
          <p:nvPr/>
        </p:nvSpPr>
        <p:spPr>
          <a:xfrm>
            <a:off x="840510" y="1093089"/>
            <a:ext cx="6096000" cy="2308324"/>
          </a:xfrm>
          <a:prstGeom prst="rect">
            <a:avLst/>
          </a:prstGeom>
          <a:noFill/>
        </p:spPr>
        <p:txBody>
          <a:bodyPr wrap="square">
            <a:spAutoFit/>
          </a:bodyPr>
          <a:lstStyle/>
          <a:p>
            <a:r>
              <a:rPr lang="en-US" dirty="0">
                <a:solidFill>
                  <a:srgbClr val="FF0000"/>
                </a:solidFill>
              </a:rPr>
              <a:t>The object-based cloud storage device has an underlying storage system with variable storage capacity, which is directly controlled by a software component that also exposes the interface. This software enables the creation of isolated cloud storage devices that are allocated to cloud consumers. The storage system uses a security credential management system to administer user-based access control to the device’s data objects .</a:t>
            </a:r>
            <a:endParaRPr lang="en-IN" dirty="0">
              <a:solidFill>
                <a:srgbClr val="FF0000"/>
              </a:solidFill>
            </a:endParaRPr>
          </a:p>
        </p:txBody>
      </p:sp>
      <p:sp>
        <p:nvSpPr>
          <p:cNvPr id="10" name="TextBox 9">
            <a:extLst>
              <a:ext uri="{FF2B5EF4-FFF2-40B4-BE49-F238E27FC236}">
                <a16:creationId xmlns:a16="http://schemas.microsoft.com/office/drawing/2014/main" id="{9F7A96F3-4210-4E1D-AEFA-4DF0D90C69E8}"/>
              </a:ext>
            </a:extLst>
          </p:cNvPr>
          <p:cNvSpPr txBox="1"/>
          <p:nvPr/>
        </p:nvSpPr>
        <p:spPr>
          <a:xfrm>
            <a:off x="840510" y="319804"/>
            <a:ext cx="10547926" cy="707886"/>
          </a:xfrm>
          <a:prstGeom prst="rect">
            <a:avLst/>
          </a:prstGeom>
          <a:noFill/>
        </p:spPr>
        <p:txBody>
          <a:bodyPr wrap="square">
            <a:spAutoFit/>
          </a:bodyPr>
          <a:lstStyle/>
          <a:p>
            <a:r>
              <a:rPr lang="en-US" sz="2000" dirty="0">
                <a:solidFill>
                  <a:srgbClr val="0070C0"/>
                </a:solidFill>
              </a:rPr>
              <a:t>CASE STUDY: DTGOV provides cloud consumers access to a cloud storage device based on an object storage interface.</a:t>
            </a:r>
            <a:endParaRPr lang="en-IN" sz="2000" dirty="0">
              <a:solidFill>
                <a:srgbClr val="0070C0"/>
              </a:solidFill>
            </a:endParaRPr>
          </a:p>
        </p:txBody>
      </p:sp>
      <p:sp>
        <p:nvSpPr>
          <p:cNvPr id="11" name="Slide Number Placeholder 10">
            <a:extLst>
              <a:ext uri="{FF2B5EF4-FFF2-40B4-BE49-F238E27FC236}">
                <a16:creationId xmlns:a16="http://schemas.microsoft.com/office/drawing/2014/main" id="{37F787EF-E7F9-41D2-88C4-C508E5C6CAA5}"/>
              </a:ext>
            </a:extLst>
          </p:cNvPr>
          <p:cNvSpPr>
            <a:spLocks noGrp="1"/>
          </p:cNvSpPr>
          <p:nvPr>
            <p:ph type="sldNum" sz="quarter" idx="12"/>
          </p:nvPr>
        </p:nvSpPr>
        <p:spPr/>
        <p:txBody>
          <a:bodyPr/>
          <a:lstStyle/>
          <a:p>
            <a:fld id="{296E69A2-A4E5-4F71-B46D-EFAA5A2D07BE}" type="slidenum">
              <a:rPr lang="en-IN" smtClean="0"/>
              <a:t>23</a:t>
            </a:fld>
            <a:endParaRPr lang="en-IN"/>
          </a:p>
        </p:txBody>
      </p:sp>
    </p:spTree>
    <p:extLst>
      <p:ext uri="{BB962C8B-B14F-4D97-AF65-F5344CB8AC3E}">
        <p14:creationId xmlns:p14="http://schemas.microsoft.com/office/powerpoint/2010/main" val="367485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BA3F7D-4E83-47D0-9298-968A1DBAC629}"/>
              </a:ext>
            </a:extLst>
          </p:cNvPr>
          <p:cNvSpPr txBox="1"/>
          <p:nvPr/>
        </p:nvSpPr>
        <p:spPr>
          <a:xfrm>
            <a:off x="711201" y="4224095"/>
            <a:ext cx="6096000" cy="2308324"/>
          </a:xfrm>
          <a:prstGeom prst="rect">
            <a:avLst/>
          </a:prstGeom>
          <a:noFill/>
        </p:spPr>
        <p:txBody>
          <a:bodyPr wrap="square">
            <a:spAutoFit/>
          </a:bodyPr>
          <a:lstStyle/>
          <a:p>
            <a:r>
              <a:rPr lang="en-US" dirty="0"/>
              <a:t>The cloud consumer uses the usage and administration portal to create and assign a cloud storage device to an existing virtual server (1). The usage and administration portal interacts with the VIM software (2a), which creates and configures the appropriate LUN (2b). Each cloud storage device uses a separate LUN controlled by the virtualization platform. The cloud consumer remotely logs into the virtual server directly (3a) to access the cloud storage device (3b).</a:t>
            </a:r>
            <a:endParaRPr lang="en-IN" dirty="0"/>
          </a:p>
        </p:txBody>
      </p:sp>
      <p:pic>
        <p:nvPicPr>
          <p:cNvPr id="5" name="Picture 4">
            <a:extLst>
              <a:ext uri="{FF2B5EF4-FFF2-40B4-BE49-F238E27FC236}">
                <a16:creationId xmlns:a16="http://schemas.microsoft.com/office/drawing/2014/main" id="{DF164EFB-4B02-4785-8D7F-91292AD0445A}"/>
              </a:ext>
            </a:extLst>
          </p:cNvPr>
          <p:cNvPicPr>
            <a:picLocks noChangeAspect="1"/>
          </p:cNvPicPr>
          <p:nvPr/>
        </p:nvPicPr>
        <p:blipFill>
          <a:blip r:embed="rId2"/>
          <a:stretch>
            <a:fillRect/>
          </a:stretch>
        </p:blipFill>
        <p:spPr>
          <a:xfrm>
            <a:off x="6529964" y="685800"/>
            <a:ext cx="5800725" cy="5486400"/>
          </a:xfrm>
          <a:prstGeom prst="rect">
            <a:avLst/>
          </a:prstGeom>
        </p:spPr>
      </p:pic>
      <p:sp>
        <p:nvSpPr>
          <p:cNvPr id="6" name="TextBox 5">
            <a:extLst>
              <a:ext uri="{FF2B5EF4-FFF2-40B4-BE49-F238E27FC236}">
                <a16:creationId xmlns:a16="http://schemas.microsoft.com/office/drawing/2014/main" id="{C367E983-7BF5-4EE8-BB2A-16D77FC619E3}"/>
              </a:ext>
            </a:extLst>
          </p:cNvPr>
          <p:cNvSpPr txBox="1"/>
          <p:nvPr/>
        </p:nvSpPr>
        <p:spPr>
          <a:xfrm>
            <a:off x="729673" y="909981"/>
            <a:ext cx="7426036" cy="923330"/>
          </a:xfrm>
          <a:prstGeom prst="rect">
            <a:avLst/>
          </a:prstGeom>
          <a:noFill/>
        </p:spPr>
        <p:txBody>
          <a:bodyPr wrap="square">
            <a:spAutoFit/>
          </a:bodyPr>
          <a:lstStyle/>
          <a:p>
            <a:r>
              <a:rPr lang="en-US" dirty="0">
                <a:solidFill>
                  <a:srgbClr val="FF0000"/>
                </a:solidFill>
              </a:rPr>
              <a:t>The creation of the cloud consumers’ block-based cloud storage devices is managed by the virtualization platform, which instantiates the LUN’s implementation of the virtual storage.</a:t>
            </a:r>
            <a:endParaRPr lang="en-IN" dirty="0">
              <a:solidFill>
                <a:srgbClr val="FF0000"/>
              </a:solidFill>
            </a:endParaRPr>
          </a:p>
        </p:txBody>
      </p:sp>
      <p:sp>
        <p:nvSpPr>
          <p:cNvPr id="7" name="Slide Number Placeholder 6">
            <a:extLst>
              <a:ext uri="{FF2B5EF4-FFF2-40B4-BE49-F238E27FC236}">
                <a16:creationId xmlns:a16="http://schemas.microsoft.com/office/drawing/2014/main" id="{A1432C77-D663-48C7-A1C8-39555458525C}"/>
              </a:ext>
            </a:extLst>
          </p:cNvPr>
          <p:cNvSpPr>
            <a:spLocks noGrp="1"/>
          </p:cNvSpPr>
          <p:nvPr>
            <p:ph type="sldNum" sz="quarter" idx="12"/>
          </p:nvPr>
        </p:nvSpPr>
        <p:spPr/>
        <p:txBody>
          <a:bodyPr/>
          <a:lstStyle/>
          <a:p>
            <a:fld id="{296E69A2-A4E5-4F71-B46D-EFAA5A2D07BE}" type="slidenum">
              <a:rPr lang="en-IN" smtClean="0"/>
              <a:t>24</a:t>
            </a:fld>
            <a:endParaRPr lang="en-IN"/>
          </a:p>
        </p:txBody>
      </p:sp>
    </p:spTree>
    <p:extLst>
      <p:ext uri="{BB962C8B-B14F-4D97-AF65-F5344CB8AC3E}">
        <p14:creationId xmlns:p14="http://schemas.microsoft.com/office/powerpoint/2010/main" val="26120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AB23-A2AD-42C4-A22E-7882A941C8E4}"/>
              </a:ext>
            </a:extLst>
          </p:cNvPr>
          <p:cNvSpPr>
            <a:spLocks noGrp="1"/>
          </p:cNvSpPr>
          <p:nvPr>
            <p:ph type="title"/>
          </p:nvPr>
        </p:nvSpPr>
        <p:spPr>
          <a:xfrm>
            <a:off x="838200" y="365126"/>
            <a:ext cx="10515600" cy="567748"/>
          </a:xfrm>
        </p:spPr>
        <p:txBody>
          <a:bodyPr>
            <a:normAutofit fontScale="90000"/>
          </a:bodyPr>
          <a:lstStyle/>
          <a:p>
            <a:r>
              <a:rPr lang="en-IN" b="1" dirty="0">
                <a:solidFill>
                  <a:srgbClr val="FF0000"/>
                </a:solidFill>
              </a:rPr>
              <a:t>3.4 Cloud Usage Monitor</a:t>
            </a:r>
          </a:p>
        </p:txBody>
      </p:sp>
      <p:sp>
        <p:nvSpPr>
          <p:cNvPr id="3" name="Content Placeholder 2">
            <a:extLst>
              <a:ext uri="{FF2B5EF4-FFF2-40B4-BE49-F238E27FC236}">
                <a16:creationId xmlns:a16="http://schemas.microsoft.com/office/drawing/2014/main" id="{51804F02-4B33-490F-BCA4-8E67D9F0E959}"/>
              </a:ext>
            </a:extLst>
          </p:cNvPr>
          <p:cNvSpPr>
            <a:spLocks noGrp="1"/>
          </p:cNvSpPr>
          <p:nvPr>
            <p:ph idx="1"/>
          </p:nvPr>
        </p:nvSpPr>
        <p:spPr>
          <a:xfrm>
            <a:off x="838200" y="1071418"/>
            <a:ext cx="10515600" cy="5105545"/>
          </a:xfrm>
        </p:spPr>
        <p:txBody>
          <a:bodyPr/>
          <a:lstStyle/>
          <a:p>
            <a:pPr marL="0" indent="0">
              <a:buNone/>
            </a:pPr>
            <a:r>
              <a:rPr lang="en-US" dirty="0"/>
              <a:t>The cloud usage monitor mechanism is a lightweight and autonomous software program responsible for collecting and processing IT resource usage data.</a:t>
            </a:r>
          </a:p>
          <a:p>
            <a:pPr marL="0" indent="0">
              <a:buNone/>
            </a:pPr>
            <a:r>
              <a:rPr lang="en-US" dirty="0"/>
              <a:t>Depending on the type of usage metrics there are 3 agent based implementation formats</a:t>
            </a:r>
          </a:p>
          <a:p>
            <a:r>
              <a:rPr lang="en-US" dirty="0"/>
              <a:t>Monitoring agent</a:t>
            </a:r>
          </a:p>
          <a:p>
            <a:r>
              <a:rPr lang="en-US" dirty="0"/>
              <a:t>Resource agent</a:t>
            </a:r>
          </a:p>
          <a:p>
            <a:r>
              <a:rPr lang="en-US" dirty="0"/>
              <a:t>Polling agent.</a:t>
            </a:r>
            <a:endParaRPr lang="en-IN" dirty="0"/>
          </a:p>
        </p:txBody>
      </p:sp>
      <p:sp>
        <p:nvSpPr>
          <p:cNvPr id="4" name="Slide Number Placeholder 3">
            <a:extLst>
              <a:ext uri="{FF2B5EF4-FFF2-40B4-BE49-F238E27FC236}">
                <a16:creationId xmlns:a16="http://schemas.microsoft.com/office/drawing/2014/main" id="{8F901842-0486-446A-99FF-858BB775D4D2}"/>
              </a:ext>
            </a:extLst>
          </p:cNvPr>
          <p:cNvSpPr>
            <a:spLocks noGrp="1"/>
          </p:cNvSpPr>
          <p:nvPr>
            <p:ph type="sldNum" sz="quarter" idx="12"/>
          </p:nvPr>
        </p:nvSpPr>
        <p:spPr/>
        <p:txBody>
          <a:bodyPr/>
          <a:lstStyle/>
          <a:p>
            <a:fld id="{296E69A2-A4E5-4F71-B46D-EFAA5A2D07BE}" type="slidenum">
              <a:rPr lang="en-IN" smtClean="0"/>
              <a:t>25</a:t>
            </a:fld>
            <a:endParaRPr lang="en-IN"/>
          </a:p>
        </p:txBody>
      </p:sp>
    </p:spTree>
    <p:extLst>
      <p:ext uri="{BB962C8B-B14F-4D97-AF65-F5344CB8AC3E}">
        <p14:creationId xmlns:p14="http://schemas.microsoft.com/office/powerpoint/2010/main" val="2163884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7411-77D5-4497-BFF7-5700BAF75DCE}"/>
              </a:ext>
            </a:extLst>
          </p:cNvPr>
          <p:cNvSpPr>
            <a:spLocks noGrp="1"/>
          </p:cNvSpPr>
          <p:nvPr>
            <p:ph type="title"/>
          </p:nvPr>
        </p:nvSpPr>
        <p:spPr>
          <a:xfrm>
            <a:off x="838200" y="365125"/>
            <a:ext cx="10515600" cy="761711"/>
          </a:xfrm>
        </p:spPr>
        <p:txBody>
          <a:bodyPr/>
          <a:lstStyle/>
          <a:p>
            <a:r>
              <a:rPr lang="en-IN" b="1" dirty="0">
                <a:solidFill>
                  <a:srgbClr val="FF0000"/>
                </a:solidFill>
              </a:rPr>
              <a:t>Monitoring agent</a:t>
            </a:r>
          </a:p>
        </p:txBody>
      </p:sp>
      <p:sp>
        <p:nvSpPr>
          <p:cNvPr id="3" name="Content Placeholder 2">
            <a:extLst>
              <a:ext uri="{FF2B5EF4-FFF2-40B4-BE49-F238E27FC236}">
                <a16:creationId xmlns:a16="http://schemas.microsoft.com/office/drawing/2014/main" id="{08097BC7-E252-4AFF-A2D5-9A6B2D12A2CA}"/>
              </a:ext>
            </a:extLst>
          </p:cNvPr>
          <p:cNvSpPr>
            <a:spLocks noGrp="1"/>
          </p:cNvSpPr>
          <p:nvPr>
            <p:ph idx="1"/>
          </p:nvPr>
        </p:nvSpPr>
        <p:spPr>
          <a:xfrm>
            <a:off x="838200" y="1209964"/>
            <a:ext cx="10790382" cy="4966999"/>
          </a:xfrm>
        </p:spPr>
        <p:txBody>
          <a:bodyPr/>
          <a:lstStyle/>
          <a:p>
            <a:r>
              <a:rPr lang="en-IN" sz="2000" dirty="0"/>
              <a:t>A monitoring agent is an intermediary, event driven program that exists as a service agent and reside along existing communication paths to transparently monitor and analyse the dataflows.</a:t>
            </a:r>
          </a:p>
          <a:p>
            <a:r>
              <a:rPr lang="en-IN" sz="2000" dirty="0"/>
              <a:t>This type of cloud usage monitor is used to measure the network traffic and message metrics.</a:t>
            </a:r>
          </a:p>
          <a:p>
            <a:pPr marL="0" indent="0">
              <a:buNone/>
            </a:pPr>
            <a:endParaRPr lang="en-US" sz="1400" dirty="0">
              <a:solidFill>
                <a:srgbClr val="0070C0"/>
              </a:solidFill>
            </a:endParaRPr>
          </a:p>
          <a:p>
            <a:pPr marL="0" indent="0">
              <a:buNone/>
            </a:pPr>
            <a:endParaRPr lang="en-US" sz="1400" dirty="0">
              <a:solidFill>
                <a:srgbClr val="0070C0"/>
              </a:solidFill>
            </a:endParaRPr>
          </a:p>
          <a:p>
            <a:pPr marL="0" indent="0">
              <a:buNone/>
            </a:pPr>
            <a:r>
              <a:rPr lang="en-US" sz="1400" dirty="0">
                <a:solidFill>
                  <a:srgbClr val="0070C0"/>
                </a:solidFill>
              </a:rPr>
              <a:t>A cloud service consumer sends a request message to a cloud service (1). </a:t>
            </a:r>
          </a:p>
          <a:p>
            <a:pPr marL="0" indent="0">
              <a:buNone/>
            </a:pPr>
            <a:r>
              <a:rPr lang="en-US" sz="1400" dirty="0">
                <a:solidFill>
                  <a:srgbClr val="0070C0"/>
                </a:solidFill>
              </a:rPr>
              <a:t>The monitoring agent intercepts the message to collect relevant usage data (2)</a:t>
            </a:r>
          </a:p>
          <a:p>
            <a:pPr marL="0" indent="0">
              <a:buNone/>
            </a:pPr>
            <a:r>
              <a:rPr lang="en-US" sz="1400" dirty="0">
                <a:solidFill>
                  <a:srgbClr val="0070C0"/>
                </a:solidFill>
              </a:rPr>
              <a:t> before allowing it to continue to the cloud service (3a). </a:t>
            </a:r>
          </a:p>
          <a:p>
            <a:pPr marL="0" indent="0">
              <a:buNone/>
            </a:pPr>
            <a:r>
              <a:rPr lang="en-US" sz="1400" dirty="0">
                <a:solidFill>
                  <a:srgbClr val="0070C0"/>
                </a:solidFill>
              </a:rPr>
              <a:t>The monitoring agent stores the collected usage data in a log database (3b). </a:t>
            </a:r>
          </a:p>
          <a:p>
            <a:pPr marL="0" indent="0">
              <a:buNone/>
            </a:pPr>
            <a:r>
              <a:rPr lang="en-US" sz="1400" dirty="0">
                <a:solidFill>
                  <a:srgbClr val="0070C0"/>
                </a:solidFill>
              </a:rPr>
              <a:t>The cloud service replies with a response message (4) </a:t>
            </a:r>
          </a:p>
          <a:p>
            <a:pPr marL="0" indent="0">
              <a:buNone/>
            </a:pPr>
            <a:r>
              <a:rPr lang="en-US" sz="1400" dirty="0">
                <a:solidFill>
                  <a:srgbClr val="0070C0"/>
                </a:solidFill>
              </a:rPr>
              <a:t>that is sent back to the cloud service consumer without being intercepted </a:t>
            </a:r>
          </a:p>
          <a:p>
            <a:pPr marL="0" indent="0">
              <a:buNone/>
            </a:pPr>
            <a:r>
              <a:rPr lang="en-US" sz="1400" dirty="0">
                <a:solidFill>
                  <a:srgbClr val="0070C0"/>
                </a:solidFill>
              </a:rPr>
              <a:t>by the monitoring agent (5).</a:t>
            </a:r>
            <a:endParaRPr lang="en-IN" sz="2000" dirty="0">
              <a:solidFill>
                <a:srgbClr val="0070C0"/>
              </a:solidFill>
            </a:endParaRPr>
          </a:p>
          <a:p>
            <a:pPr marL="0" indent="0">
              <a:buNone/>
            </a:pPr>
            <a:endParaRPr lang="en-IN" dirty="0"/>
          </a:p>
        </p:txBody>
      </p:sp>
      <p:sp>
        <p:nvSpPr>
          <p:cNvPr id="4" name="object 5">
            <a:extLst>
              <a:ext uri="{FF2B5EF4-FFF2-40B4-BE49-F238E27FC236}">
                <a16:creationId xmlns:a16="http://schemas.microsoft.com/office/drawing/2014/main" id="{85128773-C2E5-497A-8B9C-70C9284039A7}"/>
              </a:ext>
            </a:extLst>
          </p:cNvPr>
          <p:cNvSpPr/>
          <p:nvPr/>
        </p:nvSpPr>
        <p:spPr>
          <a:xfrm>
            <a:off x="6714835" y="2404050"/>
            <a:ext cx="4747491" cy="3511840"/>
          </a:xfrm>
          <a:prstGeom prst="rect">
            <a:avLst/>
          </a:prstGeom>
          <a:blipFill>
            <a:blip r:embed="rId2" cstate="print"/>
            <a:stretch>
              <a:fillRect/>
            </a:stretch>
          </a:blipFill>
        </p:spPr>
        <p:txBody>
          <a:bodyPr wrap="square" lIns="0" tIns="0" rIns="0" bIns="0" rtlCol="0"/>
          <a:lstStyle/>
          <a:p>
            <a:endParaRPr dirty="0"/>
          </a:p>
        </p:txBody>
      </p:sp>
      <p:sp>
        <p:nvSpPr>
          <p:cNvPr id="5" name="Slide Number Placeholder 4">
            <a:extLst>
              <a:ext uri="{FF2B5EF4-FFF2-40B4-BE49-F238E27FC236}">
                <a16:creationId xmlns:a16="http://schemas.microsoft.com/office/drawing/2014/main" id="{F0910791-94CD-4E01-A69C-CF7805A68763}"/>
              </a:ext>
            </a:extLst>
          </p:cNvPr>
          <p:cNvSpPr>
            <a:spLocks noGrp="1"/>
          </p:cNvSpPr>
          <p:nvPr>
            <p:ph type="sldNum" sz="quarter" idx="12"/>
          </p:nvPr>
        </p:nvSpPr>
        <p:spPr/>
        <p:txBody>
          <a:bodyPr/>
          <a:lstStyle/>
          <a:p>
            <a:fld id="{296E69A2-A4E5-4F71-B46D-EFAA5A2D07BE}" type="slidenum">
              <a:rPr lang="en-IN" smtClean="0"/>
              <a:t>26</a:t>
            </a:fld>
            <a:endParaRPr lang="en-IN"/>
          </a:p>
        </p:txBody>
      </p:sp>
    </p:spTree>
    <p:extLst>
      <p:ext uri="{BB962C8B-B14F-4D97-AF65-F5344CB8AC3E}">
        <p14:creationId xmlns:p14="http://schemas.microsoft.com/office/powerpoint/2010/main" val="1516712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BF7F-EAD2-4D81-9E27-C87EBF88279C}"/>
              </a:ext>
            </a:extLst>
          </p:cNvPr>
          <p:cNvSpPr>
            <a:spLocks noGrp="1"/>
          </p:cNvSpPr>
          <p:nvPr>
            <p:ph type="title"/>
          </p:nvPr>
        </p:nvSpPr>
        <p:spPr>
          <a:xfrm>
            <a:off x="838200" y="365126"/>
            <a:ext cx="10515600" cy="678584"/>
          </a:xfrm>
        </p:spPr>
        <p:txBody>
          <a:bodyPr>
            <a:normAutofit fontScale="90000"/>
          </a:bodyPr>
          <a:lstStyle/>
          <a:p>
            <a:r>
              <a:rPr lang="en-IN" b="1" dirty="0">
                <a:solidFill>
                  <a:srgbClr val="FF0000"/>
                </a:solidFill>
              </a:rPr>
              <a:t>Resource agent</a:t>
            </a:r>
          </a:p>
        </p:txBody>
      </p:sp>
      <p:sp>
        <p:nvSpPr>
          <p:cNvPr id="3" name="Content Placeholder 2">
            <a:extLst>
              <a:ext uri="{FF2B5EF4-FFF2-40B4-BE49-F238E27FC236}">
                <a16:creationId xmlns:a16="http://schemas.microsoft.com/office/drawing/2014/main" id="{D8CEAD8F-A64E-424B-B68D-E131D6C49483}"/>
              </a:ext>
            </a:extLst>
          </p:cNvPr>
          <p:cNvSpPr>
            <a:spLocks noGrp="1"/>
          </p:cNvSpPr>
          <p:nvPr>
            <p:ph idx="1"/>
          </p:nvPr>
        </p:nvSpPr>
        <p:spPr>
          <a:xfrm>
            <a:off x="838200" y="1043710"/>
            <a:ext cx="10515600" cy="5133253"/>
          </a:xfrm>
        </p:spPr>
        <p:txBody>
          <a:bodyPr>
            <a:normAutofit/>
          </a:bodyPr>
          <a:lstStyle/>
          <a:p>
            <a:r>
              <a:rPr lang="en-US" sz="2000" dirty="0"/>
              <a:t>A resource agent is a processing module that collects usage data by having event-driven interactions with specialized resource software.</a:t>
            </a:r>
          </a:p>
          <a:p>
            <a:r>
              <a:rPr lang="en-US" sz="2000" dirty="0"/>
              <a:t>This module is used to monitor usage metrics based on pre-defined, observable events at the resource software level, such as initiating, suspending, resuming, and vertical scaling.</a:t>
            </a:r>
            <a:endParaRPr lang="en-IN" sz="2000" dirty="0"/>
          </a:p>
        </p:txBody>
      </p:sp>
      <p:sp>
        <p:nvSpPr>
          <p:cNvPr id="4" name="object 6">
            <a:extLst>
              <a:ext uri="{FF2B5EF4-FFF2-40B4-BE49-F238E27FC236}">
                <a16:creationId xmlns:a16="http://schemas.microsoft.com/office/drawing/2014/main" id="{3B6C7286-73D9-423E-8FE5-7966D24C66C4}"/>
              </a:ext>
            </a:extLst>
          </p:cNvPr>
          <p:cNvSpPr/>
          <p:nvPr/>
        </p:nvSpPr>
        <p:spPr>
          <a:xfrm>
            <a:off x="5966691" y="2691534"/>
            <a:ext cx="6001743" cy="380134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3E5505E9-D64A-4BFC-89B2-1D1361FCCB77}"/>
              </a:ext>
            </a:extLst>
          </p:cNvPr>
          <p:cNvSpPr txBox="1"/>
          <p:nvPr/>
        </p:nvSpPr>
        <p:spPr>
          <a:xfrm>
            <a:off x="979055" y="2551837"/>
            <a:ext cx="6096000" cy="1754326"/>
          </a:xfrm>
          <a:prstGeom prst="rect">
            <a:avLst/>
          </a:prstGeom>
          <a:noFill/>
        </p:spPr>
        <p:txBody>
          <a:bodyPr wrap="square">
            <a:spAutoFit/>
          </a:bodyPr>
          <a:lstStyle/>
          <a:p>
            <a:r>
              <a:rPr lang="en-US" dirty="0">
                <a:solidFill>
                  <a:srgbClr val="0070C0"/>
                </a:solidFill>
              </a:rPr>
              <a:t>The resource agent is actively monitoring a virtual server and detects an increase in usage (1). The resource agent receives a notification from the underlying resource management program that the virtual server is being scaled up and stores the collected usage data in a log database, as per its monitoring metrics (2)</a:t>
            </a:r>
            <a:endParaRPr lang="en-IN" dirty="0">
              <a:solidFill>
                <a:srgbClr val="0070C0"/>
              </a:solidFill>
            </a:endParaRPr>
          </a:p>
        </p:txBody>
      </p:sp>
      <p:sp>
        <p:nvSpPr>
          <p:cNvPr id="7" name="Slide Number Placeholder 6">
            <a:extLst>
              <a:ext uri="{FF2B5EF4-FFF2-40B4-BE49-F238E27FC236}">
                <a16:creationId xmlns:a16="http://schemas.microsoft.com/office/drawing/2014/main" id="{14069483-2F69-4BC6-A595-940729F353DC}"/>
              </a:ext>
            </a:extLst>
          </p:cNvPr>
          <p:cNvSpPr>
            <a:spLocks noGrp="1"/>
          </p:cNvSpPr>
          <p:nvPr>
            <p:ph type="sldNum" sz="quarter" idx="12"/>
          </p:nvPr>
        </p:nvSpPr>
        <p:spPr/>
        <p:txBody>
          <a:bodyPr/>
          <a:lstStyle/>
          <a:p>
            <a:fld id="{296E69A2-A4E5-4F71-B46D-EFAA5A2D07BE}" type="slidenum">
              <a:rPr lang="en-IN" smtClean="0"/>
              <a:t>27</a:t>
            </a:fld>
            <a:endParaRPr lang="en-IN"/>
          </a:p>
        </p:txBody>
      </p:sp>
    </p:spTree>
    <p:extLst>
      <p:ext uri="{BB962C8B-B14F-4D97-AF65-F5344CB8AC3E}">
        <p14:creationId xmlns:p14="http://schemas.microsoft.com/office/powerpoint/2010/main" val="316389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D843-14FD-4CA4-A0CF-0A99ADAE8125}"/>
              </a:ext>
            </a:extLst>
          </p:cNvPr>
          <p:cNvSpPr>
            <a:spLocks noGrp="1"/>
          </p:cNvSpPr>
          <p:nvPr>
            <p:ph type="title"/>
          </p:nvPr>
        </p:nvSpPr>
        <p:spPr>
          <a:xfrm>
            <a:off x="838200" y="106508"/>
            <a:ext cx="10515600" cy="715530"/>
          </a:xfrm>
        </p:spPr>
        <p:txBody>
          <a:bodyPr/>
          <a:lstStyle/>
          <a:p>
            <a:r>
              <a:rPr lang="en-IN" b="1" dirty="0">
                <a:solidFill>
                  <a:srgbClr val="FF0000"/>
                </a:solidFill>
              </a:rPr>
              <a:t>Polling Agent</a:t>
            </a:r>
          </a:p>
        </p:txBody>
      </p:sp>
      <p:sp>
        <p:nvSpPr>
          <p:cNvPr id="3" name="Content Placeholder 2">
            <a:extLst>
              <a:ext uri="{FF2B5EF4-FFF2-40B4-BE49-F238E27FC236}">
                <a16:creationId xmlns:a16="http://schemas.microsoft.com/office/drawing/2014/main" id="{68D3C41F-ABFD-4768-BA08-1942C0E2446C}"/>
              </a:ext>
            </a:extLst>
          </p:cNvPr>
          <p:cNvSpPr>
            <a:spLocks noGrp="1"/>
          </p:cNvSpPr>
          <p:nvPr>
            <p:ph idx="1"/>
          </p:nvPr>
        </p:nvSpPr>
        <p:spPr>
          <a:xfrm>
            <a:off x="838200" y="674256"/>
            <a:ext cx="10515600" cy="5502708"/>
          </a:xfrm>
        </p:spPr>
        <p:txBody>
          <a:bodyPr/>
          <a:lstStyle/>
          <a:p>
            <a:r>
              <a:rPr lang="en-US" sz="2000" dirty="0"/>
              <a:t>A polling agent is a processing module that collects cloud service usage data by polling IT resources. This type of cloud service monitor is commonly used to periodically monitor IT resource status, such as uptime and downtime.</a:t>
            </a:r>
          </a:p>
          <a:p>
            <a:pPr marL="0" indent="0">
              <a:buNone/>
            </a:pPr>
            <a:r>
              <a:rPr lang="en-US" sz="2000" dirty="0">
                <a:solidFill>
                  <a:srgbClr val="0070C0"/>
                </a:solidFill>
              </a:rPr>
              <a:t>A polling agent monitors the status of a cloud service hosted by a virtual server by sending periodic polling request messages and receiving polling response messages that report usage status “A” after a number of polling cycles, until it receives a usage status of “B” (1), upon which the polling agent records the new usage status in the log database (2).</a:t>
            </a:r>
            <a:endParaRPr lang="en-IN" sz="2000" dirty="0">
              <a:solidFill>
                <a:srgbClr val="0070C0"/>
              </a:solidFill>
            </a:endParaRPr>
          </a:p>
        </p:txBody>
      </p:sp>
      <p:sp>
        <p:nvSpPr>
          <p:cNvPr id="4" name="object 6">
            <a:extLst>
              <a:ext uri="{FF2B5EF4-FFF2-40B4-BE49-F238E27FC236}">
                <a16:creationId xmlns:a16="http://schemas.microsoft.com/office/drawing/2014/main" id="{7256697E-818B-49F7-B568-C4B156F9951B}"/>
              </a:ext>
            </a:extLst>
          </p:cNvPr>
          <p:cNvSpPr/>
          <p:nvPr/>
        </p:nvSpPr>
        <p:spPr>
          <a:xfrm>
            <a:off x="3349994" y="2787305"/>
            <a:ext cx="6572250" cy="3957407"/>
          </a:xfrm>
          <a:prstGeom prst="rect">
            <a:avLst/>
          </a:prstGeom>
          <a:blipFill>
            <a:blip r:embed="rId2" cstate="print"/>
            <a:stretch>
              <a:fillRect/>
            </a:stretch>
          </a:blip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8CBCD062-EF08-408E-AE16-DE6B65D4CCCA}"/>
              </a:ext>
            </a:extLst>
          </p:cNvPr>
          <p:cNvSpPr>
            <a:spLocks noGrp="1"/>
          </p:cNvSpPr>
          <p:nvPr>
            <p:ph type="sldNum" sz="quarter" idx="12"/>
          </p:nvPr>
        </p:nvSpPr>
        <p:spPr/>
        <p:txBody>
          <a:bodyPr/>
          <a:lstStyle/>
          <a:p>
            <a:fld id="{296E69A2-A4E5-4F71-B46D-EFAA5A2D07BE}" type="slidenum">
              <a:rPr lang="en-IN" smtClean="0"/>
              <a:t>28</a:t>
            </a:fld>
            <a:endParaRPr lang="en-IN"/>
          </a:p>
        </p:txBody>
      </p:sp>
    </p:spTree>
    <p:extLst>
      <p:ext uri="{BB962C8B-B14F-4D97-AF65-F5344CB8AC3E}">
        <p14:creationId xmlns:p14="http://schemas.microsoft.com/office/powerpoint/2010/main" val="733942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1226-0D05-46F2-AED1-C159536F406E}"/>
              </a:ext>
            </a:extLst>
          </p:cNvPr>
          <p:cNvSpPr>
            <a:spLocks noGrp="1"/>
          </p:cNvSpPr>
          <p:nvPr>
            <p:ph type="title"/>
          </p:nvPr>
        </p:nvSpPr>
        <p:spPr>
          <a:xfrm>
            <a:off x="838200" y="365125"/>
            <a:ext cx="10515600" cy="392257"/>
          </a:xfrm>
        </p:spPr>
        <p:txBody>
          <a:bodyPr>
            <a:normAutofit fontScale="90000"/>
          </a:bodyPr>
          <a:lstStyle/>
          <a:p>
            <a:r>
              <a:rPr lang="en-IN" b="1" dirty="0">
                <a:solidFill>
                  <a:srgbClr val="FF0000"/>
                </a:solidFill>
              </a:rPr>
              <a:t>Case study</a:t>
            </a:r>
            <a:r>
              <a:rPr lang="en-IN" b="1" dirty="0"/>
              <a:t>: </a:t>
            </a:r>
          </a:p>
        </p:txBody>
      </p:sp>
      <p:sp>
        <p:nvSpPr>
          <p:cNvPr id="3" name="Content Placeholder 2">
            <a:extLst>
              <a:ext uri="{FF2B5EF4-FFF2-40B4-BE49-F238E27FC236}">
                <a16:creationId xmlns:a16="http://schemas.microsoft.com/office/drawing/2014/main" id="{2465639C-1CA0-4C7D-8814-52E1CACAC7C5}"/>
              </a:ext>
            </a:extLst>
          </p:cNvPr>
          <p:cNvSpPr>
            <a:spLocks noGrp="1"/>
          </p:cNvSpPr>
          <p:nvPr>
            <p:ph idx="1"/>
          </p:nvPr>
        </p:nvSpPr>
        <p:spPr>
          <a:xfrm>
            <a:off x="838200" y="868218"/>
            <a:ext cx="10515600" cy="5308745"/>
          </a:xfrm>
        </p:spPr>
        <p:txBody>
          <a:bodyPr>
            <a:normAutofit fontScale="92500" lnSpcReduction="20000"/>
          </a:bodyPr>
          <a:lstStyle/>
          <a:p>
            <a:pPr marL="0" indent="0">
              <a:buNone/>
            </a:pPr>
            <a:r>
              <a:rPr lang="en-US" dirty="0"/>
              <a:t>DTGOV implements a resource agent that relies on the resource usage events generated by the VIM platform to calculate the virtual server usage data.</a:t>
            </a:r>
          </a:p>
          <a:p>
            <a:pPr marL="0" indent="0">
              <a:buNone/>
            </a:pPr>
            <a:r>
              <a:rPr lang="en-US" dirty="0"/>
              <a:t>The resource agent is designed with logic and metrics that are based on the following rules: </a:t>
            </a:r>
          </a:p>
          <a:p>
            <a:pPr marL="514350" indent="-514350">
              <a:buAutoNum type="arabicPeriod"/>
            </a:pPr>
            <a:r>
              <a:rPr lang="en-US" dirty="0"/>
              <a:t>Each resource usage event that is generated by the VIM software can contain the following data: </a:t>
            </a:r>
          </a:p>
          <a:p>
            <a:pPr marL="0" indent="0">
              <a:buNone/>
            </a:pPr>
            <a:r>
              <a:rPr lang="en-US" dirty="0"/>
              <a:t>• Event Type (EV_TYPE) – Generated by the VIM platform, there are five types of events: </a:t>
            </a:r>
          </a:p>
          <a:p>
            <a:pPr marL="0" indent="0">
              <a:buNone/>
            </a:pPr>
            <a:r>
              <a:rPr lang="en-US" dirty="0"/>
              <a:t>VM Starting (creation at the hypervisor)</a:t>
            </a:r>
          </a:p>
          <a:p>
            <a:pPr marL="0" indent="0">
              <a:buNone/>
            </a:pPr>
            <a:r>
              <a:rPr lang="en-US" dirty="0"/>
              <a:t> VM Started (completion of the boot procedure)</a:t>
            </a:r>
          </a:p>
          <a:p>
            <a:pPr marL="0" indent="0">
              <a:buNone/>
            </a:pPr>
            <a:r>
              <a:rPr lang="en-US" dirty="0"/>
              <a:t> VM Stopping (shutting down) </a:t>
            </a:r>
          </a:p>
          <a:p>
            <a:pPr marL="0" indent="0">
              <a:buNone/>
            </a:pPr>
            <a:r>
              <a:rPr lang="en-US" dirty="0"/>
              <a:t>VM Stopped (termination at the hypervisor)</a:t>
            </a:r>
          </a:p>
          <a:p>
            <a:pPr marL="0" indent="0">
              <a:buNone/>
            </a:pPr>
            <a:r>
              <a:rPr lang="en-US" dirty="0"/>
              <a:t> VM Scaled (change of performance parameters) </a:t>
            </a:r>
            <a:endParaRPr lang="en-IN" dirty="0"/>
          </a:p>
        </p:txBody>
      </p:sp>
      <p:sp>
        <p:nvSpPr>
          <p:cNvPr id="4" name="Slide Number Placeholder 3">
            <a:extLst>
              <a:ext uri="{FF2B5EF4-FFF2-40B4-BE49-F238E27FC236}">
                <a16:creationId xmlns:a16="http://schemas.microsoft.com/office/drawing/2014/main" id="{14E81BCD-7541-48E8-9FD4-2B087BF3DFAE}"/>
              </a:ext>
            </a:extLst>
          </p:cNvPr>
          <p:cNvSpPr>
            <a:spLocks noGrp="1"/>
          </p:cNvSpPr>
          <p:nvPr>
            <p:ph type="sldNum" sz="quarter" idx="12"/>
          </p:nvPr>
        </p:nvSpPr>
        <p:spPr/>
        <p:txBody>
          <a:bodyPr/>
          <a:lstStyle/>
          <a:p>
            <a:fld id="{296E69A2-A4E5-4F71-B46D-EFAA5A2D07BE}" type="slidenum">
              <a:rPr lang="en-IN" smtClean="0"/>
              <a:t>29</a:t>
            </a:fld>
            <a:endParaRPr lang="en-IN"/>
          </a:p>
        </p:txBody>
      </p:sp>
    </p:spTree>
    <p:extLst>
      <p:ext uri="{BB962C8B-B14F-4D97-AF65-F5344CB8AC3E}">
        <p14:creationId xmlns:p14="http://schemas.microsoft.com/office/powerpoint/2010/main" val="426249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9CC9-3233-4919-B075-95DB564903AA}"/>
              </a:ext>
            </a:extLst>
          </p:cNvPr>
          <p:cNvSpPr>
            <a:spLocks noGrp="1"/>
          </p:cNvSpPr>
          <p:nvPr>
            <p:ph type="title"/>
          </p:nvPr>
        </p:nvSpPr>
        <p:spPr/>
        <p:txBody>
          <a:bodyPr/>
          <a:lstStyle/>
          <a:p>
            <a:r>
              <a:rPr lang="en-US" dirty="0">
                <a:solidFill>
                  <a:schemeClr val="accent1">
                    <a:lumMod val="75000"/>
                  </a:schemeClr>
                </a:solidFill>
              </a:rPr>
              <a:t>Cloud Infrastructure Mechanisms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4E963A6E-A00F-4EBF-A233-1B4A1047247F}"/>
              </a:ext>
            </a:extLst>
          </p:cNvPr>
          <p:cNvSpPr>
            <a:spLocks noGrp="1"/>
          </p:cNvSpPr>
          <p:nvPr>
            <p:ph idx="1"/>
          </p:nvPr>
        </p:nvSpPr>
        <p:spPr>
          <a:xfrm>
            <a:off x="838200" y="1385455"/>
            <a:ext cx="10515600" cy="4791508"/>
          </a:xfrm>
        </p:spPr>
        <p:txBody>
          <a:bodyPr>
            <a:normAutofit fontScale="92500"/>
          </a:bodyPr>
          <a:lstStyle/>
          <a:p>
            <a:pPr marL="0" indent="0">
              <a:buNone/>
            </a:pPr>
            <a:r>
              <a:rPr lang="en-US" dirty="0"/>
              <a:t>Cloud infrastructure mechanisms are the fundamental building block of cloud computing environment. It need the following components.</a:t>
            </a:r>
          </a:p>
          <a:p>
            <a:pPr>
              <a:buFont typeface="Wingdings" panose="05000000000000000000" pitchFamily="2" charset="2"/>
              <a:buChar char="Ø"/>
            </a:pPr>
            <a:r>
              <a:rPr lang="en-US" b="1" dirty="0">
                <a:solidFill>
                  <a:srgbClr val="C00000"/>
                </a:solidFill>
              </a:rPr>
              <a:t>Logical Network perimeter</a:t>
            </a:r>
            <a:r>
              <a:rPr lang="en-US" dirty="0"/>
              <a:t>– Techniques to implement networks in cloud.</a:t>
            </a:r>
          </a:p>
          <a:p>
            <a:pPr>
              <a:buFont typeface="Wingdings" panose="05000000000000000000" pitchFamily="2" charset="2"/>
              <a:buChar char="Ø"/>
            </a:pPr>
            <a:r>
              <a:rPr lang="en-US" b="1" dirty="0">
                <a:solidFill>
                  <a:srgbClr val="C00000"/>
                </a:solidFill>
              </a:rPr>
              <a:t>Virtual server </a:t>
            </a:r>
            <a:r>
              <a:rPr lang="en-US" dirty="0"/>
              <a:t>-- Techniques to implement machines in cloud.</a:t>
            </a:r>
          </a:p>
          <a:p>
            <a:pPr>
              <a:buFont typeface="Wingdings" panose="05000000000000000000" pitchFamily="2" charset="2"/>
              <a:buChar char="Ø"/>
            </a:pPr>
            <a:r>
              <a:rPr lang="en-US" b="1" dirty="0">
                <a:solidFill>
                  <a:srgbClr val="C00000"/>
                </a:solidFill>
              </a:rPr>
              <a:t>Cloud storage device </a:t>
            </a:r>
            <a:r>
              <a:rPr lang="en-US" dirty="0"/>
              <a:t>-- Techniques to implement storage in cloud.</a:t>
            </a:r>
          </a:p>
          <a:p>
            <a:pPr>
              <a:buFont typeface="Wingdings" panose="05000000000000000000" pitchFamily="2" charset="2"/>
              <a:buChar char="Ø"/>
            </a:pPr>
            <a:r>
              <a:rPr lang="en-US" b="1" dirty="0">
                <a:solidFill>
                  <a:srgbClr val="C00000"/>
                </a:solidFill>
              </a:rPr>
              <a:t>Cloud storage monitor </a:t>
            </a:r>
            <a:r>
              <a:rPr lang="en-US" dirty="0"/>
              <a:t>-- Techniques to implement monitor usage  of cloud resource.</a:t>
            </a:r>
          </a:p>
          <a:p>
            <a:pPr>
              <a:buFont typeface="Wingdings" panose="05000000000000000000" pitchFamily="2" charset="2"/>
              <a:buChar char="Ø"/>
            </a:pPr>
            <a:r>
              <a:rPr lang="en-US" b="1" dirty="0">
                <a:solidFill>
                  <a:srgbClr val="C00000"/>
                </a:solidFill>
              </a:rPr>
              <a:t>Resource replication</a:t>
            </a:r>
            <a:r>
              <a:rPr lang="en-US" dirty="0">
                <a:solidFill>
                  <a:srgbClr val="C00000"/>
                </a:solidFill>
              </a:rPr>
              <a:t>-</a:t>
            </a:r>
            <a:r>
              <a:rPr lang="en-US" dirty="0"/>
              <a:t>- Techniques to implement replicate resources in cloud.</a:t>
            </a:r>
          </a:p>
          <a:p>
            <a:pPr>
              <a:buFont typeface="Wingdings" panose="05000000000000000000" pitchFamily="2" charset="2"/>
              <a:buChar char="Ø"/>
            </a:pPr>
            <a:r>
              <a:rPr lang="en-US" b="1" dirty="0">
                <a:solidFill>
                  <a:srgbClr val="C00000"/>
                </a:solidFill>
              </a:rPr>
              <a:t>Ready-made environment </a:t>
            </a:r>
            <a:r>
              <a:rPr lang="en-US" b="1" dirty="0"/>
              <a:t>-</a:t>
            </a:r>
            <a:r>
              <a:rPr lang="en-US" dirty="0"/>
              <a:t>- Techniques to provide read made platform solution to do.</a:t>
            </a:r>
          </a:p>
          <a:p>
            <a:pPr marL="0" indent="0">
              <a:buNone/>
            </a:pPr>
            <a:endParaRPr lang="en-IN" dirty="0"/>
          </a:p>
        </p:txBody>
      </p:sp>
      <p:sp>
        <p:nvSpPr>
          <p:cNvPr id="4" name="Slide Number Placeholder 3">
            <a:extLst>
              <a:ext uri="{FF2B5EF4-FFF2-40B4-BE49-F238E27FC236}">
                <a16:creationId xmlns:a16="http://schemas.microsoft.com/office/drawing/2014/main" id="{00126B55-3EF9-4B03-A435-47A54EA27153}"/>
              </a:ext>
            </a:extLst>
          </p:cNvPr>
          <p:cNvSpPr>
            <a:spLocks noGrp="1"/>
          </p:cNvSpPr>
          <p:nvPr>
            <p:ph type="sldNum" sz="quarter" idx="12"/>
          </p:nvPr>
        </p:nvSpPr>
        <p:spPr/>
        <p:txBody>
          <a:bodyPr/>
          <a:lstStyle/>
          <a:p>
            <a:fld id="{296E69A2-A4E5-4F71-B46D-EFAA5A2D07BE}" type="slidenum">
              <a:rPr lang="en-IN" smtClean="0"/>
              <a:t>3</a:t>
            </a:fld>
            <a:endParaRPr lang="en-IN"/>
          </a:p>
        </p:txBody>
      </p:sp>
    </p:spTree>
    <p:extLst>
      <p:ext uri="{BB962C8B-B14F-4D97-AF65-F5344CB8AC3E}">
        <p14:creationId xmlns:p14="http://schemas.microsoft.com/office/powerpoint/2010/main" val="1201393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6D68-845C-4107-AB60-12B84DC8093C}"/>
              </a:ext>
            </a:extLst>
          </p:cNvPr>
          <p:cNvSpPr>
            <a:spLocks noGrp="1"/>
          </p:cNvSpPr>
          <p:nvPr>
            <p:ph type="title"/>
          </p:nvPr>
        </p:nvSpPr>
        <p:spPr>
          <a:xfrm>
            <a:off x="838200" y="365125"/>
            <a:ext cx="10515600" cy="641639"/>
          </a:xfrm>
        </p:spPr>
        <p:txBody>
          <a:bodyPr>
            <a:normAutofit fontScale="90000"/>
          </a:bodyPr>
          <a:lstStyle/>
          <a:p>
            <a:r>
              <a:rPr lang="en-IN" dirty="0">
                <a:solidFill>
                  <a:srgbClr val="FF0000"/>
                </a:solidFill>
              </a:rPr>
              <a:t>Contin..</a:t>
            </a:r>
          </a:p>
        </p:txBody>
      </p:sp>
      <p:sp>
        <p:nvSpPr>
          <p:cNvPr id="3" name="Content Placeholder 2">
            <a:extLst>
              <a:ext uri="{FF2B5EF4-FFF2-40B4-BE49-F238E27FC236}">
                <a16:creationId xmlns:a16="http://schemas.microsoft.com/office/drawing/2014/main" id="{1AE0B31A-3F0E-4AAF-B9B2-BB49FBB7B2A7}"/>
              </a:ext>
            </a:extLst>
          </p:cNvPr>
          <p:cNvSpPr>
            <a:spLocks noGrp="1"/>
          </p:cNvSpPr>
          <p:nvPr>
            <p:ph idx="1"/>
          </p:nvPr>
        </p:nvSpPr>
        <p:spPr>
          <a:xfrm>
            <a:off x="838200" y="1200727"/>
            <a:ext cx="10515600" cy="4976236"/>
          </a:xfrm>
        </p:spPr>
        <p:txBody>
          <a:bodyPr>
            <a:normAutofit lnSpcReduction="10000"/>
          </a:bodyPr>
          <a:lstStyle/>
          <a:p>
            <a:r>
              <a:rPr lang="en-US" dirty="0"/>
              <a:t> VM Type (VM_TYPE) – This represents a type of virtual server, as dictated by its performance parameters. A predefined list of possible virtual server configurations provides the parameters that are described by the metadata whenever a VM starts or scales.</a:t>
            </a:r>
          </a:p>
          <a:p>
            <a:r>
              <a:rPr lang="en-US" dirty="0"/>
              <a:t> Unique VM Identifier (VM_ID) – This identifier is provided by the VIM platform. </a:t>
            </a:r>
          </a:p>
          <a:p>
            <a:r>
              <a:rPr lang="en-US" dirty="0"/>
              <a:t> Unique Cloud Consumer Identifier (CS_ID) – Another identifier provided by the VIM platform to represent the cloud consumer. </a:t>
            </a:r>
          </a:p>
          <a:p>
            <a:r>
              <a:rPr lang="en-US" dirty="0"/>
              <a:t>Event Timestamp (EV_T) – An identification of an event occurrence that is expressed in date-time format, with the time zone of the data center and referenced to UTC as defined in RFC 3339 (as per the ISO 8601 profile)</a:t>
            </a:r>
            <a:endParaRPr lang="en-IN" dirty="0"/>
          </a:p>
        </p:txBody>
      </p:sp>
      <p:sp>
        <p:nvSpPr>
          <p:cNvPr id="4" name="Slide Number Placeholder 3">
            <a:extLst>
              <a:ext uri="{FF2B5EF4-FFF2-40B4-BE49-F238E27FC236}">
                <a16:creationId xmlns:a16="http://schemas.microsoft.com/office/drawing/2014/main" id="{8C020EB2-26AB-4942-B082-FEF51C185B99}"/>
              </a:ext>
            </a:extLst>
          </p:cNvPr>
          <p:cNvSpPr>
            <a:spLocks noGrp="1"/>
          </p:cNvSpPr>
          <p:nvPr>
            <p:ph type="sldNum" sz="quarter" idx="12"/>
          </p:nvPr>
        </p:nvSpPr>
        <p:spPr/>
        <p:txBody>
          <a:bodyPr/>
          <a:lstStyle/>
          <a:p>
            <a:fld id="{296E69A2-A4E5-4F71-B46D-EFAA5A2D07BE}" type="slidenum">
              <a:rPr lang="en-IN" smtClean="0"/>
              <a:t>30</a:t>
            </a:fld>
            <a:endParaRPr lang="en-IN"/>
          </a:p>
        </p:txBody>
      </p:sp>
    </p:spTree>
    <p:extLst>
      <p:ext uri="{BB962C8B-B14F-4D97-AF65-F5344CB8AC3E}">
        <p14:creationId xmlns:p14="http://schemas.microsoft.com/office/powerpoint/2010/main" val="159930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BCCE-0A9C-402C-A43B-C9448306602F}"/>
              </a:ext>
            </a:extLst>
          </p:cNvPr>
          <p:cNvSpPr>
            <a:spLocks noGrp="1"/>
          </p:cNvSpPr>
          <p:nvPr>
            <p:ph type="title"/>
          </p:nvPr>
        </p:nvSpPr>
        <p:spPr/>
        <p:txBody>
          <a:bodyPr/>
          <a:lstStyle/>
          <a:p>
            <a:r>
              <a:rPr lang="en-IN" dirty="0">
                <a:solidFill>
                  <a:srgbClr val="FF0000"/>
                </a:solidFill>
              </a:rPr>
              <a:t>Contin.. </a:t>
            </a:r>
          </a:p>
        </p:txBody>
      </p:sp>
      <p:sp>
        <p:nvSpPr>
          <p:cNvPr id="3" name="Content Placeholder 2">
            <a:extLst>
              <a:ext uri="{FF2B5EF4-FFF2-40B4-BE49-F238E27FC236}">
                <a16:creationId xmlns:a16="http://schemas.microsoft.com/office/drawing/2014/main" id="{7F79D36C-2082-4D7A-9460-1D895E880B58}"/>
              </a:ext>
            </a:extLst>
          </p:cNvPr>
          <p:cNvSpPr>
            <a:spLocks noGrp="1"/>
          </p:cNvSpPr>
          <p:nvPr>
            <p:ph idx="1"/>
          </p:nvPr>
        </p:nvSpPr>
        <p:spPr>
          <a:xfrm>
            <a:off x="838200" y="1477818"/>
            <a:ext cx="10515600" cy="4699145"/>
          </a:xfrm>
        </p:spPr>
        <p:txBody>
          <a:bodyPr>
            <a:normAutofit/>
          </a:bodyPr>
          <a:lstStyle/>
          <a:p>
            <a:pPr marL="0" indent="0">
              <a:buNone/>
            </a:pPr>
            <a:r>
              <a:rPr lang="en-US" dirty="0"/>
              <a:t>2. Usage measurements are recorded for every virtual server that a cloud consumer creates. </a:t>
            </a:r>
          </a:p>
          <a:p>
            <a:pPr marL="0" indent="0">
              <a:buNone/>
            </a:pPr>
            <a:r>
              <a:rPr lang="en-US" dirty="0"/>
              <a:t>3. Usage measurements are recorded for a measurement period whose length is defined by two timestamps called </a:t>
            </a:r>
            <a:r>
              <a:rPr lang="en-US" dirty="0" err="1"/>
              <a:t>tstart</a:t>
            </a:r>
            <a:r>
              <a:rPr lang="en-US" dirty="0"/>
              <a:t> and tend. The start of the measurement period defaults to the beginning of the calendar month (</a:t>
            </a:r>
            <a:r>
              <a:rPr lang="en-US" dirty="0" err="1"/>
              <a:t>tstart</a:t>
            </a:r>
            <a:r>
              <a:rPr lang="en-US" dirty="0"/>
              <a:t> = 2012-12-01T00:00:00-08:00) and finishes at the end of the calendar month (tend = 2012-12-31T23:59:59-08:00). Customized measurement periods are also supported.</a:t>
            </a:r>
          </a:p>
          <a:p>
            <a:pPr marL="0" indent="0">
              <a:buNone/>
            </a:pPr>
            <a:r>
              <a:rPr lang="en-US" dirty="0"/>
              <a:t>4. Usage measurements are recorded at each minute of usage. The virtual server usage measurement period starts when the virtual server is created at the hypervisor and stops at its termination</a:t>
            </a:r>
            <a:endParaRPr lang="en-IN" dirty="0"/>
          </a:p>
        </p:txBody>
      </p:sp>
      <p:sp>
        <p:nvSpPr>
          <p:cNvPr id="4" name="Slide Number Placeholder 3">
            <a:extLst>
              <a:ext uri="{FF2B5EF4-FFF2-40B4-BE49-F238E27FC236}">
                <a16:creationId xmlns:a16="http://schemas.microsoft.com/office/drawing/2014/main" id="{FD3DBF02-1B20-4544-B36C-001DECC65BD6}"/>
              </a:ext>
            </a:extLst>
          </p:cNvPr>
          <p:cNvSpPr>
            <a:spLocks noGrp="1"/>
          </p:cNvSpPr>
          <p:nvPr>
            <p:ph type="sldNum" sz="quarter" idx="12"/>
          </p:nvPr>
        </p:nvSpPr>
        <p:spPr/>
        <p:txBody>
          <a:bodyPr/>
          <a:lstStyle/>
          <a:p>
            <a:fld id="{296E69A2-A4E5-4F71-B46D-EFAA5A2D07BE}" type="slidenum">
              <a:rPr lang="en-IN" smtClean="0"/>
              <a:t>31</a:t>
            </a:fld>
            <a:endParaRPr lang="en-IN"/>
          </a:p>
        </p:txBody>
      </p:sp>
    </p:spTree>
    <p:extLst>
      <p:ext uri="{BB962C8B-B14F-4D97-AF65-F5344CB8AC3E}">
        <p14:creationId xmlns:p14="http://schemas.microsoft.com/office/powerpoint/2010/main" val="2803850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945E-EEAF-44B2-A072-7C1731321C3C}"/>
              </a:ext>
            </a:extLst>
          </p:cNvPr>
          <p:cNvSpPr>
            <a:spLocks noGrp="1"/>
          </p:cNvSpPr>
          <p:nvPr>
            <p:ph type="title"/>
          </p:nvPr>
        </p:nvSpPr>
        <p:spPr/>
        <p:txBody>
          <a:bodyPr/>
          <a:lstStyle/>
          <a:p>
            <a:r>
              <a:rPr lang="en-IN" dirty="0">
                <a:solidFill>
                  <a:srgbClr val="FF0000"/>
                </a:solidFill>
              </a:rPr>
              <a:t>Contin.. </a:t>
            </a:r>
          </a:p>
        </p:txBody>
      </p:sp>
      <p:sp>
        <p:nvSpPr>
          <p:cNvPr id="3" name="Content Placeholder 2">
            <a:extLst>
              <a:ext uri="{FF2B5EF4-FFF2-40B4-BE49-F238E27FC236}">
                <a16:creationId xmlns:a16="http://schemas.microsoft.com/office/drawing/2014/main" id="{BAFCCD33-C40C-4904-9590-FE2B60A9AD85}"/>
              </a:ext>
            </a:extLst>
          </p:cNvPr>
          <p:cNvSpPr>
            <a:spLocks noGrp="1"/>
          </p:cNvSpPr>
          <p:nvPr>
            <p:ph idx="1"/>
          </p:nvPr>
        </p:nvSpPr>
        <p:spPr/>
        <p:txBody>
          <a:bodyPr>
            <a:normAutofit fontScale="92500"/>
          </a:bodyPr>
          <a:lstStyle/>
          <a:p>
            <a:pPr marL="0" indent="0">
              <a:buNone/>
            </a:pPr>
            <a:r>
              <a:rPr lang="en-US" dirty="0"/>
              <a:t> 5. Virtual servers can be started, scaled, and stopped multiple times during the measurement period. The time interval between each occurrence i (i = 1, 2, 3,...) of these pairs of successive events that are declared for a virtual server is called a usage cycle that is known as </a:t>
            </a:r>
            <a:r>
              <a:rPr lang="en-US" dirty="0" err="1"/>
              <a:t>Tcycle_i</a:t>
            </a:r>
            <a:r>
              <a:rPr lang="en-US" dirty="0"/>
              <a:t>: </a:t>
            </a:r>
          </a:p>
          <a:p>
            <a:pPr marL="0" indent="0">
              <a:buNone/>
            </a:pPr>
            <a:r>
              <a:rPr lang="en-US" dirty="0"/>
              <a:t>• </a:t>
            </a:r>
            <a:r>
              <a:rPr lang="en-US" dirty="0" err="1"/>
              <a:t>VM_Starting</a:t>
            </a:r>
            <a:r>
              <a:rPr lang="en-US" dirty="0"/>
              <a:t>, </a:t>
            </a:r>
            <a:r>
              <a:rPr lang="en-US" dirty="0" err="1"/>
              <a:t>VM_Stopping</a:t>
            </a:r>
            <a:r>
              <a:rPr lang="en-US" dirty="0"/>
              <a:t> – VM size is unchanged at the end of the cycle </a:t>
            </a:r>
          </a:p>
          <a:p>
            <a:pPr marL="0" indent="0">
              <a:buNone/>
            </a:pPr>
            <a:r>
              <a:rPr lang="en-US" dirty="0"/>
              <a:t>• </a:t>
            </a:r>
            <a:r>
              <a:rPr lang="en-US" dirty="0" err="1"/>
              <a:t>VM_Starting</a:t>
            </a:r>
            <a:r>
              <a:rPr lang="en-US" dirty="0"/>
              <a:t>, </a:t>
            </a:r>
            <a:r>
              <a:rPr lang="en-US" dirty="0" err="1"/>
              <a:t>VM_Scaled</a:t>
            </a:r>
            <a:r>
              <a:rPr lang="en-US" dirty="0"/>
              <a:t> – VM size has changed at the end of the cycle </a:t>
            </a:r>
          </a:p>
          <a:p>
            <a:pPr marL="0" indent="0">
              <a:buNone/>
            </a:pPr>
            <a:r>
              <a:rPr lang="en-US" dirty="0"/>
              <a:t>• </a:t>
            </a:r>
            <a:r>
              <a:rPr lang="en-US" dirty="0" err="1"/>
              <a:t>VM_Scaled</a:t>
            </a:r>
            <a:r>
              <a:rPr lang="en-US" dirty="0"/>
              <a:t>, </a:t>
            </a:r>
            <a:r>
              <a:rPr lang="en-US" dirty="0" err="1"/>
              <a:t>VM_Scaled</a:t>
            </a:r>
            <a:r>
              <a:rPr lang="en-US" dirty="0"/>
              <a:t> – VM size has changed while scaling, at the end of the cycle</a:t>
            </a:r>
          </a:p>
          <a:p>
            <a:pPr marL="0" indent="0">
              <a:buNone/>
            </a:pPr>
            <a:r>
              <a:rPr lang="en-US" dirty="0"/>
              <a:t>• </a:t>
            </a:r>
            <a:r>
              <a:rPr lang="en-US" dirty="0" err="1"/>
              <a:t>VM_Scaled</a:t>
            </a:r>
            <a:r>
              <a:rPr lang="en-US" dirty="0"/>
              <a:t>, </a:t>
            </a:r>
            <a:r>
              <a:rPr lang="en-US" dirty="0" err="1"/>
              <a:t>VM_Stopping</a:t>
            </a:r>
            <a:r>
              <a:rPr lang="en-US" dirty="0"/>
              <a:t> – VM size has changed at the end of the cycle</a:t>
            </a:r>
            <a:endParaRPr lang="en-IN" dirty="0"/>
          </a:p>
        </p:txBody>
      </p:sp>
      <p:sp>
        <p:nvSpPr>
          <p:cNvPr id="4" name="Slide Number Placeholder 3">
            <a:extLst>
              <a:ext uri="{FF2B5EF4-FFF2-40B4-BE49-F238E27FC236}">
                <a16:creationId xmlns:a16="http://schemas.microsoft.com/office/drawing/2014/main" id="{F0F1A262-6EE8-4DBA-B79B-3E01A0D5640A}"/>
              </a:ext>
            </a:extLst>
          </p:cNvPr>
          <p:cNvSpPr>
            <a:spLocks noGrp="1"/>
          </p:cNvSpPr>
          <p:nvPr>
            <p:ph type="sldNum" sz="quarter" idx="12"/>
          </p:nvPr>
        </p:nvSpPr>
        <p:spPr/>
        <p:txBody>
          <a:bodyPr/>
          <a:lstStyle/>
          <a:p>
            <a:fld id="{296E69A2-A4E5-4F71-B46D-EFAA5A2D07BE}" type="slidenum">
              <a:rPr lang="en-IN" smtClean="0"/>
              <a:t>32</a:t>
            </a:fld>
            <a:endParaRPr lang="en-IN"/>
          </a:p>
        </p:txBody>
      </p:sp>
    </p:spTree>
    <p:extLst>
      <p:ext uri="{BB962C8B-B14F-4D97-AF65-F5344CB8AC3E}">
        <p14:creationId xmlns:p14="http://schemas.microsoft.com/office/powerpoint/2010/main" val="46898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0F19-048F-4DC6-AFFD-82A82A3E5D99}"/>
              </a:ext>
            </a:extLst>
          </p:cNvPr>
          <p:cNvSpPr>
            <a:spLocks noGrp="1"/>
          </p:cNvSpPr>
          <p:nvPr>
            <p:ph type="title"/>
          </p:nvPr>
        </p:nvSpPr>
        <p:spPr/>
        <p:txBody>
          <a:bodyPr/>
          <a:lstStyle/>
          <a:p>
            <a:r>
              <a:rPr lang="en-IN" dirty="0">
                <a:solidFill>
                  <a:srgbClr val="FF0000"/>
                </a:solidFill>
              </a:rPr>
              <a:t>Contin ..</a:t>
            </a:r>
          </a:p>
        </p:txBody>
      </p:sp>
      <p:sp>
        <p:nvSpPr>
          <p:cNvPr id="3" name="Content Placeholder 2">
            <a:extLst>
              <a:ext uri="{FF2B5EF4-FFF2-40B4-BE49-F238E27FC236}">
                <a16:creationId xmlns:a16="http://schemas.microsoft.com/office/drawing/2014/main" id="{0F8D79DB-1D31-4894-B0AA-0B3DE4DB6F35}"/>
              </a:ext>
            </a:extLst>
          </p:cNvPr>
          <p:cNvSpPr>
            <a:spLocks noGrp="1"/>
          </p:cNvSpPr>
          <p:nvPr>
            <p:ph idx="1"/>
          </p:nvPr>
        </p:nvSpPr>
        <p:spPr/>
        <p:txBody>
          <a:bodyPr/>
          <a:lstStyle/>
          <a:p>
            <a:pPr marL="0" indent="0">
              <a:buNone/>
            </a:pPr>
            <a:r>
              <a:rPr lang="en-US" dirty="0"/>
              <a:t>6. The total usage, </a:t>
            </a:r>
            <a:r>
              <a:rPr lang="en-US" dirty="0" err="1"/>
              <a:t>Utotal</a:t>
            </a:r>
            <a:r>
              <a:rPr lang="en-US" dirty="0"/>
              <a:t>, for each virtual server during the measurement period is calculated using the following resource usage event log database equations: </a:t>
            </a:r>
          </a:p>
          <a:p>
            <a:pPr marL="0" indent="0">
              <a:buNone/>
            </a:pPr>
            <a:r>
              <a:rPr lang="en-US" dirty="0"/>
              <a:t>• For each VM_TYPE and VM_ID in the log</a:t>
            </a:r>
          </a:p>
          <a:p>
            <a:pPr marL="0" indent="0">
              <a:buNone/>
            </a:pPr>
            <a:endParaRPr lang="en-US" dirty="0"/>
          </a:p>
          <a:p>
            <a:pPr marL="0" indent="0">
              <a:buNone/>
            </a:pPr>
            <a:endParaRPr lang="en-US" dirty="0"/>
          </a:p>
          <a:p>
            <a:pPr marL="0" indent="0">
              <a:buNone/>
            </a:pPr>
            <a:r>
              <a:rPr lang="en-US" dirty="0"/>
              <a:t>• As per the total usage time that is measured for each VM_TYPE, the vector of usage for each VM_ID is </a:t>
            </a:r>
            <a:r>
              <a:rPr lang="en-US" dirty="0" err="1"/>
              <a:t>Utotal</a:t>
            </a:r>
            <a:r>
              <a:rPr lang="en-US" dirty="0"/>
              <a:t>: </a:t>
            </a:r>
            <a:r>
              <a:rPr lang="en-US" dirty="0" err="1"/>
              <a:t>Utotal</a:t>
            </a:r>
            <a:r>
              <a:rPr lang="en-US" dirty="0"/>
              <a:t> = {type 1, Utotal_VM_type_1, type 2, Utotal_VM_type_2, ...}</a:t>
            </a:r>
          </a:p>
          <a:p>
            <a:pPr marL="0" indent="0">
              <a:buNone/>
            </a:pPr>
            <a:endParaRPr lang="en-IN" dirty="0"/>
          </a:p>
        </p:txBody>
      </p:sp>
      <p:pic>
        <p:nvPicPr>
          <p:cNvPr id="4" name="Picture 3">
            <a:extLst>
              <a:ext uri="{FF2B5EF4-FFF2-40B4-BE49-F238E27FC236}">
                <a16:creationId xmlns:a16="http://schemas.microsoft.com/office/drawing/2014/main" id="{BEC574C4-8F6B-44EA-918D-1A16ECEEE9F6}"/>
              </a:ext>
            </a:extLst>
          </p:cNvPr>
          <p:cNvPicPr>
            <a:picLocks noChangeAspect="1"/>
          </p:cNvPicPr>
          <p:nvPr/>
        </p:nvPicPr>
        <p:blipFill>
          <a:blip r:embed="rId2"/>
          <a:stretch>
            <a:fillRect/>
          </a:stretch>
        </p:blipFill>
        <p:spPr>
          <a:xfrm>
            <a:off x="4368511" y="3703782"/>
            <a:ext cx="2457450" cy="762000"/>
          </a:xfrm>
          <a:prstGeom prst="rect">
            <a:avLst/>
          </a:prstGeom>
        </p:spPr>
      </p:pic>
      <p:sp>
        <p:nvSpPr>
          <p:cNvPr id="5" name="Slide Number Placeholder 4">
            <a:extLst>
              <a:ext uri="{FF2B5EF4-FFF2-40B4-BE49-F238E27FC236}">
                <a16:creationId xmlns:a16="http://schemas.microsoft.com/office/drawing/2014/main" id="{C983A8BA-7EF7-47E0-A801-AA9B6A329539}"/>
              </a:ext>
            </a:extLst>
          </p:cNvPr>
          <p:cNvSpPr>
            <a:spLocks noGrp="1"/>
          </p:cNvSpPr>
          <p:nvPr>
            <p:ph type="sldNum" sz="quarter" idx="12"/>
          </p:nvPr>
        </p:nvSpPr>
        <p:spPr/>
        <p:txBody>
          <a:bodyPr/>
          <a:lstStyle/>
          <a:p>
            <a:fld id="{296E69A2-A4E5-4F71-B46D-EFAA5A2D07BE}" type="slidenum">
              <a:rPr lang="en-IN" smtClean="0"/>
              <a:t>33</a:t>
            </a:fld>
            <a:endParaRPr lang="en-IN"/>
          </a:p>
        </p:txBody>
      </p:sp>
    </p:spTree>
    <p:extLst>
      <p:ext uri="{BB962C8B-B14F-4D97-AF65-F5344CB8AC3E}">
        <p14:creationId xmlns:p14="http://schemas.microsoft.com/office/powerpoint/2010/main" val="4291170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2300B013-A1E6-4681-987A-9C7D254D01C0}"/>
              </a:ext>
            </a:extLst>
          </p:cNvPr>
          <p:cNvSpPr/>
          <p:nvPr/>
        </p:nvSpPr>
        <p:spPr>
          <a:xfrm>
            <a:off x="7342910" y="571500"/>
            <a:ext cx="4692292" cy="571500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E316325D-1D24-4D49-A2B8-A3B31E1DF776}"/>
              </a:ext>
            </a:extLst>
          </p:cNvPr>
          <p:cNvSpPr txBox="1"/>
          <p:nvPr/>
        </p:nvSpPr>
        <p:spPr>
          <a:xfrm>
            <a:off x="665018" y="571500"/>
            <a:ext cx="6576292" cy="6740307"/>
          </a:xfrm>
          <a:prstGeom prst="rect">
            <a:avLst/>
          </a:prstGeom>
          <a:noFill/>
        </p:spPr>
        <p:txBody>
          <a:bodyPr wrap="square">
            <a:spAutoFit/>
          </a:bodyPr>
          <a:lstStyle/>
          <a:p>
            <a:pPr marL="285750" indent="-285750">
              <a:buFont typeface="Arial" panose="020B0604020202020204" pitchFamily="34" charset="0"/>
              <a:buChar char="•"/>
            </a:pPr>
            <a:r>
              <a:rPr lang="en-US" dirty="0"/>
              <a:t>The cloud consumer (CS_ID = CS1) requests the creation of a virtual server (VM_ID = VM1) of configuration size type 1 (VM_TYPE = type1) (1)</a:t>
            </a:r>
          </a:p>
          <a:p>
            <a:pPr marL="285750" indent="-285750">
              <a:buFont typeface="Arial" panose="020B0604020202020204" pitchFamily="34" charset="0"/>
              <a:buChar char="•"/>
            </a:pPr>
            <a:r>
              <a:rPr lang="en-US" dirty="0"/>
              <a:t>The VIM creates the virtual server (2a). </a:t>
            </a:r>
          </a:p>
          <a:p>
            <a:pPr marL="285750" indent="-285750">
              <a:buFont typeface="Arial" panose="020B0604020202020204" pitchFamily="34" charset="0"/>
              <a:buChar char="•"/>
            </a:pPr>
            <a:r>
              <a:rPr lang="en-US" dirty="0"/>
              <a:t>The VIM’s event-driven API generates a resource usage event with timestamp = t1, which the cloud usage monitor software agent captures and records in the resource usage event log database (2b). </a:t>
            </a:r>
          </a:p>
          <a:p>
            <a:pPr marL="285750" indent="-285750">
              <a:buFont typeface="Arial" panose="020B0604020202020204" pitchFamily="34" charset="0"/>
              <a:buChar char="•"/>
            </a:pPr>
            <a:r>
              <a:rPr lang="en-US" dirty="0"/>
              <a:t>Virtual server usage increases and reaches the auto-scaling threshold (3). </a:t>
            </a:r>
          </a:p>
          <a:p>
            <a:pPr marL="285750" indent="-285750">
              <a:buFont typeface="Arial" panose="020B0604020202020204" pitchFamily="34" charset="0"/>
              <a:buChar char="•"/>
            </a:pPr>
            <a:r>
              <a:rPr lang="en-US" dirty="0"/>
              <a:t>The VIM scales up Virtual Server VM1 (4a) </a:t>
            </a:r>
          </a:p>
          <a:p>
            <a:pPr marL="285750" indent="-285750">
              <a:buFont typeface="Arial" panose="020B0604020202020204" pitchFamily="34" charset="0"/>
              <a:buChar char="•"/>
            </a:pPr>
            <a:r>
              <a:rPr lang="en-IN" dirty="0"/>
              <a:t>from configuration type 1 to type 2 (VM_TYPE = type2). The VIM’s event-driven API generates a resource usage event with timestamp = t2, which is captured and recorded at the resource usage event log database by the cloud usage monitor software agent (4b). </a:t>
            </a:r>
            <a:endParaRPr lang="en-US" dirty="0"/>
          </a:p>
          <a:p>
            <a:pPr marL="285750" indent="-285750">
              <a:buFont typeface="Arial" panose="020B0604020202020204" pitchFamily="34" charset="0"/>
              <a:buChar char="•"/>
            </a:pPr>
            <a:r>
              <a:rPr lang="en-US" dirty="0"/>
              <a:t>The cloud consumer shuts down the virtual server (5)</a:t>
            </a:r>
          </a:p>
          <a:p>
            <a:pPr marL="285750" indent="-285750">
              <a:buFont typeface="Arial" panose="020B0604020202020204" pitchFamily="34" charset="0"/>
              <a:buChar char="•"/>
            </a:pPr>
            <a:r>
              <a:rPr lang="en-US" dirty="0"/>
              <a:t>The VIM stops Virtual Server VM1 (6a) </a:t>
            </a:r>
          </a:p>
          <a:p>
            <a:pPr marL="285750" indent="-285750">
              <a:buFont typeface="Arial" panose="020B0604020202020204" pitchFamily="34" charset="0"/>
              <a:buChar char="•"/>
            </a:pPr>
            <a:r>
              <a:rPr lang="en-US" dirty="0"/>
              <a:t>and its event driven API generates a </a:t>
            </a:r>
            <a:r>
              <a:rPr lang="en-US" dirty="0">
                <a:highlight>
                  <a:srgbClr val="FFFF00"/>
                </a:highlight>
              </a:rPr>
              <a:t>resource usage </a:t>
            </a:r>
            <a:r>
              <a:rPr lang="en-US" dirty="0"/>
              <a:t>event with timestamp = t3, which the cloud usage monitor software agent captures and records at the log database (6b). </a:t>
            </a:r>
          </a:p>
          <a:p>
            <a:pPr marL="285750" indent="-285750">
              <a:buFont typeface="Arial" panose="020B0604020202020204" pitchFamily="34" charset="0"/>
              <a:buChar char="•"/>
            </a:pPr>
            <a:r>
              <a:rPr lang="en-US" dirty="0"/>
              <a:t>The usage and administration portal accesses the log database and calculates the total usage (</a:t>
            </a:r>
            <a:r>
              <a:rPr lang="en-US" dirty="0" err="1"/>
              <a:t>Utotal</a:t>
            </a:r>
            <a:r>
              <a:rPr lang="en-US" dirty="0"/>
              <a:t>) for Virtual Server </a:t>
            </a:r>
            <a:r>
              <a:rPr lang="en-US" dirty="0" err="1"/>
              <a:t>Utotal</a:t>
            </a:r>
            <a:r>
              <a:rPr lang="en-US" dirty="0"/>
              <a:t> VM1 (7)</a:t>
            </a:r>
            <a:endParaRPr lang="en-IN" dirty="0"/>
          </a:p>
        </p:txBody>
      </p:sp>
      <p:sp>
        <p:nvSpPr>
          <p:cNvPr id="7" name="Slide Number Placeholder 6">
            <a:extLst>
              <a:ext uri="{FF2B5EF4-FFF2-40B4-BE49-F238E27FC236}">
                <a16:creationId xmlns:a16="http://schemas.microsoft.com/office/drawing/2014/main" id="{A57445E0-FFB1-4E16-B00E-4754781A8131}"/>
              </a:ext>
            </a:extLst>
          </p:cNvPr>
          <p:cNvSpPr>
            <a:spLocks noGrp="1"/>
          </p:cNvSpPr>
          <p:nvPr>
            <p:ph type="sldNum" sz="quarter" idx="12"/>
          </p:nvPr>
        </p:nvSpPr>
        <p:spPr/>
        <p:txBody>
          <a:bodyPr/>
          <a:lstStyle/>
          <a:p>
            <a:fld id="{296E69A2-A4E5-4F71-B46D-EFAA5A2D07BE}" type="slidenum">
              <a:rPr lang="en-IN" smtClean="0"/>
              <a:t>34</a:t>
            </a:fld>
            <a:endParaRPr lang="en-IN"/>
          </a:p>
        </p:txBody>
      </p:sp>
    </p:spTree>
    <p:extLst>
      <p:ext uri="{BB962C8B-B14F-4D97-AF65-F5344CB8AC3E}">
        <p14:creationId xmlns:p14="http://schemas.microsoft.com/office/powerpoint/2010/main" val="73263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5FA8-D86F-4764-B07E-997E09591ED8}"/>
              </a:ext>
            </a:extLst>
          </p:cNvPr>
          <p:cNvSpPr>
            <a:spLocks noGrp="1"/>
          </p:cNvSpPr>
          <p:nvPr>
            <p:ph type="title"/>
          </p:nvPr>
        </p:nvSpPr>
        <p:spPr>
          <a:xfrm>
            <a:off x="838200" y="365126"/>
            <a:ext cx="10515600" cy="632402"/>
          </a:xfrm>
        </p:spPr>
        <p:txBody>
          <a:bodyPr>
            <a:normAutofit fontScale="90000"/>
          </a:bodyPr>
          <a:lstStyle/>
          <a:p>
            <a:r>
              <a:rPr lang="en-IN" dirty="0">
                <a:solidFill>
                  <a:srgbClr val="FF0000"/>
                </a:solidFill>
              </a:rPr>
              <a:t>7.5 Resource Replication</a:t>
            </a:r>
          </a:p>
        </p:txBody>
      </p:sp>
      <p:sp>
        <p:nvSpPr>
          <p:cNvPr id="3" name="Content Placeholder 2">
            <a:extLst>
              <a:ext uri="{FF2B5EF4-FFF2-40B4-BE49-F238E27FC236}">
                <a16:creationId xmlns:a16="http://schemas.microsoft.com/office/drawing/2014/main" id="{6F9A56D0-FC39-48CC-9896-C2DF0359F001}"/>
              </a:ext>
            </a:extLst>
          </p:cNvPr>
          <p:cNvSpPr>
            <a:spLocks noGrp="1"/>
          </p:cNvSpPr>
          <p:nvPr>
            <p:ph idx="1"/>
          </p:nvPr>
        </p:nvSpPr>
        <p:spPr>
          <a:xfrm>
            <a:off x="838200" y="997528"/>
            <a:ext cx="10515600" cy="5179435"/>
          </a:xfrm>
        </p:spPr>
        <p:txBody>
          <a:bodyPr/>
          <a:lstStyle/>
          <a:p>
            <a:r>
              <a:rPr lang="en-US" dirty="0"/>
              <a:t>Virtualization technology is used to implement the resource replication mechanism to replicate cloud-based IT resources.</a:t>
            </a:r>
          </a:p>
          <a:p>
            <a:pPr marL="0" indent="0">
              <a:buNone/>
            </a:pPr>
            <a:endParaRPr lang="en-IN" dirty="0"/>
          </a:p>
        </p:txBody>
      </p:sp>
      <p:sp>
        <p:nvSpPr>
          <p:cNvPr id="4" name="object 6">
            <a:extLst>
              <a:ext uri="{FF2B5EF4-FFF2-40B4-BE49-F238E27FC236}">
                <a16:creationId xmlns:a16="http://schemas.microsoft.com/office/drawing/2014/main" id="{A62F92CC-3299-4246-BCAC-FB44AACC46B0}"/>
              </a:ext>
            </a:extLst>
          </p:cNvPr>
          <p:cNvSpPr/>
          <p:nvPr/>
        </p:nvSpPr>
        <p:spPr>
          <a:xfrm>
            <a:off x="6844145" y="1771603"/>
            <a:ext cx="5027468" cy="4970653"/>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64B753C0-70D9-48A7-8FD7-F66AA2572981}"/>
              </a:ext>
            </a:extLst>
          </p:cNvPr>
          <p:cNvSpPr txBox="1"/>
          <p:nvPr/>
        </p:nvSpPr>
        <p:spPr>
          <a:xfrm>
            <a:off x="646545" y="3105834"/>
            <a:ext cx="4886037" cy="646331"/>
          </a:xfrm>
          <a:prstGeom prst="rect">
            <a:avLst/>
          </a:prstGeom>
          <a:noFill/>
        </p:spPr>
        <p:txBody>
          <a:bodyPr wrap="square">
            <a:spAutoFit/>
          </a:bodyPr>
          <a:lstStyle/>
          <a:p>
            <a:r>
              <a:rPr lang="en-US" dirty="0">
                <a:solidFill>
                  <a:srgbClr val="0070C0"/>
                </a:solidFill>
              </a:rPr>
              <a:t>The hypervisor replicates several instances of a virtual server, using a stored virtual server image. </a:t>
            </a:r>
            <a:endParaRPr lang="en-IN" dirty="0">
              <a:solidFill>
                <a:srgbClr val="0070C0"/>
              </a:solidFill>
            </a:endParaRPr>
          </a:p>
        </p:txBody>
      </p:sp>
      <p:sp>
        <p:nvSpPr>
          <p:cNvPr id="7" name="Slide Number Placeholder 6">
            <a:extLst>
              <a:ext uri="{FF2B5EF4-FFF2-40B4-BE49-F238E27FC236}">
                <a16:creationId xmlns:a16="http://schemas.microsoft.com/office/drawing/2014/main" id="{2D43D7EC-3F6D-4990-911E-5E31E7F987AD}"/>
              </a:ext>
            </a:extLst>
          </p:cNvPr>
          <p:cNvSpPr>
            <a:spLocks noGrp="1"/>
          </p:cNvSpPr>
          <p:nvPr>
            <p:ph type="sldNum" sz="quarter" idx="12"/>
          </p:nvPr>
        </p:nvSpPr>
        <p:spPr/>
        <p:txBody>
          <a:bodyPr/>
          <a:lstStyle/>
          <a:p>
            <a:fld id="{296E69A2-A4E5-4F71-B46D-EFAA5A2D07BE}" type="slidenum">
              <a:rPr lang="en-IN" smtClean="0"/>
              <a:t>35</a:t>
            </a:fld>
            <a:endParaRPr lang="en-IN"/>
          </a:p>
        </p:txBody>
      </p:sp>
    </p:spTree>
    <p:extLst>
      <p:ext uri="{BB962C8B-B14F-4D97-AF65-F5344CB8AC3E}">
        <p14:creationId xmlns:p14="http://schemas.microsoft.com/office/powerpoint/2010/main" val="1835668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36C0-FA25-41B5-80C9-288ABF91F0B9}"/>
              </a:ext>
            </a:extLst>
          </p:cNvPr>
          <p:cNvSpPr>
            <a:spLocks noGrp="1"/>
          </p:cNvSpPr>
          <p:nvPr>
            <p:ph type="title"/>
          </p:nvPr>
        </p:nvSpPr>
        <p:spPr>
          <a:xfrm>
            <a:off x="838200" y="365126"/>
            <a:ext cx="10515600" cy="835602"/>
          </a:xfrm>
        </p:spPr>
        <p:txBody>
          <a:bodyPr/>
          <a:lstStyle/>
          <a:p>
            <a:r>
              <a:rPr lang="en-IN" dirty="0">
                <a:solidFill>
                  <a:srgbClr val="FF0000"/>
                </a:solidFill>
              </a:rPr>
              <a:t>Case study:</a:t>
            </a:r>
          </a:p>
        </p:txBody>
      </p:sp>
      <p:sp>
        <p:nvSpPr>
          <p:cNvPr id="3" name="Content Placeholder 2">
            <a:extLst>
              <a:ext uri="{FF2B5EF4-FFF2-40B4-BE49-F238E27FC236}">
                <a16:creationId xmlns:a16="http://schemas.microsoft.com/office/drawing/2014/main" id="{00ABAB57-1F8E-4994-8D0D-56429447B05C}"/>
              </a:ext>
            </a:extLst>
          </p:cNvPr>
          <p:cNvSpPr>
            <a:spLocks noGrp="1"/>
          </p:cNvSpPr>
          <p:nvPr>
            <p:ph idx="1"/>
          </p:nvPr>
        </p:nvSpPr>
        <p:spPr>
          <a:xfrm>
            <a:off x="838200" y="1200729"/>
            <a:ext cx="6375400" cy="2228272"/>
          </a:xfrm>
        </p:spPr>
        <p:txBody>
          <a:bodyPr>
            <a:normAutofit/>
          </a:bodyPr>
          <a:lstStyle/>
          <a:p>
            <a:pPr marL="0" indent="0">
              <a:buNone/>
            </a:pPr>
            <a:r>
              <a:rPr lang="en-US" dirty="0"/>
              <a:t>DTGOV establishes a set of high-availability virtual servers that can be automatically relocated to physical servers running in different data centers in response to severe failure conditions.</a:t>
            </a:r>
            <a:endParaRPr lang="en-IN" dirty="0"/>
          </a:p>
        </p:txBody>
      </p:sp>
      <p:sp>
        <p:nvSpPr>
          <p:cNvPr id="4" name="object 5">
            <a:extLst>
              <a:ext uri="{FF2B5EF4-FFF2-40B4-BE49-F238E27FC236}">
                <a16:creationId xmlns:a16="http://schemas.microsoft.com/office/drawing/2014/main" id="{1F8D798F-73F3-4080-8385-ED0422707208}"/>
              </a:ext>
            </a:extLst>
          </p:cNvPr>
          <p:cNvSpPr/>
          <p:nvPr/>
        </p:nvSpPr>
        <p:spPr>
          <a:xfrm>
            <a:off x="7540808" y="365126"/>
            <a:ext cx="4752467" cy="6396227"/>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7C213976-7DA9-4CDD-9CF5-0C5DFD12C40C}"/>
              </a:ext>
            </a:extLst>
          </p:cNvPr>
          <p:cNvSpPr txBox="1"/>
          <p:nvPr/>
        </p:nvSpPr>
        <p:spPr>
          <a:xfrm>
            <a:off x="722404" y="3671884"/>
            <a:ext cx="6146800" cy="1754326"/>
          </a:xfrm>
          <a:prstGeom prst="rect">
            <a:avLst/>
          </a:prstGeom>
          <a:noFill/>
        </p:spPr>
        <p:txBody>
          <a:bodyPr wrap="square">
            <a:spAutoFit/>
          </a:bodyPr>
          <a:lstStyle/>
          <a:p>
            <a:pPr marL="12700">
              <a:lnSpc>
                <a:spcPct val="100000"/>
              </a:lnSpc>
              <a:spcBef>
                <a:spcPts val="575"/>
              </a:spcBef>
              <a:tabLst>
                <a:tab pos="286385" algn="l"/>
              </a:tabLst>
            </a:pPr>
            <a:r>
              <a:rPr lang="en-US" sz="1800" i="1" dirty="0">
                <a:solidFill>
                  <a:srgbClr val="0070C0"/>
                </a:solidFill>
                <a:latin typeface="Georgia"/>
                <a:cs typeface="Georgia"/>
              </a:rPr>
              <a:t>A</a:t>
            </a:r>
            <a:r>
              <a:rPr lang="en-US" sz="1800" i="1" spc="-25" dirty="0">
                <a:solidFill>
                  <a:srgbClr val="0070C0"/>
                </a:solidFill>
                <a:latin typeface="Georgia"/>
                <a:cs typeface="Georgia"/>
              </a:rPr>
              <a:t> </a:t>
            </a:r>
            <a:r>
              <a:rPr lang="en-US" sz="1800" i="1" dirty="0">
                <a:solidFill>
                  <a:srgbClr val="0070C0"/>
                </a:solidFill>
                <a:latin typeface="Georgia"/>
                <a:cs typeface="Georgia"/>
              </a:rPr>
              <a:t>high availability virtual</a:t>
            </a:r>
            <a:r>
              <a:rPr lang="en-US" sz="1800" i="1" spc="-10" dirty="0">
                <a:solidFill>
                  <a:srgbClr val="0070C0"/>
                </a:solidFill>
                <a:latin typeface="Georgia"/>
                <a:cs typeface="Georgia"/>
              </a:rPr>
              <a:t> </a:t>
            </a:r>
            <a:r>
              <a:rPr lang="en-US" sz="1800" i="1" spc="-5" dirty="0">
                <a:solidFill>
                  <a:srgbClr val="0070C0"/>
                </a:solidFill>
                <a:latin typeface="Georgia"/>
                <a:cs typeface="Georgia"/>
              </a:rPr>
              <a:t>server is running in </a:t>
            </a:r>
            <a:r>
              <a:rPr lang="en-US" sz="1800" i="1" dirty="0">
                <a:solidFill>
                  <a:srgbClr val="0070C0"/>
                </a:solidFill>
                <a:latin typeface="Georgia"/>
                <a:cs typeface="Georgia"/>
              </a:rPr>
              <a:t>Data </a:t>
            </a:r>
            <a:r>
              <a:rPr lang="en-US" sz="1800" i="1" spc="-5" dirty="0">
                <a:solidFill>
                  <a:srgbClr val="0070C0"/>
                </a:solidFill>
                <a:latin typeface="Georgia"/>
                <a:cs typeface="Georgia"/>
              </a:rPr>
              <a:t>Center </a:t>
            </a:r>
            <a:r>
              <a:rPr lang="en-US" sz="1800" i="1" dirty="0">
                <a:solidFill>
                  <a:srgbClr val="0070C0"/>
                </a:solidFill>
                <a:latin typeface="Georgia"/>
                <a:cs typeface="Georgia"/>
              </a:rPr>
              <a:t>A.  VIM instances, </a:t>
            </a:r>
            <a:r>
              <a:rPr lang="en-US" sz="1800" i="1" spc="-5" dirty="0">
                <a:solidFill>
                  <a:srgbClr val="0070C0"/>
                </a:solidFill>
                <a:latin typeface="Georgia"/>
                <a:cs typeface="Georgia"/>
              </a:rPr>
              <a:t>in Data  Center </a:t>
            </a:r>
            <a:r>
              <a:rPr lang="en-US" sz="1800" i="1" dirty="0">
                <a:solidFill>
                  <a:srgbClr val="0070C0"/>
                </a:solidFill>
                <a:latin typeface="Georgia"/>
                <a:cs typeface="Georgia"/>
              </a:rPr>
              <a:t>A </a:t>
            </a:r>
            <a:r>
              <a:rPr lang="en-US" sz="1800" i="1" spc="-5" dirty="0">
                <a:solidFill>
                  <a:srgbClr val="0070C0"/>
                </a:solidFill>
                <a:latin typeface="Georgia"/>
                <a:cs typeface="Georgia"/>
              </a:rPr>
              <a:t>and </a:t>
            </a:r>
            <a:r>
              <a:rPr lang="en-US" sz="1800" i="1" dirty="0">
                <a:solidFill>
                  <a:srgbClr val="0070C0"/>
                </a:solidFill>
                <a:latin typeface="Georgia"/>
                <a:cs typeface="Georgia"/>
              </a:rPr>
              <a:t>Data </a:t>
            </a:r>
            <a:r>
              <a:rPr lang="en-US" sz="1800" i="1" spc="-5" dirty="0">
                <a:solidFill>
                  <a:srgbClr val="0070C0"/>
                </a:solidFill>
                <a:latin typeface="Georgia"/>
                <a:cs typeface="Georgia"/>
              </a:rPr>
              <a:t>Center </a:t>
            </a:r>
            <a:r>
              <a:rPr lang="en-US" sz="1800" i="1" dirty="0">
                <a:solidFill>
                  <a:srgbClr val="0070C0"/>
                </a:solidFill>
                <a:latin typeface="Georgia"/>
                <a:cs typeface="Georgia"/>
              </a:rPr>
              <a:t>B,  are executing </a:t>
            </a:r>
            <a:r>
              <a:rPr lang="en-US" sz="1800" i="1" spc="-5" dirty="0">
                <a:solidFill>
                  <a:srgbClr val="0070C0"/>
                </a:solidFill>
                <a:latin typeface="Georgia"/>
                <a:cs typeface="Georgia"/>
              </a:rPr>
              <a:t>the  </a:t>
            </a:r>
            <a:r>
              <a:rPr lang="en-US" sz="1800" i="1" dirty="0">
                <a:solidFill>
                  <a:srgbClr val="0070C0"/>
                </a:solidFill>
                <a:latin typeface="Georgia"/>
                <a:cs typeface="Georgia"/>
              </a:rPr>
              <a:t>coordination function </a:t>
            </a:r>
            <a:r>
              <a:rPr lang="en-US" sz="1800" i="1" spc="-5" dirty="0">
                <a:solidFill>
                  <a:srgbClr val="0070C0"/>
                </a:solidFill>
                <a:latin typeface="Georgia"/>
                <a:cs typeface="Georgia"/>
              </a:rPr>
              <a:t>that  </a:t>
            </a:r>
            <a:r>
              <a:rPr lang="en-US" sz="1800" i="1" dirty="0">
                <a:solidFill>
                  <a:srgbClr val="0070C0"/>
                </a:solidFill>
                <a:latin typeface="Georgia"/>
                <a:cs typeface="Georgia"/>
              </a:rPr>
              <a:t>allows detection </a:t>
            </a:r>
            <a:r>
              <a:rPr lang="en-US" sz="1800" i="1" spc="-5" dirty="0">
                <a:solidFill>
                  <a:srgbClr val="0070C0"/>
                </a:solidFill>
                <a:latin typeface="Georgia"/>
                <a:cs typeface="Georgia"/>
              </a:rPr>
              <a:t>of failure  </a:t>
            </a:r>
            <a:r>
              <a:rPr lang="en-US" sz="1800" i="1" dirty="0">
                <a:solidFill>
                  <a:srgbClr val="0070C0"/>
                </a:solidFill>
                <a:latin typeface="Georgia"/>
                <a:cs typeface="Georgia"/>
              </a:rPr>
              <a:t>conditions. Storage </a:t>
            </a:r>
            <a:r>
              <a:rPr lang="en-US" sz="1800" i="1" spc="-5" dirty="0">
                <a:solidFill>
                  <a:srgbClr val="0070C0"/>
                </a:solidFill>
                <a:latin typeface="Georgia"/>
                <a:cs typeface="Georgia"/>
              </a:rPr>
              <a:t>of </a:t>
            </a:r>
            <a:r>
              <a:rPr lang="en-US" sz="1800" i="1" dirty="0">
                <a:solidFill>
                  <a:srgbClr val="0070C0"/>
                </a:solidFill>
                <a:latin typeface="Georgia"/>
                <a:cs typeface="Georgia"/>
              </a:rPr>
              <a:t>VM  images </a:t>
            </a:r>
            <a:r>
              <a:rPr lang="en-US" sz="1800" i="1" spc="-5" dirty="0">
                <a:solidFill>
                  <a:srgbClr val="0070C0"/>
                </a:solidFill>
                <a:latin typeface="Georgia"/>
                <a:cs typeface="Georgia"/>
              </a:rPr>
              <a:t>is replicated  </a:t>
            </a:r>
            <a:r>
              <a:rPr lang="en-US" sz="1800" i="1" dirty="0">
                <a:solidFill>
                  <a:srgbClr val="0070C0"/>
                </a:solidFill>
                <a:latin typeface="Georgia"/>
                <a:cs typeface="Georgia"/>
              </a:rPr>
              <a:t>between </a:t>
            </a:r>
            <a:r>
              <a:rPr lang="en-US" sz="1800" i="1" spc="-5" dirty="0">
                <a:solidFill>
                  <a:srgbClr val="0070C0"/>
                </a:solidFill>
                <a:latin typeface="Georgia"/>
                <a:cs typeface="Georgia"/>
              </a:rPr>
              <a:t>data centers, </a:t>
            </a:r>
            <a:r>
              <a:rPr lang="en-US" sz="1800" i="1" dirty="0">
                <a:solidFill>
                  <a:srgbClr val="0070C0"/>
                </a:solidFill>
                <a:latin typeface="Georgia"/>
                <a:cs typeface="Georgia"/>
              </a:rPr>
              <a:t>as a  </a:t>
            </a:r>
            <a:r>
              <a:rPr lang="en-US" sz="1800" i="1" spc="-5" dirty="0">
                <a:solidFill>
                  <a:srgbClr val="0070C0"/>
                </a:solidFill>
                <a:latin typeface="Georgia"/>
                <a:cs typeface="Georgia"/>
              </a:rPr>
              <a:t>consequence of the </a:t>
            </a:r>
            <a:r>
              <a:rPr lang="en-US" sz="1800" i="1" dirty="0">
                <a:solidFill>
                  <a:srgbClr val="0070C0"/>
                </a:solidFill>
                <a:latin typeface="Georgia"/>
                <a:cs typeface="Georgia"/>
              </a:rPr>
              <a:t>high  availability</a:t>
            </a:r>
            <a:r>
              <a:rPr lang="en-US" sz="1800" i="1" spc="-10" dirty="0">
                <a:solidFill>
                  <a:srgbClr val="0070C0"/>
                </a:solidFill>
                <a:latin typeface="Georgia"/>
                <a:cs typeface="Georgia"/>
              </a:rPr>
              <a:t> </a:t>
            </a:r>
            <a:r>
              <a:rPr lang="en-US" sz="1800" i="1" dirty="0">
                <a:solidFill>
                  <a:srgbClr val="0070C0"/>
                </a:solidFill>
                <a:latin typeface="Georgia"/>
                <a:cs typeface="Georgia"/>
              </a:rPr>
              <a:t>configuration.</a:t>
            </a:r>
            <a:endParaRPr lang="en-US" sz="1800" dirty="0">
              <a:solidFill>
                <a:srgbClr val="0070C0"/>
              </a:solidFill>
              <a:latin typeface="Georgia"/>
              <a:cs typeface="Georgia"/>
            </a:endParaRPr>
          </a:p>
        </p:txBody>
      </p:sp>
      <p:sp>
        <p:nvSpPr>
          <p:cNvPr id="7" name="Slide Number Placeholder 6">
            <a:extLst>
              <a:ext uri="{FF2B5EF4-FFF2-40B4-BE49-F238E27FC236}">
                <a16:creationId xmlns:a16="http://schemas.microsoft.com/office/drawing/2014/main" id="{1E9EAAA8-B2F0-4350-9937-B59A7EF78A52}"/>
              </a:ext>
            </a:extLst>
          </p:cNvPr>
          <p:cNvSpPr>
            <a:spLocks noGrp="1"/>
          </p:cNvSpPr>
          <p:nvPr>
            <p:ph type="sldNum" sz="quarter" idx="12"/>
          </p:nvPr>
        </p:nvSpPr>
        <p:spPr/>
        <p:txBody>
          <a:bodyPr/>
          <a:lstStyle/>
          <a:p>
            <a:fld id="{296E69A2-A4E5-4F71-B46D-EFAA5A2D07BE}" type="slidenum">
              <a:rPr lang="en-IN" smtClean="0"/>
              <a:t>36</a:t>
            </a:fld>
            <a:endParaRPr lang="en-IN"/>
          </a:p>
        </p:txBody>
      </p:sp>
    </p:spTree>
    <p:extLst>
      <p:ext uri="{BB962C8B-B14F-4D97-AF65-F5344CB8AC3E}">
        <p14:creationId xmlns:p14="http://schemas.microsoft.com/office/powerpoint/2010/main" val="3341230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B48753-E956-4A8A-B3D9-AC3D5ED779FF}"/>
              </a:ext>
            </a:extLst>
          </p:cNvPr>
          <p:cNvSpPr txBox="1"/>
          <p:nvPr/>
        </p:nvSpPr>
        <p:spPr>
          <a:xfrm>
            <a:off x="785091" y="1685836"/>
            <a:ext cx="4775200" cy="1477328"/>
          </a:xfrm>
          <a:prstGeom prst="rect">
            <a:avLst/>
          </a:prstGeom>
          <a:noFill/>
        </p:spPr>
        <p:txBody>
          <a:bodyPr wrap="square">
            <a:spAutoFit/>
          </a:bodyPr>
          <a:lstStyle/>
          <a:p>
            <a:r>
              <a:rPr lang="en-US" sz="1800" i="1" dirty="0">
                <a:solidFill>
                  <a:srgbClr val="0070C0"/>
                </a:solidFill>
                <a:latin typeface="Georgia"/>
                <a:cs typeface="Georgia"/>
              </a:rPr>
              <a:t>The  </a:t>
            </a:r>
            <a:r>
              <a:rPr lang="en-US" sz="1800" i="1" spc="-5" dirty="0">
                <a:solidFill>
                  <a:srgbClr val="0070C0"/>
                </a:solidFill>
                <a:latin typeface="Georgia"/>
                <a:cs typeface="Georgia"/>
              </a:rPr>
              <a:t>virtual server becomes  unavailable in Data  Center </a:t>
            </a:r>
            <a:r>
              <a:rPr lang="en-US" sz="1800" i="1" dirty="0">
                <a:solidFill>
                  <a:srgbClr val="0070C0"/>
                </a:solidFill>
                <a:latin typeface="Georgia"/>
                <a:cs typeface="Georgia"/>
              </a:rPr>
              <a:t>A. </a:t>
            </a:r>
            <a:r>
              <a:rPr lang="en-US" sz="1800" i="1" spc="-5" dirty="0">
                <a:solidFill>
                  <a:srgbClr val="0070C0"/>
                </a:solidFill>
                <a:latin typeface="Georgia"/>
                <a:cs typeface="Georgia"/>
              </a:rPr>
              <a:t>VIM in Data  Center </a:t>
            </a:r>
            <a:r>
              <a:rPr lang="en-US" sz="1800" i="1" dirty="0">
                <a:solidFill>
                  <a:srgbClr val="0070C0"/>
                </a:solidFill>
                <a:latin typeface="Georgia"/>
                <a:cs typeface="Georgia"/>
              </a:rPr>
              <a:t>B </a:t>
            </a:r>
            <a:r>
              <a:rPr lang="en-US" sz="1800" i="1" spc="-5" dirty="0">
                <a:solidFill>
                  <a:srgbClr val="0070C0"/>
                </a:solidFill>
                <a:latin typeface="Georgia"/>
                <a:cs typeface="Georgia"/>
              </a:rPr>
              <a:t>detects the  </a:t>
            </a:r>
            <a:r>
              <a:rPr lang="en-US" sz="1800" i="1" dirty="0">
                <a:solidFill>
                  <a:srgbClr val="0070C0"/>
                </a:solidFill>
                <a:latin typeface="Georgia"/>
                <a:cs typeface="Georgia"/>
              </a:rPr>
              <a:t>failure condition and  </a:t>
            </a:r>
            <a:r>
              <a:rPr lang="en-US" sz="1800" i="1" spc="-5" dirty="0">
                <a:solidFill>
                  <a:srgbClr val="0070C0"/>
                </a:solidFill>
                <a:latin typeface="Georgia"/>
                <a:cs typeface="Georgia"/>
              </a:rPr>
              <a:t>starts to </a:t>
            </a:r>
            <a:r>
              <a:rPr lang="en-US" sz="1800" i="1" dirty="0">
                <a:solidFill>
                  <a:srgbClr val="0070C0"/>
                </a:solidFill>
                <a:latin typeface="Georgia"/>
                <a:cs typeface="Georgia"/>
              </a:rPr>
              <a:t>reallocate </a:t>
            </a:r>
            <a:r>
              <a:rPr lang="en-US" sz="1800" i="1" spc="-5" dirty="0">
                <a:solidFill>
                  <a:srgbClr val="0070C0"/>
                </a:solidFill>
                <a:latin typeface="Georgia"/>
                <a:cs typeface="Georgia"/>
              </a:rPr>
              <a:t>the  </a:t>
            </a:r>
            <a:r>
              <a:rPr lang="en-US" sz="1800" i="1" dirty="0">
                <a:solidFill>
                  <a:srgbClr val="0070C0"/>
                </a:solidFill>
                <a:latin typeface="Georgia"/>
                <a:cs typeface="Georgia"/>
              </a:rPr>
              <a:t>high availability  </a:t>
            </a:r>
            <a:r>
              <a:rPr lang="en-US" sz="1800" i="1" spc="-5" dirty="0">
                <a:solidFill>
                  <a:srgbClr val="0070C0"/>
                </a:solidFill>
                <a:latin typeface="Georgia"/>
                <a:cs typeface="Georgia"/>
              </a:rPr>
              <a:t>server </a:t>
            </a:r>
            <a:r>
              <a:rPr lang="en-US" sz="1800" i="1" dirty="0">
                <a:solidFill>
                  <a:srgbClr val="0070C0"/>
                </a:solidFill>
                <a:latin typeface="Georgia"/>
                <a:cs typeface="Georgia"/>
              </a:rPr>
              <a:t>from </a:t>
            </a:r>
            <a:r>
              <a:rPr lang="en-US" sz="1800" i="1" spc="-5" dirty="0">
                <a:solidFill>
                  <a:srgbClr val="0070C0"/>
                </a:solidFill>
                <a:latin typeface="Georgia"/>
                <a:cs typeface="Georgia"/>
              </a:rPr>
              <a:t>Data  Center </a:t>
            </a:r>
            <a:r>
              <a:rPr lang="en-US" sz="1800" i="1" dirty="0">
                <a:solidFill>
                  <a:srgbClr val="0070C0"/>
                </a:solidFill>
                <a:latin typeface="Georgia"/>
                <a:cs typeface="Georgia"/>
              </a:rPr>
              <a:t>A into Data  </a:t>
            </a:r>
            <a:r>
              <a:rPr lang="en-US" sz="1800" i="1" spc="-5" dirty="0">
                <a:solidFill>
                  <a:srgbClr val="0070C0"/>
                </a:solidFill>
                <a:latin typeface="Georgia"/>
                <a:cs typeface="Georgia"/>
              </a:rPr>
              <a:t>Center</a:t>
            </a:r>
            <a:r>
              <a:rPr lang="en-US" sz="1800" i="1" spc="-35" dirty="0">
                <a:solidFill>
                  <a:srgbClr val="0070C0"/>
                </a:solidFill>
                <a:latin typeface="Georgia"/>
                <a:cs typeface="Georgia"/>
              </a:rPr>
              <a:t> </a:t>
            </a:r>
            <a:r>
              <a:rPr lang="en-US" sz="1800" i="1" dirty="0">
                <a:solidFill>
                  <a:srgbClr val="0070C0"/>
                </a:solidFill>
                <a:latin typeface="Georgia"/>
                <a:cs typeface="Georgia"/>
              </a:rPr>
              <a:t>B.</a:t>
            </a:r>
            <a:endParaRPr lang="en-IN" dirty="0">
              <a:solidFill>
                <a:srgbClr val="0070C0"/>
              </a:solidFill>
            </a:endParaRPr>
          </a:p>
        </p:txBody>
      </p:sp>
      <p:sp>
        <p:nvSpPr>
          <p:cNvPr id="7" name="object 6">
            <a:extLst>
              <a:ext uri="{FF2B5EF4-FFF2-40B4-BE49-F238E27FC236}">
                <a16:creationId xmlns:a16="http://schemas.microsoft.com/office/drawing/2014/main" id="{810C9747-EC54-415C-8354-B5C3EE2B3F91}"/>
              </a:ext>
            </a:extLst>
          </p:cNvPr>
          <p:cNvSpPr/>
          <p:nvPr/>
        </p:nvSpPr>
        <p:spPr>
          <a:xfrm>
            <a:off x="6310837" y="185040"/>
            <a:ext cx="5184521" cy="6672960"/>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B623ABBE-DE15-4128-8240-5E2BEB1C5369}"/>
              </a:ext>
            </a:extLst>
          </p:cNvPr>
          <p:cNvSpPr>
            <a:spLocks noGrp="1"/>
          </p:cNvSpPr>
          <p:nvPr>
            <p:ph type="sldNum" sz="quarter" idx="12"/>
          </p:nvPr>
        </p:nvSpPr>
        <p:spPr/>
        <p:txBody>
          <a:bodyPr/>
          <a:lstStyle/>
          <a:p>
            <a:fld id="{296E69A2-A4E5-4F71-B46D-EFAA5A2D07BE}" type="slidenum">
              <a:rPr lang="en-IN" smtClean="0"/>
              <a:t>37</a:t>
            </a:fld>
            <a:endParaRPr lang="en-IN"/>
          </a:p>
        </p:txBody>
      </p:sp>
    </p:spTree>
    <p:extLst>
      <p:ext uri="{BB962C8B-B14F-4D97-AF65-F5344CB8AC3E}">
        <p14:creationId xmlns:p14="http://schemas.microsoft.com/office/powerpoint/2010/main" val="2522300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732683-9C6E-4303-8798-A74F30092463}"/>
              </a:ext>
            </a:extLst>
          </p:cNvPr>
          <p:cNvSpPr txBox="1"/>
          <p:nvPr/>
        </p:nvSpPr>
        <p:spPr>
          <a:xfrm>
            <a:off x="637309" y="1990544"/>
            <a:ext cx="4036291" cy="923330"/>
          </a:xfrm>
          <a:prstGeom prst="rect">
            <a:avLst/>
          </a:prstGeom>
          <a:noFill/>
        </p:spPr>
        <p:txBody>
          <a:bodyPr wrap="square">
            <a:spAutoFit/>
          </a:bodyPr>
          <a:lstStyle/>
          <a:p>
            <a:r>
              <a:rPr lang="en-US" sz="1800" i="1" dirty="0">
                <a:solidFill>
                  <a:srgbClr val="0070C0"/>
                </a:solidFill>
                <a:latin typeface="Georgia"/>
                <a:cs typeface="Georgia"/>
              </a:rPr>
              <a:t>A new  instance </a:t>
            </a:r>
            <a:r>
              <a:rPr lang="en-US" sz="1800" i="1" spc="-5" dirty="0">
                <a:solidFill>
                  <a:srgbClr val="0070C0"/>
                </a:solidFill>
                <a:latin typeface="Georgia"/>
                <a:cs typeface="Georgia"/>
              </a:rPr>
              <a:t>of the virtual  server is </a:t>
            </a:r>
            <a:r>
              <a:rPr lang="en-US" sz="1800" i="1" dirty="0">
                <a:solidFill>
                  <a:srgbClr val="0070C0"/>
                </a:solidFill>
                <a:latin typeface="Georgia"/>
                <a:cs typeface="Georgia"/>
              </a:rPr>
              <a:t>created in Data  </a:t>
            </a:r>
            <a:r>
              <a:rPr lang="en-US" sz="1800" i="1" spc="-5" dirty="0">
                <a:solidFill>
                  <a:srgbClr val="0070C0"/>
                </a:solidFill>
                <a:latin typeface="Georgia"/>
                <a:cs typeface="Georgia"/>
              </a:rPr>
              <a:t>Center </a:t>
            </a:r>
            <a:r>
              <a:rPr lang="en-US" sz="1800" i="1" dirty="0">
                <a:solidFill>
                  <a:srgbClr val="0070C0"/>
                </a:solidFill>
                <a:latin typeface="Georgia"/>
                <a:cs typeface="Georgia"/>
              </a:rPr>
              <a:t>B and </a:t>
            </a:r>
            <a:r>
              <a:rPr lang="en-US" sz="1800" i="1" spc="-5" dirty="0">
                <a:solidFill>
                  <a:srgbClr val="0070C0"/>
                </a:solidFill>
                <a:latin typeface="Georgia"/>
                <a:cs typeface="Georgia"/>
              </a:rPr>
              <a:t>the service  </a:t>
            </a:r>
            <a:r>
              <a:rPr lang="en-US" sz="1800" i="1" dirty="0">
                <a:solidFill>
                  <a:srgbClr val="0070C0"/>
                </a:solidFill>
                <a:latin typeface="Georgia"/>
                <a:cs typeface="Georgia"/>
              </a:rPr>
              <a:t>becomes</a:t>
            </a:r>
            <a:r>
              <a:rPr lang="en-US" sz="1800" i="1" spc="-25" dirty="0">
                <a:solidFill>
                  <a:srgbClr val="0070C0"/>
                </a:solidFill>
                <a:latin typeface="Georgia"/>
                <a:cs typeface="Georgia"/>
              </a:rPr>
              <a:t> </a:t>
            </a:r>
            <a:r>
              <a:rPr lang="en-US" sz="1800" i="1" dirty="0">
                <a:solidFill>
                  <a:srgbClr val="0070C0"/>
                </a:solidFill>
                <a:latin typeface="Georgia"/>
                <a:cs typeface="Georgia"/>
              </a:rPr>
              <a:t>available.</a:t>
            </a:r>
            <a:endParaRPr lang="en-IN" dirty="0">
              <a:solidFill>
                <a:srgbClr val="0070C0"/>
              </a:solidFill>
            </a:endParaRPr>
          </a:p>
        </p:txBody>
      </p:sp>
      <p:sp>
        <p:nvSpPr>
          <p:cNvPr id="4" name="object 5">
            <a:extLst>
              <a:ext uri="{FF2B5EF4-FFF2-40B4-BE49-F238E27FC236}">
                <a16:creationId xmlns:a16="http://schemas.microsoft.com/office/drawing/2014/main" id="{B8BE9D13-DBFF-4B73-9174-5C29F32B0EC2}"/>
              </a:ext>
            </a:extLst>
          </p:cNvPr>
          <p:cNvSpPr/>
          <p:nvPr/>
        </p:nvSpPr>
        <p:spPr>
          <a:xfrm>
            <a:off x="5642055" y="302374"/>
            <a:ext cx="5112512" cy="6477117"/>
          </a:xfrm>
          <a:prstGeom prst="rect">
            <a:avLst/>
          </a:prstGeom>
          <a:blipFill>
            <a:blip r:embed="rId2" cstate="print"/>
            <a:stretch>
              <a:fillRect/>
            </a:stretch>
          </a:blip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C917F85A-6A1F-40D4-8947-8AC8570C9F16}"/>
              </a:ext>
            </a:extLst>
          </p:cNvPr>
          <p:cNvSpPr>
            <a:spLocks noGrp="1"/>
          </p:cNvSpPr>
          <p:nvPr>
            <p:ph type="sldNum" sz="quarter" idx="12"/>
          </p:nvPr>
        </p:nvSpPr>
        <p:spPr/>
        <p:txBody>
          <a:bodyPr/>
          <a:lstStyle/>
          <a:p>
            <a:fld id="{296E69A2-A4E5-4F71-B46D-EFAA5A2D07BE}" type="slidenum">
              <a:rPr lang="en-IN" smtClean="0"/>
              <a:t>38</a:t>
            </a:fld>
            <a:endParaRPr lang="en-IN"/>
          </a:p>
        </p:txBody>
      </p:sp>
    </p:spTree>
    <p:extLst>
      <p:ext uri="{BB962C8B-B14F-4D97-AF65-F5344CB8AC3E}">
        <p14:creationId xmlns:p14="http://schemas.microsoft.com/office/powerpoint/2010/main" val="4192018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B00E-D185-4D22-A4D3-CB5EDDFEADEA}"/>
              </a:ext>
            </a:extLst>
          </p:cNvPr>
          <p:cNvSpPr>
            <a:spLocks noGrp="1"/>
          </p:cNvSpPr>
          <p:nvPr>
            <p:ph type="title"/>
          </p:nvPr>
        </p:nvSpPr>
        <p:spPr>
          <a:xfrm>
            <a:off x="838200" y="365126"/>
            <a:ext cx="10515600" cy="789420"/>
          </a:xfrm>
        </p:spPr>
        <p:txBody>
          <a:bodyPr/>
          <a:lstStyle/>
          <a:p>
            <a:r>
              <a:rPr lang="en-IN" dirty="0">
                <a:solidFill>
                  <a:srgbClr val="FF0000"/>
                </a:solidFill>
              </a:rPr>
              <a:t>3.6 Ready-Made Environment</a:t>
            </a:r>
          </a:p>
        </p:txBody>
      </p:sp>
      <p:sp>
        <p:nvSpPr>
          <p:cNvPr id="3" name="Content Placeholder 2">
            <a:extLst>
              <a:ext uri="{FF2B5EF4-FFF2-40B4-BE49-F238E27FC236}">
                <a16:creationId xmlns:a16="http://schemas.microsoft.com/office/drawing/2014/main" id="{2A57746F-453C-4696-AB77-1B98BE7BE04A}"/>
              </a:ext>
            </a:extLst>
          </p:cNvPr>
          <p:cNvSpPr>
            <a:spLocks noGrp="1"/>
          </p:cNvSpPr>
          <p:nvPr>
            <p:ph idx="1"/>
          </p:nvPr>
        </p:nvSpPr>
        <p:spPr>
          <a:xfrm>
            <a:off x="838200" y="1154546"/>
            <a:ext cx="10515600" cy="5022417"/>
          </a:xfrm>
        </p:spPr>
        <p:txBody>
          <a:bodyPr/>
          <a:lstStyle/>
          <a:p>
            <a:r>
              <a:rPr lang="en-US" dirty="0"/>
              <a:t>The ready-made environment mechanism is a defining component of the PaaS cloud delivery model that represents a predefined, cloud-based platform comprised of a set of already installed IT resources, ready to be used and customized by a cloud consumer.</a:t>
            </a:r>
            <a:endParaRPr lang="en-IN" dirty="0"/>
          </a:p>
        </p:txBody>
      </p:sp>
      <p:pic>
        <p:nvPicPr>
          <p:cNvPr id="4" name="Picture 3">
            <a:extLst>
              <a:ext uri="{FF2B5EF4-FFF2-40B4-BE49-F238E27FC236}">
                <a16:creationId xmlns:a16="http://schemas.microsoft.com/office/drawing/2014/main" id="{28C94C89-B5F7-4C28-BEFA-3C352ED6107C}"/>
              </a:ext>
            </a:extLst>
          </p:cNvPr>
          <p:cNvPicPr>
            <a:picLocks noChangeAspect="1"/>
          </p:cNvPicPr>
          <p:nvPr/>
        </p:nvPicPr>
        <p:blipFill>
          <a:blip r:embed="rId2"/>
          <a:stretch>
            <a:fillRect/>
          </a:stretch>
        </p:blipFill>
        <p:spPr>
          <a:xfrm>
            <a:off x="2126961" y="2930092"/>
            <a:ext cx="7143750" cy="3362325"/>
          </a:xfrm>
          <a:prstGeom prst="rect">
            <a:avLst/>
          </a:prstGeom>
        </p:spPr>
      </p:pic>
      <p:sp>
        <p:nvSpPr>
          <p:cNvPr id="5" name="Slide Number Placeholder 4">
            <a:extLst>
              <a:ext uri="{FF2B5EF4-FFF2-40B4-BE49-F238E27FC236}">
                <a16:creationId xmlns:a16="http://schemas.microsoft.com/office/drawing/2014/main" id="{99D5B650-0669-47C1-8BD1-F81F268EE706}"/>
              </a:ext>
            </a:extLst>
          </p:cNvPr>
          <p:cNvSpPr>
            <a:spLocks noGrp="1"/>
          </p:cNvSpPr>
          <p:nvPr>
            <p:ph type="sldNum" sz="quarter" idx="12"/>
          </p:nvPr>
        </p:nvSpPr>
        <p:spPr/>
        <p:txBody>
          <a:bodyPr/>
          <a:lstStyle/>
          <a:p>
            <a:fld id="{296E69A2-A4E5-4F71-B46D-EFAA5A2D07BE}" type="slidenum">
              <a:rPr lang="en-IN" smtClean="0"/>
              <a:t>39</a:t>
            </a:fld>
            <a:endParaRPr lang="en-IN"/>
          </a:p>
        </p:txBody>
      </p:sp>
    </p:spTree>
    <p:extLst>
      <p:ext uri="{BB962C8B-B14F-4D97-AF65-F5344CB8AC3E}">
        <p14:creationId xmlns:p14="http://schemas.microsoft.com/office/powerpoint/2010/main" val="95615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BFB6-90F8-4781-B896-CF484BE50100}"/>
              </a:ext>
            </a:extLst>
          </p:cNvPr>
          <p:cNvSpPr>
            <a:spLocks noGrp="1"/>
          </p:cNvSpPr>
          <p:nvPr>
            <p:ph type="title"/>
          </p:nvPr>
        </p:nvSpPr>
        <p:spPr/>
        <p:txBody>
          <a:bodyPr/>
          <a:lstStyle/>
          <a:p>
            <a:r>
              <a:rPr lang="en-IN" dirty="0">
                <a:solidFill>
                  <a:srgbClr val="FF0000"/>
                </a:solidFill>
              </a:rPr>
              <a:t>3.1 Logical Network Perimeter</a:t>
            </a:r>
          </a:p>
        </p:txBody>
      </p:sp>
      <p:sp>
        <p:nvSpPr>
          <p:cNvPr id="3" name="Content Placeholder 2">
            <a:extLst>
              <a:ext uri="{FF2B5EF4-FFF2-40B4-BE49-F238E27FC236}">
                <a16:creationId xmlns:a16="http://schemas.microsoft.com/office/drawing/2014/main" id="{B340D0E9-11FC-4A36-9200-606CBBE5EBFE}"/>
              </a:ext>
            </a:extLst>
          </p:cNvPr>
          <p:cNvSpPr>
            <a:spLocks noGrp="1"/>
          </p:cNvSpPr>
          <p:nvPr>
            <p:ph idx="1"/>
          </p:nvPr>
        </p:nvSpPr>
        <p:spPr/>
        <p:txBody>
          <a:bodyPr/>
          <a:lstStyle/>
          <a:p>
            <a:r>
              <a:rPr lang="en-US" dirty="0"/>
              <a:t>The logical network perimeter establishes the virtual network boundary that can include and isolate group of related Cloud based IT resources that may be physically distributed.</a:t>
            </a:r>
          </a:p>
          <a:p>
            <a:r>
              <a:rPr lang="en-US" dirty="0"/>
              <a:t>This can be implemented to </a:t>
            </a:r>
          </a:p>
          <a:p>
            <a:r>
              <a:rPr lang="en-IN" sz="2800" spc="-10" dirty="0">
                <a:solidFill>
                  <a:srgbClr val="0000CC"/>
                </a:solidFill>
              </a:rPr>
              <a:t>Isolate IT resources in a cloud from non-authorized users.</a:t>
            </a:r>
          </a:p>
          <a:p>
            <a:r>
              <a:rPr lang="en-US" spc="-10" dirty="0">
                <a:solidFill>
                  <a:srgbClr val="0000CC"/>
                </a:solidFill>
              </a:rPr>
              <a:t>Isolate IT resources in a cloud from non-users</a:t>
            </a:r>
            <a:endParaRPr lang="en-IN" spc="-10" dirty="0">
              <a:solidFill>
                <a:srgbClr val="0000CC"/>
              </a:solidFill>
            </a:endParaRPr>
          </a:p>
          <a:p>
            <a:r>
              <a:rPr lang="en-US" spc="-10" dirty="0">
                <a:solidFill>
                  <a:srgbClr val="0000CC"/>
                </a:solidFill>
              </a:rPr>
              <a:t>Isolate IT resources in a cloud from cloud consumers .</a:t>
            </a:r>
          </a:p>
          <a:p>
            <a:r>
              <a:rPr lang="en-US" spc="-10" dirty="0">
                <a:solidFill>
                  <a:srgbClr val="0000CC"/>
                </a:solidFill>
              </a:rPr>
              <a:t>Control the bandwidth that is available to isolated IT resources</a:t>
            </a:r>
            <a:r>
              <a:rPr lang="en-US" dirty="0"/>
              <a:t>.</a:t>
            </a:r>
            <a:endParaRPr lang="en-IN" sz="2800" spc="-10" dirty="0">
              <a:solidFill>
                <a:srgbClr val="0000CC"/>
              </a:solidFill>
            </a:endParaRP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1DC09FE3-1096-43E1-8EE3-5D0BFE38AB7B}"/>
              </a:ext>
            </a:extLst>
          </p:cNvPr>
          <p:cNvSpPr>
            <a:spLocks noGrp="1"/>
          </p:cNvSpPr>
          <p:nvPr>
            <p:ph type="sldNum" sz="quarter" idx="12"/>
          </p:nvPr>
        </p:nvSpPr>
        <p:spPr/>
        <p:txBody>
          <a:bodyPr/>
          <a:lstStyle/>
          <a:p>
            <a:fld id="{296E69A2-A4E5-4F71-B46D-EFAA5A2D07BE}" type="slidenum">
              <a:rPr lang="en-IN" smtClean="0"/>
              <a:t>4</a:t>
            </a:fld>
            <a:endParaRPr lang="en-IN"/>
          </a:p>
        </p:txBody>
      </p:sp>
    </p:spTree>
    <p:extLst>
      <p:ext uri="{BB962C8B-B14F-4D97-AF65-F5344CB8AC3E}">
        <p14:creationId xmlns:p14="http://schemas.microsoft.com/office/powerpoint/2010/main" val="4029405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F3E9-F1CD-4A6E-BCEE-A56AB8661BE4}"/>
              </a:ext>
            </a:extLst>
          </p:cNvPr>
          <p:cNvSpPr>
            <a:spLocks noGrp="1"/>
          </p:cNvSpPr>
          <p:nvPr>
            <p:ph type="title"/>
          </p:nvPr>
        </p:nvSpPr>
        <p:spPr/>
        <p:txBody>
          <a:bodyPr>
            <a:normAutofit/>
          </a:bodyPr>
          <a:lstStyle/>
          <a:p>
            <a:r>
              <a:rPr lang="en-IN" sz="3200" b="1" dirty="0">
                <a:solidFill>
                  <a:srgbClr val="FF0000"/>
                </a:solidFill>
              </a:rPr>
              <a:t>Case study:</a:t>
            </a:r>
            <a:r>
              <a:rPr lang="en-US" sz="3200" b="1" dirty="0">
                <a:solidFill>
                  <a:srgbClr val="FF0000"/>
                </a:solidFill>
              </a:rPr>
              <a:t>Development and deployment environment for ATN’s Part Number Catalog application.</a:t>
            </a:r>
            <a:endParaRPr lang="en-IN" sz="3200" b="1" dirty="0">
              <a:solidFill>
                <a:srgbClr val="FF0000"/>
              </a:solidFill>
            </a:endParaRPr>
          </a:p>
        </p:txBody>
      </p:sp>
      <p:pic>
        <p:nvPicPr>
          <p:cNvPr id="4" name="Picture 3">
            <a:extLst>
              <a:ext uri="{FF2B5EF4-FFF2-40B4-BE49-F238E27FC236}">
                <a16:creationId xmlns:a16="http://schemas.microsoft.com/office/drawing/2014/main" id="{3EE1CF66-45A8-4AB4-8228-C8608AC8DDC2}"/>
              </a:ext>
            </a:extLst>
          </p:cNvPr>
          <p:cNvPicPr>
            <a:picLocks noChangeAspect="1"/>
          </p:cNvPicPr>
          <p:nvPr/>
        </p:nvPicPr>
        <p:blipFill>
          <a:blip r:embed="rId2"/>
          <a:stretch>
            <a:fillRect/>
          </a:stretch>
        </p:blipFill>
        <p:spPr>
          <a:xfrm>
            <a:off x="7416799" y="1429905"/>
            <a:ext cx="4387273" cy="5143500"/>
          </a:xfrm>
          <a:prstGeom prst="rect">
            <a:avLst/>
          </a:prstGeom>
        </p:spPr>
      </p:pic>
      <p:sp>
        <p:nvSpPr>
          <p:cNvPr id="6" name="TextBox 5">
            <a:extLst>
              <a:ext uri="{FF2B5EF4-FFF2-40B4-BE49-F238E27FC236}">
                <a16:creationId xmlns:a16="http://schemas.microsoft.com/office/drawing/2014/main" id="{19A84FB2-F593-4B65-AE1D-7AC6F2139142}"/>
              </a:ext>
            </a:extLst>
          </p:cNvPr>
          <p:cNvSpPr txBox="1"/>
          <p:nvPr/>
        </p:nvSpPr>
        <p:spPr>
          <a:xfrm>
            <a:off x="932872" y="1690688"/>
            <a:ext cx="6096000" cy="4247317"/>
          </a:xfrm>
          <a:prstGeom prst="rect">
            <a:avLst/>
          </a:prstGeom>
          <a:noFill/>
        </p:spPr>
        <p:txBody>
          <a:bodyPr wrap="square">
            <a:spAutoFit/>
          </a:bodyPr>
          <a:lstStyle/>
          <a:p>
            <a:r>
              <a:rPr lang="en-US" dirty="0">
                <a:solidFill>
                  <a:srgbClr val="0070C0"/>
                </a:solidFill>
              </a:rPr>
              <a:t>The developer uses the provided SDK to develop the Part Number Catalog Web application (1). </a:t>
            </a:r>
          </a:p>
          <a:p>
            <a:r>
              <a:rPr lang="en-US" dirty="0">
                <a:solidFill>
                  <a:srgbClr val="0070C0"/>
                </a:solidFill>
              </a:rPr>
              <a:t>The application software is deployed on a Web platform that was established by two ready-made environments called the front-end instance (2a) </a:t>
            </a:r>
          </a:p>
          <a:p>
            <a:r>
              <a:rPr lang="en-US" dirty="0">
                <a:solidFill>
                  <a:srgbClr val="0070C0"/>
                </a:solidFill>
              </a:rPr>
              <a:t>and the back-end instance (2b).</a:t>
            </a:r>
          </a:p>
          <a:p>
            <a:r>
              <a:rPr lang="en-US" dirty="0">
                <a:solidFill>
                  <a:srgbClr val="0070C0"/>
                </a:solidFill>
              </a:rPr>
              <a:t>The application is made available for usage and one end-user accesses its front-end instance (3).</a:t>
            </a:r>
          </a:p>
          <a:p>
            <a:r>
              <a:rPr lang="en-US" dirty="0">
                <a:solidFill>
                  <a:srgbClr val="0070C0"/>
                </a:solidFill>
              </a:rPr>
              <a:t>The software running in the front-end instance invokes a long-running task at the back-end instance that corresponds to the processing required by the end-user (4).</a:t>
            </a:r>
          </a:p>
          <a:p>
            <a:r>
              <a:rPr lang="en-US" dirty="0">
                <a:solidFill>
                  <a:srgbClr val="0070C0"/>
                </a:solidFill>
              </a:rPr>
              <a:t>The application software deployed at both the front-end and back-end instances is backed by a cloud storage device that provides persistent storage of the application data (5)</a:t>
            </a:r>
            <a:endParaRPr lang="en-US" b="1" dirty="0">
              <a:solidFill>
                <a:srgbClr val="0070C0"/>
              </a:solidFill>
            </a:endParaRPr>
          </a:p>
          <a:p>
            <a:endParaRPr lang="en-IN" b="1" dirty="0"/>
          </a:p>
        </p:txBody>
      </p:sp>
      <p:sp>
        <p:nvSpPr>
          <p:cNvPr id="7" name="Slide Number Placeholder 6">
            <a:extLst>
              <a:ext uri="{FF2B5EF4-FFF2-40B4-BE49-F238E27FC236}">
                <a16:creationId xmlns:a16="http://schemas.microsoft.com/office/drawing/2014/main" id="{17228AA6-6616-40BE-9CB0-BD3392E3BF5A}"/>
              </a:ext>
            </a:extLst>
          </p:cNvPr>
          <p:cNvSpPr>
            <a:spLocks noGrp="1"/>
          </p:cNvSpPr>
          <p:nvPr>
            <p:ph type="sldNum" sz="quarter" idx="12"/>
          </p:nvPr>
        </p:nvSpPr>
        <p:spPr/>
        <p:txBody>
          <a:bodyPr/>
          <a:lstStyle/>
          <a:p>
            <a:fld id="{296E69A2-A4E5-4F71-B46D-EFAA5A2D07BE}" type="slidenum">
              <a:rPr lang="en-IN" smtClean="0"/>
              <a:t>40</a:t>
            </a:fld>
            <a:endParaRPr lang="en-IN"/>
          </a:p>
        </p:txBody>
      </p:sp>
    </p:spTree>
    <p:extLst>
      <p:ext uri="{BB962C8B-B14F-4D97-AF65-F5344CB8AC3E}">
        <p14:creationId xmlns:p14="http://schemas.microsoft.com/office/powerpoint/2010/main" val="225086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92A0-09FC-4F03-AFB5-0725825B2D4E}"/>
              </a:ext>
            </a:extLst>
          </p:cNvPr>
          <p:cNvSpPr>
            <a:spLocks noGrp="1"/>
          </p:cNvSpPr>
          <p:nvPr>
            <p:ph type="title"/>
          </p:nvPr>
        </p:nvSpPr>
        <p:spPr>
          <a:xfrm>
            <a:off x="838200" y="365125"/>
            <a:ext cx="10515600" cy="798657"/>
          </a:xfrm>
        </p:spPr>
        <p:txBody>
          <a:bodyPr/>
          <a:lstStyle/>
          <a:p>
            <a:r>
              <a:rPr lang="en-US" dirty="0">
                <a:solidFill>
                  <a:srgbClr val="FF0000"/>
                </a:solidFill>
              </a:rPr>
              <a:t>Contin.. </a:t>
            </a:r>
            <a:endParaRPr lang="en-IN" dirty="0">
              <a:solidFill>
                <a:srgbClr val="FF0000"/>
              </a:solidFill>
            </a:endParaRPr>
          </a:p>
        </p:txBody>
      </p:sp>
      <p:sp>
        <p:nvSpPr>
          <p:cNvPr id="3" name="Content Placeholder 2">
            <a:extLst>
              <a:ext uri="{FF2B5EF4-FFF2-40B4-BE49-F238E27FC236}">
                <a16:creationId xmlns:a16="http://schemas.microsoft.com/office/drawing/2014/main" id="{7E8072FE-F8B7-4B72-8DA7-8CC11DDBF078}"/>
              </a:ext>
            </a:extLst>
          </p:cNvPr>
          <p:cNvSpPr>
            <a:spLocks noGrp="1"/>
          </p:cNvSpPr>
          <p:nvPr>
            <p:ph idx="1"/>
          </p:nvPr>
        </p:nvSpPr>
        <p:spPr>
          <a:xfrm>
            <a:off x="838200" y="1163782"/>
            <a:ext cx="10515600" cy="5013181"/>
          </a:xfrm>
        </p:spPr>
        <p:txBody>
          <a:bodyPr>
            <a:normAutofit/>
          </a:bodyPr>
          <a:lstStyle/>
          <a:p>
            <a:pPr marL="0" indent="0">
              <a:buNone/>
            </a:pPr>
            <a:r>
              <a:rPr lang="en-US" dirty="0"/>
              <a:t>Logical network perimeters are established via network devices that supply and control the connectivity of data center and its IT resources are virtualized that include</a:t>
            </a:r>
          </a:p>
          <a:p>
            <a:pPr marL="0" indent="0">
              <a:buNone/>
            </a:pPr>
            <a:r>
              <a:rPr lang="en-IN" dirty="0"/>
              <a:t> </a:t>
            </a:r>
            <a:r>
              <a:rPr lang="en-IN" b="1" dirty="0"/>
              <a:t>Virtual Firewall</a:t>
            </a:r>
            <a:r>
              <a:rPr lang="en-US" b="1" dirty="0"/>
              <a:t> </a:t>
            </a:r>
            <a:r>
              <a:rPr lang="en-US" dirty="0"/>
              <a:t>– It  is a protection software that provides the network traffic filtering and monitoring for virtual machines in a virtualized environment.</a:t>
            </a:r>
          </a:p>
          <a:p>
            <a:pPr marL="0" indent="0">
              <a:buNone/>
            </a:pPr>
            <a:r>
              <a:rPr lang="en-IN" b="1" dirty="0"/>
              <a:t>Virtual Network</a:t>
            </a:r>
            <a:r>
              <a:rPr lang="en-US" b="1" dirty="0"/>
              <a:t> </a:t>
            </a:r>
            <a:r>
              <a:rPr lang="en-US" dirty="0"/>
              <a:t>– This is IT resource that isolates the network environment within the data center infrastructure.</a:t>
            </a:r>
          </a:p>
          <a:p>
            <a:pPr marL="0" indent="0">
              <a:buNone/>
            </a:pPr>
            <a:r>
              <a:rPr lang="en-US" dirty="0"/>
              <a:t>Ex: VPAN,VLAN</a:t>
            </a:r>
          </a:p>
          <a:p>
            <a:pPr marL="0" indent="0">
              <a:buNone/>
            </a:pPr>
            <a:r>
              <a:rPr lang="en-US" dirty="0"/>
              <a:t>VPAN restricts the browsing history to public.</a:t>
            </a:r>
          </a:p>
          <a:p>
            <a:pPr marL="0" indent="0">
              <a:buNone/>
            </a:pPr>
            <a:r>
              <a:rPr lang="en-US" dirty="0"/>
              <a:t>Facilitates encryption.</a:t>
            </a:r>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C50C8B2D-CDE2-4F42-8840-9354420EB0FA}"/>
              </a:ext>
            </a:extLst>
          </p:cNvPr>
          <p:cNvSpPr>
            <a:spLocks noGrp="1"/>
          </p:cNvSpPr>
          <p:nvPr>
            <p:ph type="sldNum" sz="quarter" idx="12"/>
          </p:nvPr>
        </p:nvSpPr>
        <p:spPr/>
        <p:txBody>
          <a:bodyPr/>
          <a:lstStyle/>
          <a:p>
            <a:fld id="{296E69A2-A4E5-4F71-B46D-EFAA5A2D07BE}" type="slidenum">
              <a:rPr lang="en-IN" smtClean="0"/>
              <a:t>5</a:t>
            </a:fld>
            <a:endParaRPr lang="en-IN"/>
          </a:p>
        </p:txBody>
      </p:sp>
    </p:spTree>
    <p:extLst>
      <p:ext uri="{BB962C8B-B14F-4D97-AF65-F5344CB8AC3E}">
        <p14:creationId xmlns:p14="http://schemas.microsoft.com/office/powerpoint/2010/main" val="133095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6AF8020-F8D3-4F70-92AE-FBCA95D20B00}"/>
              </a:ext>
            </a:extLst>
          </p:cNvPr>
          <p:cNvSpPr>
            <a:spLocks noGrp="1"/>
          </p:cNvSpPr>
          <p:nvPr>
            <p:ph idx="1"/>
          </p:nvPr>
        </p:nvSpPr>
        <p:spPr>
          <a:xfrm>
            <a:off x="1263072" y="5880389"/>
            <a:ext cx="10515600" cy="501939"/>
          </a:xfrm>
        </p:spPr>
        <p:txBody>
          <a:bodyPr/>
          <a:lstStyle/>
          <a:p>
            <a:r>
              <a:rPr lang="en-US" sz="2800" i="1" spc="-5" dirty="0">
                <a:latin typeface="Georgia"/>
                <a:cs typeface="Georgia"/>
              </a:rPr>
              <a:t>Virtual  firewall</a:t>
            </a:r>
            <a:r>
              <a:rPr lang="en-US" sz="2800" i="1" spc="20" dirty="0">
                <a:latin typeface="Georgia"/>
                <a:cs typeface="Georgia"/>
              </a:rPr>
              <a:t> </a:t>
            </a:r>
            <a:r>
              <a:rPr lang="en-US" sz="2800" i="1" spc="-5" dirty="0">
                <a:latin typeface="Georgia"/>
                <a:cs typeface="Georgia"/>
              </a:rPr>
              <a:t>(top)	</a:t>
            </a:r>
            <a:r>
              <a:rPr lang="en-US" sz="2800" i="1" dirty="0">
                <a:latin typeface="Georgia"/>
                <a:cs typeface="Georgia"/>
              </a:rPr>
              <a:t>and</a:t>
            </a:r>
            <a:r>
              <a:rPr lang="en-US" sz="2800" i="1" spc="-105" dirty="0">
                <a:latin typeface="Georgia"/>
                <a:cs typeface="Georgia"/>
              </a:rPr>
              <a:t> </a:t>
            </a:r>
            <a:r>
              <a:rPr lang="en-US" sz="2800" i="1" spc="-5" dirty="0">
                <a:latin typeface="Georgia"/>
                <a:cs typeface="Georgia"/>
              </a:rPr>
              <a:t>virtual  network.</a:t>
            </a:r>
            <a:r>
              <a:rPr lang="en-US" sz="2800" i="1" spc="10" dirty="0">
                <a:latin typeface="Georgia"/>
                <a:cs typeface="Georgia"/>
              </a:rPr>
              <a:t> </a:t>
            </a:r>
            <a:r>
              <a:rPr lang="en-US" sz="2800" i="1" spc="-5" dirty="0">
                <a:latin typeface="Georgia"/>
                <a:cs typeface="Georgia"/>
              </a:rPr>
              <a:t>(bottom)</a:t>
            </a:r>
            <a:endParaRPr lang="en-IN" dirty="0"/>
          </a:p>
        </p:txBody>
      </p:sp>
      <p:sp>
        <p:nvSpPr>
          <p:cNvPr id="5" name="object 5">
            <a:extLst>
              <a:ext uri="{FF2B5EF4-FFF2-40B4-BE49-F238E27FC236}">
                <a16:creationId xmlns:a16="http://schemas.microsoft.com/office/drawing/2014/main" id="{0974676E-3484-43BC-A685-8867D8DBB07B}"/>
              </a:ext>
            </a:extLst>
          </p:cNvPr>
          <p:cNvSpPr/>
          <p:nvPr/>
        </p:nvSpPr>
        <p:spPr>
          <a:xfrm>
            <a:off x="4043945" y="379892"/>
            <a:ext cx="3516884" cy="5300472"/>
          </a:xfrm>
          <a:prstGeom prst="rect">
            <a:avLst/>
          </a:prstGeom>
          <a:blipFill>
            <a:blip r:embed="rId2" cstate="print"/>
            <a:stretch>
              <a:fillRect/>
            </a:stretch>
          </a:blip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AEFDF8A8-776B-4162-A944-ABCC9A27A538}"/>
              </a:ext>
            </a:extLst>
          </p:cNvPr>
          <p:cNvSpPr>
            <a:spLocks noGrp="1"/>
          </p:cNvSpPr>
          <p:nvPr>
            <p:ph type="sldNum" sz="quarter" idx="12"/>
          </p:nvPr>
        </p:nvSpPr>
        <p:spPr/>
        <p:txBody>
          <a:bodyPr/>
          <a:lstStyle/>
          <a:p>
            <a:fld id="{296E69A2-A4E5-4F71-B46D-EFAA5A2D07BE}" type="slidenum">
              <a:rPr lang="en-IN" smtClean="0"/>
              <a:t>6</a:t>
            </a:fld>
            <a:endParaRPr lang="en-IN"/>
          </a:p>
        </p:txBody>
      </p:sp>
    </p:spTree>
    <p:extLst>
      <p:ext uri="{BB962C8B-B14F-4D97-AF65-F5344CB8AC3E}">
        <p14:creationId xmlns:p14="http://schemas.microsoft.com/office/powerpoint/2010/main" val="407278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E3B4-EFC1-4E3C-9BBF-AF410AD6A040}"/>
              </a:ext>
            </a:extLst>
          </p:cNvPr>
          <p:cNvSpPr>
            <a:spLocks noGrp="1"/>
          </p:cNvSpPr>
          <p:nvPr>
            <p:ph type="title"/>
          </p:nvPr>
        </p:nvSpPr>
        <p:spPr/>
        <p:txBody>
          <a:bodyPr>
            <a:normAutofit/>
          </a:bodyPr>
          <a:lstStyle/>
          <a:p>
            <a:r>
              <a:rPr lang="en-US" sz="3200" i="1" spc="-5" dirty="0">
                <a:latin typeface="Georgia"/>
                <a:cs typeface="Georgia"/>
              </a:rPr>
              <a:t>Two </a:t>
            </a:r>
            <a:r>
              <a:rPr lang="en-US" sz="3200" i="1" dirty="0">
                <a:latin typeface="Georgia"/>
                <a:cs typeface="Georgia"/>
              </a:rPr>
              <a:t>logical network perimeters </a:t>
            </a:r>
            <a:r>
              <a:rPr lang="en-US" sz="3200" i="1" spc="-5" dirty="0">
                <a:latin typeface="Georgia"/>
                <a:cs typeface="Georgia"/>
              </a:rPr>
              <a:t>surround the cloud  </a:t>
            </a:r>
            <a:r>
              <a:rPr lang="en-US" sz="3200" i="1" dirty="0">
                <a:latin typeface="Georgia"/>
                <a:cs typeface="Georgia"/>
              </a:rPr>
              <a:t>consumer and cloud </a:t>
            </a:r>
            <a:r>
              <a:rPr lang="en-US" sz="3200" i="1" spc="-5" dirty="0">
                <a:latin typeface="Georgia"/>
                <a:cs typeface="Georgia"/>
              </a:rPr>
              <a:t>provider</a:t>
            </a:r>
            <a:r>
              <a:rPr lang="en-US" sz="3200" i="1" spc="-60" dirty="0">
                <a:latin typeface="Georgia"/>
                <a:cs typeface="Georgia"/>
              </a:rPr>
              <a:t> </a:t>
            </a:r>
            <a:r>
              <a:rPr lang="en-US" sz="3200" i="1" spc="-5" dirty="0">
                <a:latin typeface="Georgia"/>
                <a:cs typeface="Georgia"/>
              </a:rPr>
              <a:t>environments.</a:t>
            </a:r>
            <a:endParaRPr lang="en-IN" sz="3200" dirty="0"/>
          </a:p>
        </p:txBody>
      </p:sp>
      <p:sp>
        <p:nvSpPr>
          <p:cNvPr id="3" name="Content Placeholder 2">
            <a:extLst>
              <a:ext uri="{FF2B5EF4-FFF2-40B4-BE49-F238E27FC236}">
                <a16:creationId xmlns:a16="http://schemas.microsoft.com/office/drawing/2014/main" id="{D9BA57E3-DF3C-4E87-8C23-267AFDDDC356}"/>
              </a:ext>
            </a:extLst>
          </p:cNvPr>
          <p:cNvSpPr>
            <a:spLocks noGrp="1"/>
          </p:cNvSpPr>
          <p:nvPr>
            <p:ph sz="half" idx="1"/>
          </p:nvPr>
        </p:nvSpPr>
        <p:spPr>
          <a:xfrm>
            <a:off x="838200" y="1825625"/>
            <a:ext cx="5507182" cy="4351338"/>
          </a:xfrm>
        </p:spPr>
        <p:txBody>
          <a:bodyPr>
            <a:normAutofit fontScale="92500" lnSpcReduction="10000"/>
          </a:bodyPr>
          <a:lstStyle/>
          <a:p>
            <a:r>
              <a:rPr lang="en-US" dirty="0"/>
              <a:t>In which one logical network perimeter contains a cloud consumer’s on-premise environment, while another contains a cloud provider’s cloud-based environment. </a:t>
            </a:r>
          </a:p>
          <a:p>
            <a:r>
              <a:rPr lang="en-US" dirty="0"/>
              <a:t>These perimeters are connected through a VPN that protects communications, since the VPN is typically implemented by point-to-point encryption of the data packets sent between the communicating endpoints.</a:t>
            </a:r>
            <a:endParaRPr lang="en-IN" dirty="0"/>
          </a:p>
        </p:txBody>
      </p:sp>
      <p:sp>
        <p:nvSpPr>
          <p:cNvPr id="7" name="object 6">
            <a:extLst>
              <a:ext uri="{FF2B5EF4-FFF2-40B4-BE49-F238E27FC236}">
                <a16:creationId xmlns:a16="http://schemas.microsoft.com/office/drawing/2014/main" id="{4E787237-D304-450B-BE62-07DE0E214E77}"/>
              </a:ext>
            </a:extLst>
          </p:cNvPr>
          <p:cNvSpPr/>
          <p:nvPr/>
        </p:nvSpPr>
        <p:spPr>
          <a:xfrm>
            <a:off x="6640945" y="1902691"/>
            <a:ext cx="5079999" cy="4274272"/>
          </a:xfrm>
          <a:prstGeom prst="rect">
            <a:avLst/>
          </a:prstGeom>
          <a:blipFill>
            <a:blip r:embed="rId2" cstate="print"/>
            <a:stretch>
              <a:fillRect/>
            </a:stretch>
          </a:blipFill>
        </p:spPr>
        <p:txBody>
          <a:bodyPr wrap="square" lIns="0" tIns="0" rIns="0" bIns="0" rtlCol="0"/>
          <a:lstStyle/>
          <a:p>
            <a:endParaRPr/>
          </a:p>
        </p:txBody>
      </p:sp>
      <p:sp>
        <p:nvSpPr>
          <p:cNvPr id="4" name="Slide Number Placeholder 3">
            <a:extLst>
              <a:ext uri="{FF2B5EF4-FFF2-40B4-BE49-F238E27FC236}">
                <a16:creationId xmlns:a16="http://schemas.microsoft.com/office/drawing/2014/main" id="{95CB47E7-078E-4A23-8222-4E4F74FADF50}"/>
              </a:ext>
            </a:extLst>
          </p:cNvPr>
          <p:cNvSpPr>
            <a:spLocks noGrp="1"/>
          </p:cNvSpPr>
          <p:nvPr>
            <p:ph type="sldNum" sz="quarter" idx="12"/>
          </p:nvPr>
        </p:nvSpPr>
        <p:spPr/>
        <p:txBody>
          <a:bodyPr/>
          <a:lstStyle/>
          <a:p>
            <a:fld id="{296E69A2-A4E5-4F71-B46D-EFAA5A2D07BE}" type="slidenum">
              <a:rPr lang="en-IN" smtClean="0"/>
              <a:t>7</a:t>
            </a:fld>
            <a:endParaRPr lang="en-IN"/>
          </a:p>
        </p:txBody>
      </p:sp>
    </p:spTree>
    <p:extLst>
      <p:ext uri="{BB962C8B-B14F-4D97-AF65-F5344CB8AC3E}">
        <p14:creationId xmlns:p14="http://schemas.microsoft.com/office/powerpoint/2010/main" val="370105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7BB1-9D31-479A-9EB7-E4F2ECA5490C}"/>
              </a:ext>
            </a:extLst>
          </p:cNvPr>
          <p:cNvSpPr>
            <a:spLocks noGrp="1"/>
          </p:cNvSpPr>
          <p:nvPr>
            <p:ph type="title"/>
          </p:nvPr>
        </p:nvSpPr>
        <p:spPr>
          <a:xfrm>
            <a:off x="838200" y="365126"/>
            <a:ext cx="10515600" cy="429202"/>
          </a:xfrm>
        </p:spPr>
        <p:txBody>
          <a:bodyPr>
            <a:normAutofit fontScale="90000"/>
          </a:bodyPr>
          <a:lstStyle/>
          <a:p>
            <a:r>
              <a:rPr lang="en-US" b="1" dirty="0" err="1">
                <a:solidFill>
                  <a:srgbClr val="FF0000"/>
                </a:solidFill>
              </a:rPr>
              <a:t>DTGov</a:t>
            </a:r>
            <a:r>
              <a:rPr lang="en-US" b="1" dirty="0">
                <a:solidFill>
                  <a:srgbClr val="FF0000"/>
                </a:solidFill>
              </a:rPr>
              <a:t> Logical network perimeter</a:t>
            </a:r>
            <a:endParaRPr lang="en-IN" b="1" dirty="0">
              <a:solidFill>
                <a:srgbClr val="FF0000"/>
              </a:solidFill>
            </a:endParaRPr>
          </a:p>
        </p:txBody>
      </p:sp>
      <p:sp>
        <p:nvSpPr>
          <p:cNvPr id="4" name="object 4">
            <a:extLst>
              <a:ext uri="{FF2B5EF4-FFF2-40B4-BE49-F238E27FC236}">
                <a16:creationId xmlns:a16="http://schemas.microsoft.com/office/drawing/2014/main" id="{1C350D61-9861-47FE-84E8-3C9B85D31EF8}"/>
              </a:ext>
            </a:extLst>
          </p:cNvPr>
          <p:cNvSpPr/>
          <p:nvPr/>
        </p:nvSpPr>
        <p:spPr>
          <a:xfrm>
            <a:off x="6243264" y="979056"/>
            <a:ext cx="5256529" cy="5513818"/>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F81087AC-DA7A-4A0D-9674-EB78594D540E}"/>
              </a:ext>
            </a:extLst>
          </p:cNvPr>
          <p:cNvSpPr txBox="1"/>
          <p:nvPr/>
        </p:nvSpPr>
        <p:spPr>
          <a:xfrm>
            <a:off x="1490779" y="5112481"/>
            <a:ext cx="3715327" cy="1477328"/>
          </a:xfrm>
          <a:prstGeom prst="rect">
            <a:avLst/>
          </a:prstGeom>
          <a:noFill/>
        </p:spPr>
        <p:txBody>
          <a:bodyPr wrap="square">
            <a:spAutoFit/>
          </a:bodyPr>
          <a:lstStyle/>
          <a:p>
            <a:r>
              <a:rPr lang="en-US" sz="1800" i="1" spc="-10" dirty="0">
                <a:latin typeface="Georgia"/>
                <a:cs typeface="Georgia"/>
              </a:rPr>
              <a:t>Figure </a:t>
            </a:r>
            <a:r>
              <a:rPr lang="en-US" i="1" spc="-5" dirty="0">
                <a:latin typeface="Georgia"/>
                <a:cs typeface="Georgia"/>
              </a:rPr>
              <a:t>- </a:t>
            </a:r>
            <a:r>
              <a:rPr lang="en-US" sz="1800" i="1" spc="-5" dirty="0">
                <a:latin typeface="Georgia"/>
                <a:cs typeface="Georgia"/>
              </a:rPr>
              <a:t>L</a:t>
            </a:r>
            <a:r>
              <a:rPr lang="en-US" sz="1800" i="1" spc="-10" dirty="0">
                <a:latin typeface="Georgia"/>
                <a:cs typeface="Georgia"/>
              </a:rPr>
              <a:t>ogical </a:t>
            </a:r>
            <a:r>
              <a:rPr lang="en-US" sz="1800" i="1" spc="-5" dirty="0">
                <a:latin typeface="Georgia"/>
                <a:cs typeface="Georgia"/>
              </a:rPr>
              <a:t>network  </a:t>
            </a:r>
            <a:r>
              <a:rPr lang="en-US" sz="1800" i="1" spc="-10" dirty="0">
                <a:latin typeface="Georgia"/>
                <a:cs typeface="Georgia"/>
              </a:rPr>
              <a:t>layout is  </a:t>
            </a:r>
            <a:r>
              <a:rPr lang="en-US" sz="1800" i="1" spc="-5" dirty="0">
                <a:latin typeface="Georgia"/>
                <a:cs typeface="Georgia"/>
              </a:rPr>
              <a:t>established  </a:t>
            </a:r>
            <a:r>
              <a:rPr lang="en-US" sz="1800" i="1" spc="-10" dirty="0">
                <a:latin typeface="Georgia"/>
                <a:cs typeface="Georgia"/>
              </a:rPr>
              <a:t>through </a:t>
            </a:r>
            <a:r>
              <a:rPr lang="en-US" sz="1800" i="1" spc="-5" dirty="0">
                <a:latin typeface="Georgia"/>
                <a:cs typeface="Georgia"/>
              </a:rPr>
              <a:t>a set </a:t>
            </a:r>
            <a:r>
              <a:rPr lang="en-US" sz="1800" i="1" spc="-10" dirty="0">
                <a:latin typeface="Georgia"/>
                <a:cs typeface="Georgia"/>
              </a:rPr>
              <a:t>of  logical </a:t>
            </a:r>
            <a:r>
              <a:rPr lang="en-US" sz="1800" i="1" spc="-5" dirty="0">
                <a:latin typeface="Georgia"/>
                <a:cs typeface="Georgia"/>
              </a:rPr>
              <a:t>network  perimeters </a:t>
            </a:r>
            <a:r>
              <a:rPr lang="en-US" sz="1800" i="1" spc="-10" dirty="0">
                <a:latin typeface="Georgia"/>
                <a:cs typeface="Georgia"/>
              </a:rPr>
              <a:t>using  various </a:t>
            </a:r>
            <a:r>
              <a:rPr lang="en-US" sz="1800" i="1" spc="-5" dirty="0">
                <a:latin typeface="Georgia"/>
                <a:cs typeface="Georgia"/>
              </a:rPr>
              <a:t>firewalls  </a:t>
            </a:r>
            <a:r>
              <a:rPr lang="en-US" sz="1800" i="1" spc="-10" dirty="0">
                <a:latin typeface="Georgia"/>
                <a:cs typeface="Georgia"/>
              </a:rPr>
              <a:t>and virtual  </a:t>
            </a:r>
            <a:r>
              <a:rPr lang="en-US" sz="1800" i="1" spc="-5" dirty="0">
                <a:latin typeface="Georgia"/>
                <a:cs typeface="Georgia"/>
              </a:rPr>
              <a:t>networks.</a:t>
            </a:r>
            <a:endParaRPr lang="en-IN" dirty="0"/>
          </a:p>
        </p:txBody>
      </p:sp>
      <p:sp>
        <p:nvSpPr>
          <p:cNvPr id="9" name="TextBox 8">
            <a:extLst>
              <a:ext uri="{FF2B5EF4-FFF2-40B4-BE49-F238E27FC236}">
                <a16:creationId xmlns:a16="http://schemas.microsoft.com/office/drawing/2014/main" id="{33C768BB-D4A2-4DA0-86E5-8BCC750AAF66}"/>
              </a:ext>
            </a:extLst>
          </p:cNvPr>
          <p:cNvSpPr txBox="1"/>
          <p:nvPr/>
        </p:nvSpPr>
        <p:spPr>
          <a:xfrm>
            <a:off x="748146" y="1108775"/>
            <a:ext cx="5200592" cy="2554545"/>
          </a:xfrm>
          <a:prstGeom prst="rect">
            <a:avLst/>
          </a:prstGeom>
          <a:noFill/>
        </p:spPr>
        <p:txBody>
          <a:bodyPr wrap="square">
            <a:spAutoFit/>
          </a:bodyPr>
          <a:lstStyle/>
          <a:p>
            <a:pPr algn="just"/>
            <a:r>
              <a:rPr lang="en-US" sz="2000" dirty="0"/>
              <a:t>The virtual firewalls are allocated to and controlled by a single cloud consumer in order to regulate its virtual IT resource traffic. These IT resources are connected through a virtual network that is isolated from other cloud consumers. The virtual firewall and the isolated virtual network jointly form the cloud consumer’s logical network perimeter. </a:t>
            </a:r>
            <a:endParaRPr lang="en-IN" sz="2000" dirty="0"/>
          </a:p>
        </p:txBody>
      </p:sp>
      <p:sp>
        <p:nvSpPr>
          <p:cNvPr id="3" name="Slide Number Placeholder 2">
            <a:extLst>
              <a:ext uri="{FF2B5EF4-FFF2-40B4-BE49-F238E27FC236}">
                <a16:creationId xmlns:a16="http://schemas.microsoft.com/office/drawing/2014/main" id="{A7987964-5C54-4864-824F-87A0CBEF2A43}"/>
              </a:ext>
            </a:extLst>
          </p:cNvPr>
          <p:cNvSpPr>
            <a:spLocks noGrp="1"/>
          </p:cNvSpPr>
          <p:nvPr>
            <p:ph type="sldNum" sz="quarter" idx="12"/>
          </p:nvPr>
        </p:nvSpPr>
        <p:spPr/>
        <p:txBody>
          <a:bodyPr/>
          <a:lstStyle/>
          <a:p>
            <a:fld id="{296E69A2-A4E5-4F71-B46D-EFAA5A2D07BE}" type="slidenum">
              <a:rPr lang="en-IN" smtClean="0"/>
              <a:t>8</a:t>
            </a:fld>
            <a:endParaRPr lang="en-IN"/>
          </a:p>
        </p:txBody>
      </p:sp>
    </p:spTree>
    <p:extLst>
      <p:ext uri="{BB962C8B-B14F-4D97-AF65-F5344CB8AC3E}">
        <p14:creationId xmlns:p14="http://schemas.microsoft.com/office/powerpoint/2010/main" val="283720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C141-1020-43AA-A7FA-1919247EABB3}"/>
              </a:ext>
            </a:extLst>
          </p:cNvPr>
          <p:cNvSpPr>
            <a:spLocks noGrp="1"/>
          </p:cNvSpPr>
          <p:nvPr>
            <p:ph type="title"/>
          </p:nvPr>
        </p:nvSpPr>
        <p:spPr>
          <a:xfrm>
            <a:off x="838200" y="365126"/>
            <a:ext cx="10515600" cy="1084984"/>
          </a:xfrm>
        </p:spPr>
        <p:txBody>
          <a:bodyPr/>
          <a:lstStyle/>
          <a:p>
            <a:r>
              <a:rPr lang="en-US" dirty="0">
                <a:solidFill>
                  <a:srgbClr val="FF0000"/>
                </a:solidFill>
              </a:rPr>
              <a:t>3.2 Virtual Server</a:t>
            </a:r>
            <a:endParaRPr lang="en-IN" dirty="0">
              <a:solidFill>
                <a:srgbClr val="FF0000"/>
              </a:solidFill>
            </a:endParaRPr>
          </a:p>
        </p:txBody>
      </p:sp>
      <p:sp>
        <p:nvSpPr>
          <p:cNvPr id="3" name="Content Placeholder 2">
            <a:extLst>
              <a:ext uri="{FF2B5EF4-FFF2-40B4-BE49-F238E27FC236}">
                <a16:creationId xmlns:a16="http://schemas.microsoft.com/office/drawing/2014/main" id="{5D31FA44-786B-44E9-99AB-6E17D7EBCEE1}"/>
              </a:ext>
            </a:extLst>
          </p:cNvPr>
          <p:cNvSpPr>
            <a:spLocks noGrp="1"/>
          </p:cNvSpPr>
          <p:nvPr>
            <p:ph idx="1"/>
          </p:nvPr>
        </p:nvSpPr>
        <p:spPr>
          <a:xfrm>
            <a:off x="838200" y="1293091"/>
            <a:ext cx="10515600" cy="4883872"/>
          </a:xfrm>
        </p:spPr>
        <p:txBody>
          <a:bodyPr/>
          <a:lstStyle/>
          <a:p>
            <a:r>
              <a:rPr lang="en-US" dirty="0"/>
              <a:t>A virtual server is a form of virtualization software that emulates the physical server.</a:t>
            </a:r>
          </a:p>
          <a:p>
            <a:r>
              <a:rPr lang="en-US" dirty="0"/>
              <a:t>Which are used by cloud providers to share the same physical server with multiple cloud consumers with individual virtual server instances.</a:t>
            </a:r>
          </a:p>
          <a:p>
            <a:endParaRPr lang="en-IN" dirty="0"/>
          </a:p>
        </p:txBody>
      </p:sp>
      <p:sp>
        <p:nvSpPr>
          <p:cNvPr id="4" name="Slide Number Placeholder 3">
            <a:extLst>
              <a:ext uri="{FF2B5EF4-FFF2-40B4-BE49-F238E27FC236}">
                <a16:creationId xmlns:a16="http://schemas.microsoft.com/office/drawing/2014/main" id="{54F7C077-79DE-4736-9082-58014A60178C}"/>
              </a:ext>
            </a:extLst>
          </p:cNvPr>
          <p:cNvSpPr>
            <a:spLocks noGrp="1"/>
          </p:cNvSpPr>
          <p:nvPr>
            <p:ph type="sldNum" sz="quarter" idx="12"/>
          </p:nvPr>
        </p:nvSpPr>
        <p:spPr/>
        <p:txBody>
          <a:bodyPr/>
          <a:lstStyle/>
          <a:p>
            <a:fld id="{296E69A2-A4E5-4F71-B46D-EFAA5A2D07BE}" type="slidenum">
              <a:rPr lang="en-IN" smtClean="0"/>
              <a:t>9</a:t>
            </a:fld>
            <a:endParaRPr lang="en-IN"/>
          </a:p>
        </p:txBody>
      </p:sp>
    </p:spTree>
    <p:extLst>
      <p:ext uri="{BB962C8B-B14F-4D97-AF65-F5344CB8AC3E}">
        <p14:creationId xmlns:p14="http://schemas.microsoft.com/office/powerpoint/2010/main" val="1617209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A7C5750F9F5B46B2FB468D1F3887FD" ma:contentTypeVersion="2" ma:contentTypeDescription="Create a new document." ma:contentTypeScope="" ma:versionID="ce7d0c0191af14131274ec5bd03a7d7d">
  <xsd:schema xmlns:xsd="http://www.w3.org/2001/XMLSchema" xmlns:xs="http://www.w3.org/2001/XMLSchema" xmlns:p="http://schemas.microsoft.com/office/2006/metadata/properties" xmlns:ns2="1fc8fff9-d4e0-4f2e-b2fa-6fafaf52c5e3" targetNamespace="http://schemas.microsoft.com/office/2006/metadata/properties" ma:root="true" ma:fieldsID="5aa7d6f2b829c744bc67aefe5fa174bb" ns2:_="">
    <xsd:import namespace="1fc8fff9-d4e0-4f2e-b2fa-6fafaf52c5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8fff9-d4e0-4f2e-b2fa-6fafaf52c5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9512A7-5F69-4484-A29B-67E7DA95625B}"/>
</file>

<file path=customXml/itemProps2.xml><?xml version="1.0" encoding="utf-8"?>
<ds:datastoreItem xmlns:ds="http://schemas.openxmlformats.org/officeDocument/2006/customXml" ds:itemID="{F7C7F214-4A7E-4440-B0CB-30EC69269F0C}"/>
</file>

<file path=customXml/itemProps3.xml><?xml version="1.0" encoding="utf-8"?>
<ds:datastoreItem xmlns:ds="http://schemas.openxmlformats.org/officeDocument/2006/customXml" ds:itemID="{2A8E57D9-7A31-4DF4-BDE8-87B1548A70ED}"/>
</file>

<file path=docProps/app.xml><?xml version="1.0" encoding="utf-8"?>
<Properties xmlns="http://schemas.openxmlformats.org/officeDocument/2006/extended-properties" xmlns:vt="http://schemas.openxmlformats.org/officeDocument/2006/docPropsVTypes">
  <TotalTime>750</TotalTime>
  <Words>3641</Words>
  <Application>Microsoft Office PowerPoint</Application>
  <PresentationFormat>Widescreen</PresentationFormat>
  <Paragraphs>225</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Georgia</vt:lpstr>
      <vt:lpstr>IBM Plex Sans</vt:lpstr>
      <vt:lpstr>inter-regular</vt:lpstr>
      <vt:lpstr>Times New Roman</vt:lpstr>
      <vt:lpstr>Wingdings</vt:lpstr>
      <vt:lpstr>Office Theme</vt:lpstr>
      <vt:lpstr>Module 3</vt:lpstr>
      <vt:lpstr>Contents </vt:lpstr>
      <vt:lpstr>Cloud Infrastructure Mechanisms</vt:lpstr>
      <vt:lpstr>3.1 Logical Network Perimeter</vt:lpstr>
      <vt:lpstr>Contin.. </vt:lpstr>
      <vt:lpstr>PowerPoint Presentation</vt:lpstr>
      <vt:lpstr>Two logical network perimeters surround the cloud  consumer and cloud provider environments.</vt:lpstr>
      <vt:lpstr>DTGov Logical network perimeter</vt:lpstr>
      <vt:lpstr>3.2 Virtual Server</vt:lpstr>
      <vt:lpstr>PowerPoint Presentation</vt:lpstr>
      <vt:lpstr>PowerPoint Presentation</vt:lpstr>
      <vt:lpstr>DTGov Virtual server</vt:lpstr>
      <vt:lpstr>PowerPoint Presentation</vt:lpstr>
      <vt:lpstr>PowerPoint Presentation</vt:lpstr>
      <vt:lpstr>PowerPoint Presentation</vt:lpstr>
      <vt:lpstr>PowerPoint Presentation</vt:lpstr>
      <vt:lpstr>3.3 Cloud Storage Device</vt:lpstr>
      <vt:lpstr>PowerPoint Presentation</vt:lpstr>
      <vt:lpstr>PowerPoint Presentation</vt:lpstr>
      <vt:lpstr>Network Storage Interfaces</vt:lpstr>
      <vt:lpstr>Object Storage Interfaces</vt:lpstr>
      <vt:lpstr>Database Storage Interfaces </vt:lpstr>
      <vt:lpstr>PowerPoint Presentation</vt:lpstr>
      <vt:lpstr>PowerPoint Presentation</vt:lpstr>
      <vt:lpstr>3.4 Cloud Usage Monitor</vt:lpstr>
      <vt:lpstr>Monitoring agent</vt:lpstr>
      <vt:lpstr>Resource agent</vt:lpstr>
      <vt:lpstr>Polling Agent</vt:lpstr>
      <vt:lpstr>Case study: </vt:lpstr>
      <vt:lpstr>Contin..</vt:lpstr>
      <vt:lpstr>Contin.. </vt:lpstr>
      <vt:lpstr>Contin.. </vt:lpstr>
      <vt:lpstr>Contin ..</vt:lpstr>
      <vt:lpstr>PowerPoint Presentation</vt:lpstr>
      <vt:lpstr>7.5 Resource Replication</vt:lpstr>
      <vt:lpstr>Case study:</vt:lpstr>
      <vt:lpstr>PowerPoint Presentation</vt:lpstr>
      <vt:lpstr>PowerPoint Presentation</vt:lpstr>
      <vt:lpstr>3.6 Ready-Made Environment</vt:lpstr>
      <vt:lpstr>Case study:Development and deployment environment for ATN’s Part Number Catalog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Subash Choudary Dasari</dc:creator>
  <cp:lastModifiedBy>Subash Choudary Dasari</cp:lastModifiedBy>
  <cp:revision>11</cp:revision>
  <dcterms:created xsi:type="dcterms:W3CDTF">2022-07-11T04:31:11Z</dcterms:created>
  <dcterms:modified xsi:type="dcterms:W3CDTF">2022-07-18T10:02:31Z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0x01010089A7C5750F9F5B46B2FB468D1F3887FD</vt:lpwstr>
  </property>
</Properties>
</file>