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9" r:id="rId32"/>
    <p:sldId id="290"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EF2B-A7D1-40F4-9916-5AD621E3F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1CB8E8-3A9E-4FE3-A23A-5519E806B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FC2D2C-02CE-403D-92DD-5CB8E6C867F0}"/>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23314EA3-15AB-471C-8563-F7900379D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D3D30-4C9D-4AE3-A5F2-7C8881BA1F45}"/>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122782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E83E-E2F2-44B1-AD79-99BB523EB4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E521F-2272-413F-939F-EF6CD0D84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7A8D2-9F25-480F-B6AC-7DB033E3F62F}"/>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15D35077-0CBB-471C-BF62-AC88A3910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D662F-83B3-4C7B-B58E-0B15F0EF664E}"/>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7074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93473-292F-4920-BB9D-09CD5FC5C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30EB0-233C-41E7-BE72-E5F7C35E1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2FAB1-7D94-4E3C-AFDC-C2652C04A501}"/>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6339FB2E-25AB-4588-B036-23C000C4C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41FD7-C8BD-4B94-916E-714B83934BAF}"/>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3721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6C5E-3D97-4AC5-B4A2-1513EF8C5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88209C-EDBC-45C1-A931-369BDE8AF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FEE88-9BB4-48A5-BAC7-09D26DE4B182}"/>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86475E52-439B-4E28-BD76-03C7B6E98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A0563-924F-4585-B4E9-6546F9EA7B8D}"/>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133937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36EE-6335-4581-844B-3ECC1B78D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F8F337-1525-419C-A22C-41F991F5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35499-9560-4442-8CA6-A5A72554BA12}"/>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558FD3B9-896A-4D74-B3C8-69809D29E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67657-B794-412E-8268-98395AE063A8}"/>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285069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DB85-D7E7-4FAA-95B4-713034187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C6776-F12B-4EAB-A852-8B704A76C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90A4AE-F17B-4FCD-9BD0-A0A84323C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9042F2-4BB9-4A54-A6B8-D0F290273A6A}"/>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6" name="Footer Placeholder 5">
            <a:extLst>
              <a:ext uri="{FF2B5EF4-FFF2-40B4-BE49-F238E27FC236}">
                <a16:creationId xmlns:a16="http://schemas.microsoft.com/office/drawing/2014/main" id="{83ED7228-7AB0-41A5-B8D0-EC2703B8B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EA1D0-4612-4502-A8B6-8EEB6DEA3B62}"/>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319011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33D8-7B82-44AC-A2DC-31F07266DB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AC98A1-3D75-4EE0-970E-A643B2C88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9DA2A1-0999-4C4C-B68C-B1DD645628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ED34DD-5526-487B-B0C7-1AC81C68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E74D8-ADFB-42C9-AA60-BCDD9E428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2E09F9-F234-4310-A4C2-009089AAC9E3}"/>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8" name="Footer Placeholder 7">
            <a:extLst>
              <a:ext uri="{FF2B5EF4-FFF2-40B4-BE49-F238E27FC236}">
                <a16:creationId xmlns:a16="http://schemas.microsoft.com/office/drawing/2014/main" id="{A9C29C68-D704-4535-9C74-A12AFA1C37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B8F66A-190C-4CD0-9A1A-A2CCE54495B3}"/>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382503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B747-8C5E-4F71-A02B-549FBCA27A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79A4B8-AF74-4E58-9D5C-1DD9CB014A6D}"/>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4" name="Footer Placeholder 3">
            <a:extLst>
              <a:ext uri="{FF2B5EF4-FFF2-40B4-BE49-F238E27FC236}">
                <a16:creationId xmlns:a16="http://schemas.microsoft.com/office/drawing/2014/main" id="{F91B8E73-9C61-4264-91AD-77AB3D8089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9646A5-260A-4740-B9CA-12343B1A641E}"/>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163614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6F1B8-B7F6-49F6-A6EA-3361C989A455}"/>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3" name="Footer Placeholder 2">
            <a:extLst>
              <a:ext uri="{FF2B5EF4-FFF2-40B4-BE49-F238E27FC236}">
                <a16:creationId xmlns:a16="http://schemas.microsoft.com/office/drawing/2014/main" id="{28C807DC-2032-44E7-9A1B-A9053A9448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1A593-80E5-4920-946C-0D02553D1D1B}"/>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177735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03EA-6017-418C-89AF-0F0E09B9C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F24356-7DCA-498F-8F6A-A3A1E8C1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91481-71A0-48C2-81F9-B4C5544B7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227DC-2689-4C40-B5D0-2E98A9F88FB3}"/>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6" name="Footer Placeholder 5">
            <a:extLst>
              <a:ext uri="{FF2B5EF4-FFF2-40B4-BE49-F238E27FC236}">
                <a16:creationId xmlns:a16="http://schemas.microsoft.com/office/drawing/2014/main" id="{1A666763-B3EF-4F41-808F-ACFBE66AB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075A4-750B-4B65-B5E1-917D0F883EF6}"/>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364389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4327-7AAC-49C7-A92D-A430A9FF4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0F97A1-DFC6-40B7-9F03-98FF71684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F0078-DB57-4787-8482-E02DBA214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100B8-577D-4681-8CFF-92D79390AF31}"/>
              </a:ext>
            </a:extLst>
          </p:cNvPr>
          <p:cNvSpPr>
            <a:spLocks noGrp="1"/>
          </p:cNvSpPr>
          <p:nvPr>
            <p:ph type="dt" sz="half" idx="10"/>
          </p:nvPr>
        </p:nvSpPr>
        <p:spPr/>
        <p:txBody>
          <a:bodyPr/>
          <a:lstStyle/>
          <a:p>
            <a:fld id="{3C8F41E3-D943-408C-B0D7-CDED2D663759}" type="datetimeFigureOut">
              <a:rPr lang="en-IN" smtClean="0"/>
              <a:t>03-08-2022</a:t>
            </a:fld>
            <a:endParaRPr lang="en-IN"/>
          </a:p>
        </p:txBody>
      </p:sp>
      <p:sp>
        <p:nvSpPr>
          <p:cNvPr id="6" name="Footer Placeholder 5">
            <a:extLst>
              <a:ext uri="{FF2B5EF4-FFF2-40B4-BE49-F238E27FC236}">
                <a16:creationId xmlns:a16="http://schemas.microsoft.com/office/drawing/2014/main" id="{80515688-1E40-4103-9410-FE5B734E0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DF1E1-143C-41D9-A497-4919D1D97A7C}"/>
              </a:ext>
            </a:extLst>
          </p:cNvPr>
          <p:cNvSpPr>
            <a:spLocks noGrp="1"/>
          </p:cNvSpPr>
          <p:nvPr>
            <p:ph type="sldNum" sz="quarter" idx="12"/>
          </p:nvPr>
        </p:nvSpPr>
        <p:spPr/>
        <p:txBody>
          <a:bodyPr/>
          <a:lstStyle/>
          <a:p>
            <a:fld id="{57BF4339-EDC1-448A-9324-AEB0743C7756}" type="slidenum">
              <a:rPr lang="en-IN" smtClean="0"/>
              <a:t>‹#›</a:t>
            </a:fld>
            <a:endParaRPr lang="en-IN"/>
          </a:p>
        </p:txBody>
      </p:sp>
    </p:spTree>
    <p:extLst>
      <p:ext uri="{BB962C8B-B14F-4D97-AF65-F5344CB8AC3E}">
        <p14:creationId xmlns:p14="http://schemas.microsoft.com/office/powerpoint/2010/main" val="196978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88BC9-1392-480C-A079-3186B8E34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74A43-2BBC-4D21-9129-6910AD28B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A62E7-8BBF-421C-9F7A-3FB207B4A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F41E3-D943-408C-B0D7-CDED2D663759}" type="datetimeFigureOut">
              <a:rPr lang="en-IN" smtClean="0"/>
              <a:t>03-08-2022</a:t>
            </a:fld>
            <a:endParaRPr lang="en-IN"/>
          </a:p>
        </p:txBody>
      </p:sp>
      <p:sp>
        <p:nvSpPr>
          <p:cNvPr id="5" name="Footer Placeholder 4">
            <a:extLst>
              <a:ext uri="{FF2B5EF4-FFF2-40B4-BE49-F238E27FC236}">
                <a16:creationId xmlns:a16="http://schemas.microsoft.com/office/drawing/2014/main" id="{A7930716-3C65-4A63-A623-1A9F4AC17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41A421-FAB4-4098-BBF1-516815EFB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F4339-EDC1-448A-9324-AEB0743C7756}" type="slidenum">
              <a:rPr lang="en-IN" smtClean="0"/>
              <a:t>‹#›</a:t>
            </a:fld>
            <a:endParaRPr lang="en-IN"/>
          </a:p>
        </p:txBody>
      </p:sp>
    </p:spTree>
    <p:extLst>
      <p:ext uri="{BB962C8B-B14F-4D97-AF65-F5344CB8AC3E}">
        <p14:creationId xmlns:p14="http://schemas.microsoft.com/office/powerpoint/2010/main" val="198259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6030-9857-4B68-A4F9-97257482151E}"/>
              </a:ext>
            </a:extLst>
          </p:cNvPr>
          <p:cNvSpPr>
            <a:spLocks noGrp="1"/>
          </p:cNvSpPr>
          <p:nvPr>
            <p:ph type="ctrTitle"/>
          </p:nvPr>
        </p:nvSpPr>
        <p:spPr/>
        <p:txBody>
          <a:bodyPr/>
          <a:lstStyle/>
          <a:p>
            <a:r>
              <a:rPr lang="en-IN" dirty="0"/>
              <a:t>Module 4</a:t>
            </a:r>
          </a:p>
        </p:txBody>
      </p:sp>
      <p:sp>
        <p:nvSpPr>
          <p:cNvPr id="3" name="Subtitle 2">
            <a:extLst>
              <a:ext uri="{FF2B5EF4-FFF2-40B4-BE49-F238E27FC236}">
                <a16:creationId xmlns:a16="http://schemas.microsoft.com/office/drawing/2014/main" id="{E0FF94A4-C5A0-45A2-BA4C-620DC8A98698}"/>
              </a:ext>
            </a:extLst>
          </p:cNvPr>
          <p:cNvSpPr>
            <a:spLocks noGrp="1"/>
          </p:cNvSpPr>
          <p:nvPr>
            <p:ph type="subTitle" idx="1"/>
          </p:nvPr>
        </p:nvSpPr>
        <p:spPr>
          <a:xfrm>
            <a:off x="1524000" y="3602038"/>
            <a:ext cx="9144000" cy="563562"/>
          </a:xfrm>
        </p:spPr>
        <p:txBody>
          <a:bodyPr>
            <a:normAutofit/>
          </a:bodyPr>
          <a:lstStyle/>
          <a:p>
            <a:r>
              <a:rPr lang="en-IN" sz="2000" b="1" dirty="0">
                <a:solidFill>
                  <a:srgbClr val="FF0000"/>
                </a:solidFill>
                <a:effectLst/>
                <a:latin typeface="Times New Roman" panose="02020603050405020304" pitchFamily="18" charset="0"/>
                <a:ea typeface="Times New Roman" panose="02020603050405020304" pitchFamily="18" charset="0"/>
              </a:rPr>
              <a:t>Fundamental Cloud Architectures</a:t>
            </a:r>
            <a:endParaRPr lang="en-IN" sz="2000" dirty="0">
              <a:solidFill>
                <a:srgbClr val="FF0000"/>
              </a:solidFill>
            </a:endParaRPr>
          </a:p>
        </p:txBody>
      </p:sp>
    </p:spTree>
    <p:extLst>
      <p:ext uri="{BB962C8B-B14F-4D97-AF65-F5344CB8AC3E}">
        <p14:creationId xmlns:p14="http://schemas.microsoft.com/office/powerpoint/2010/main" val="41754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DDC2F85C-142D-4A98-969C-2B38D6409780}"/>
              </a:ext>
            </a:extLst>
          </p:cNvPr>
          <p:cNvSpPr/>
          <p:nvPr/>
        </p:nvSpPr>
        <p:spPr>
          <a:xfrm>
            <a:off x="1895595" y="2166048"/>
            <a:ext cx="8699246" cy="2525903"/>
          </a:xfrm>
          <a:prstGeom prst="rect">
            <a:avLst/>
          </a:prstGeom>
          <a:blipFill>
            <a:blip r:embed="rId2" cstate="print"/>
            <a:stretch>
              <a:fillRect/>
            </a:stretch>
          </a:blipFill>
        </p:spPr>
        <p:txBody>
          <a:bodyPr wrap="square" lIns="0" tIns="0" rIns="0" bIns="0" rtlCol="0"/>
          <a:lstStyle/>
          <a:p>
            <a:pPr algn="ctr"/>
            <a:endParaRPr lang="en-IN" dirty="0"/>
          </a:p>
        </p:txBody>
      </p:sp>
      <p:sp>
        <p:nvSpPr>
          <p:cNvPr id="4" name="TextBox 3">
            <a:extLst>
              <a:ext uri="{FF2B5EF4-FFF2-40B4-BE49-F238E27FC236}">
                <a16:creationId xmlns:a16="http://schemas.microsoft.com/office/drawing/2014/main" id="{098841BF-73F8-4608-AA4E-A7C93ECEFA67}"/>
              </a:ext>
            </a:extLst>
          </p:cNvPr>
          <p:cNvSpPr txBox="1"/>
          <p:nvPr/>
        </p:nvSpPr>
        <p:spPr>
          <a:xfrm>
            <a:off x="3197218" y="4691951"/>
            <a:ext cx="6096000" cy="923330"/>
          </a:xfrm>
          <a:prstGeom prst="rect">
            <a:avLst/>
          </a:prstGeom>
          <a:noFill/>
        </p:spPr>
        <p:txBody>
          <a:bodyPr wrap="square">
            <a:spAutoFit/>
          </a:bodyPr>
          <a:lstStyle/>
          <a:p>
            <a:r>
              <a:rPr lang="en-US" sz="1800" spc="-5" dirty="0">
                <a:latin typeface="Georgia"/>
                <a:cs typeface="Georgia"/>
              </a:rPr>
              <a:t>Figure </a:t>
            </a:r>
            <a:r>
              <a:rPr lang="en-US" sz="1800" dirty="0">
                <a:latin typeface="Georgia"/>
                <a:cs typeface="Georgia"/>
              </a:rPr>
              <a:t>- A </a:t>
            </a:r>
            <a:r>
              <a:rPr lang="en-US" sz="1800" spc="-5" dirty="0">
                <a:latin typeface="Georgia"/>
                <a:cs typeface="Georgia"/>
              </a:rPr>
              <a:t>sample </a:t>
            </a:r>
            <a:r>
              <a:rPr lang="en-US" sz="1800" dirty="0">
                <a:latin typeface="Georgia"/>
                <a:cs typeface="Georgia"/>
              </a:rPr>
              <a:t>resource </a:t>
            </a:r>
            <a:r>
              <a:rPr lang="en-US" sz="1800" spc="-5" dirty="0">
                <a:latin typeface="Georgia"/>
                <a:cs typeface="Georgia"/>
              </a:rPr>
              <a:t>pool that </a:t>
            </a:r>
            <a:r>
              <a:rPr lang="en-US" sz="1800" dirty="0">
                <a:latin typeface="Georgia"/>
                <a:cs typeface="Georgia"/>
              </a:rPr>
              <a:t>is </a:t>
            </a:r>
            <a:r>
              <a:rPr lang="en-US" sz="1800" spc="-5" dirty="0">
                <a:latin typeface="Georgia"/>
                <a:cs typeface="Georgia"/>
              </a:rPr>
              <a:t>comprised of  four sub-pools of </a:t>
            </a:r>
            <a:r>
              <a:rPr lang="en-US" sz="1800" spc="-10" dirty="0">
                <a:latin typeface="Georgia"/>
                <a:cs typeface="Georgia"/>
              </a:rPr>
              <a:t>CPUs, </a:t>
            </a:r>
            <a:r>
              <a:rPr lang="en-US" sz="1800" dirty="0">
                <a:latin typeface="Georgia"/>
                <a:cs typeface="Georgia"/>
              </a:rPr>
              <a:t>memory, </a:t>
            </a:r>
            <a:r>
              <a:rPr lang="en-US" sz="1800" spc="-5" dirty="0">
                <a:latin typeface="Georgia"/>
                <a:cs typeface="Georgia"/>
              </a:rPr>
              <a:t>cloud storage devices,  </a:t>
            </a:r>
            <a:r>
              <a:rPr lang="en-US" sz="1800" dirty="0">
                <a:latin typeface="Georgia"/>
                <a:cs typeface="Georgia"/>
              </a:rPr>
              <a:t>and virtual network</a:t>
            </a:r>
            <a:r>
              <a:rPr lang="en-US" sz="1800" spc="-20" dirty="0">
                <a:latin typeface="Georgia"/>
                <a:cs typeface="Georgia"/>
              </a:rPr>
              <a:t> </a:t>
            </a:r>
            <a:r>
              <a:rPr lang="en-US" sz="1800" spc="-5" dirty="0">
                <a:latin typeface="Georgia"/>
                <a:cs typeface="Georgia"/>
              </a:rPr>
              <a:t>devices.</a:t>
            </a:r>
            <a:endParaRPr lang="en-IN" dirty="0"/>
          </a:p>
        </p:txBody>
      </p:sp>
    </p:spTree>
    <p:extLst>
      <p:ext uri="{BB962C8B-B14F-4D97-AF65-F5344CB8AC3E}">
        <p14:creationId xmlns:p14="http://schemas.microsoft.com/office/powerpoint/2010/main" val="227942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220D-D71A-4150-9755-E542001E5289}"/>
              </a:ext>
            </a:extLst>
          </p:cNvPr>
          <p:cNvSpPr>
            <a:spLocks noGrp="1"/>
          </p:cNvSpPr>
          <p:nvPr>
            <p:ph idx="1"/>
          </p:nvPr>
        </p:nvSpPr>
        <p:spPr>
          <a:xfrm>
            <a:off x="838200" y="628073"/>
            <a:ext cx="10515600" cy="5548890"/>
          </a:xfrm>
        </p:spPr>
        <p:txBody>
          <a:bodyPr/>
          <a:lstStyle/>
          <a:p>
            <a:r>
              <a:rPr lang="en-US" dirty="0"/>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p>
          <a:p>
            <a:pPr marL="0" indent="0">
              <a:buNone/>
            </a:pPr>
            <a:endParaRPr lang="en-IN" dirty="0"/>
          </a:p>
        </p:txBody>
      </p:sp>
      <p:sp>
        <p:nvSpPr>
          <p:cNvPr id="4" name="object 5">
            <a:extLst>
              <a:ext uri="{FF2B5EF4-FFF2-40B4-BE49-F238E27FC236}">
                <a16:creationId xmlns:a16="http://schemas.microsoft.com/office/drawing/2014/main" id="{73943AC4-7921-4299-A17C-3FE101E60A3D}"/>
              </a:ext>
            </a:extLst>
          </p:cNvPr>
          <p:cNvSpPr/>
          <p:nvPr/>
        </p:nvSpPr>
        <p:spPr>
          <a:xfrm>
            <a:off x="5969716" y="2328062"/>
            <a:ext cx="5760466" cy="4111468"/>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50824AB6-CF97-4FBC-BBB3-E57924930227}"/>
              </a:ext>
            </a:extLst>
          </p:cNvPr>
          <p:cNvSpPr txBox="1"/>
          <p:nvPr/>
        </p:nvSpPr>
        <p:spPr>
          <a:xfrm>
            <a:off x="838200" y="4539174"/>
            <a:ext cx="5131516" cy="1754326"/>
          </a:xfrm>
          <a:prstGeom prst="rect">
            <a:avLst/>
          </a:prstGeom>
          <a:noFill/>
        </p:spPr>
        <p:txBody>
          <a:bodyPr wrap="square">
            <a:spAutoFit/>
          </a:bodyPr>
          <a:lstStyle/>
          <a:p>
            <a:r>
              <a:rPr lang="en-US" sz="1800" spc="-5" dirty="0">
                <a:latin typeface="Georgia"/>
                <a:cs typeface="Georgia"/>
              </a:rPr>
              <a:t>Figure  - Pools B  and C are </a:t>
            </a:r>
            <a:r>
              <a:rPr lang="en-US" sz="1800" spc="-10" dirty="0">
                <a:latin typeface="Georgia"/>
                <a:cs typeface="Georgia"/>
              </a:rPr>
              <a:t>sibling  </a:t>
            </a:r>
            <a:r>
              <a:rPr lang="en-US" sz="1800" spc="-5" dirty="0">
                <a:latin typeface="Georgia"/>
                <a:cs typeface="Georgia"/>
              </a:rPr>
              <a:t>pools </a:t>
            </a:r>
            <a:r>
              <a:rPr lang="en-US" sz="1800" spc="-10" dirty="0">
                <a:latin typeface="Georgia"/>
                <a:cs typeface="Georgia"/>
              </a:rPr>
              <a:t>that </a:t>
            </a:r>
            <a:r>
              <a:rPr lang="en-US" sz="1800" spc="-5" dirty="0">
                <a:latin typeface="Georgia"/>
                <a:cs typeface="Georgia"/>
              </a:rPr>
              <a:t>are </a:t>
            </a:r>
            <a:r>
              <a:rPr lang="en-US" sz="1800" spc="-10" dirty="0">
                <a:latin typeface="Georgia"/>
                <a:cs typeface="Georgia"/>
              </a:rPr>
              <a:t>taken  </a:t>
            </a:r>
            <a:r>
              <a:rPr lang="en-US" sz="1800" spc="-5" dirty="0">
                <a:latin typeface="Georgia"/>
                <a:cs typeface="Georgia"/>
              </a:rPr>
              <a:t>from </a:t>
            </a:r>
            <a:r>
              <a:rPr lang="en-US" sz="1800" spc="-10" dirty="0">
                <a:latin typeface="Georgia"/>
                <a:cs typeface="Georgia"/>
              </a:rPr>
              <a:t>the larger </a:t>
            </a:r>
            <a:r>
              <a:rPr lang="en-US" sz="1800" spc="-5" dirty="0">
                <a:latin typeface="Georgia"/>
                <a:cs typeface="Georgia"/>
              </a:rPr>
              <a:t>Pool  A, which </a:t>
            </a:r>
            <a:r>
              <a:rPr lang="en-US" sz="1800" spc="-10" dirty="0">
                <a:latin typeface="Georgia"/>
                <a:cs typeface="Georgia"/>
              </a:rPr>
              <a:t>has been  allocated </a:t>
            </a:r>
            <a:r>
              <a:rPr lang="en-US" sz="1800" spc="-5" dirty="0">
                <a:latin typeface="Georgia"/>
                <a:cs typeface="Georgia"/>
              </a:rPr>
              <a:t>to a </a:t>
            </a:r>
            <a:r>
              <a:rPr lang="en-US" sz="1800" spc="-10" dirty="0">
                <a:latin typeface="Georgia"/>
                <a:cs typeface="Georgia"/>
              </a:rPr>
              <a:t>cloud  consumer. </a:t>
            </a:r>
            <a:r>
              <a:rPr lang="en-US" sz="1800" spc="-5" dirty="0">
                <a:latin typeface="Georgia"/>
                <a:cs typeface="Georgia"/>
              </a:rPr>
              <a:t>This is  an alternative </a:t>
            </a:r>
            <a:r>
              <a:rPr lang="en-US" sz="1800" spc="-10" dirty="0">
                <a:latin typeface="Georgia"/>
                <a:cs typeface="Georgia"/>
              </a:rPr>
              <a:t>to  taking the </a:t>
            </a:r>
            <a:r>
              <a:rPr lang="en-US" sz="1800" spc="-5" dirty="0">
                <a:latin typeface="Georgia"/>
                <a:cs typeface="Georgia"/>
              </a:rPr>
              <a:t>IT  resources for Pool B  and Pool C from a  </a:t>
            </a:r>
            <a:r>
              <a:rPr lang="en-US" sz="1800" spc="-10" dirty="0">
                <a:latin typeface="Georgia"/>
                <a:cs typeface="Georgia"/>
              </a:rPr>
              <a:t>general </a:t>
            </a:r>
            <a:r>
              <a:rPr lang="en-US" sz="1800" spc="-5" dirty="0">
                <a:latin typeface="Georgia"/>
                <a:cs typeface="Georgia"/>
              </a:rPr>
              <a:t>reserve </a:t>
            </a:r>
            <a:r>
              <a:rPr lang="en-US" sz="1800" dirty="0">
                <a:latin typeface="Georgia"/>
                <a:cs typeface="Georgia"/>
              </a:rPr>
              <a:t>of </a:t>
            </a:r>
            <a:r>
              <a:rPr lang="en-US" sz="1800" spc="-5" dirty="0">
                <a:latin typeface="Georgia"/>
                <a:cs typeface="Georgia"/>
              </a:rPr>
              <a:t>IT  resources </a:t>
            </a:r>
            <a:r>
              <a:rPr lang="en-US" sz="1800" spc="-10" dirty="0">
                <a:latin typeface="Georgia"/>
                <a:cs typeface="Georgia"/>
              </a:rPr>
              <a:t>that </a:t>
            </a:r>
            <a:r>
              <a:rPr lang="en-US" sz="1800" spc="-5" dirty="0">
                <a:latin typeface="Georgia"/>
                <a:cs typeface="Georgia"/>
              </a:rPr>
              <a:t>is  </a:t>
            </a:r>
            <a:r>
              <a:rPr lang="en-US" sz="1800" spc="-10" dirty="0">
                <a:latin typeface="Georgia"/>
                <a:cs typeface="Georgia"/>
              </a:rPr>
              <a:t>shared throughout  the cloud.</a:t>
            </a:r>
            <a:endParaRPr lang="en-IN" dirty="0"/>
          </a:p>
        </p:txBody>
      </p:sp>
    </p:spTree>
    <p:extLst>
      <p:ext uri="{BB962C8B-B14F-4D97-AF65-F5344CB8AC3E}">
        <p14:creationId xmlns:p14="http://schemas.microsoft.com/office/powerpoint/2010/main" val="238581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954C3-4A51-4B07-926F-2736CDD40B0A}"/>
              </a:ext>
            </a:extLst>
          </p:cNvPr>
          <p:cNvSpPr>
            <a:spLocks noGrp="1"/>
          </p:cNvSpPr>
          <p:nvPr>
            <p:ph idx="1"/>
          </p:nvPr>
        </p:nvSpPr>
        <p:spPr>
          <a:xfrm>
            <a:off x="838200" y="674255"/>
            <a:ext cx="10515600" cy="5502708"/>
          </a:xfrm>
        </p:spPr>
        <p:txBody>
          <a:bodyPr/>
          <a:lstStyle/>
          <a:p>
            <a:r>
              <a:rPr lang="en-US" dirty="0"/>
              <a:t>Sibling resource pools are usually drawn from physically grouped IT resources.</a:t>
            </a:r>
          </a:p>
          <a:p>
            <a:r>
              <a:rPr lang="en-US" dirty="0"/>
              <a:t>Sibling pools are isolated from one another so that each cloud consumer is only provided access to its respective pool.</a:t>
            </a:r>
          </a:p>
          <a:p>
            <a:r>
              <a:rPr lang="en-US" dirty="0"/>
              <a:t>In the nested pool model, larger pools are divided into smaller pools that individually group the same type of IT resources together.</a:t>
            </a:r>
          </a:p>
          <a:p>
            <a:r>
              <a:rPr lang="en-US" dirty="0"/>
              <a:t>Nested pools can be used to assign resource pools to different departments or groups in the same cloud consumer organization. </a:t>
            </a:r>
          </a:p>
          <a:p>
            <a:endParaRPr lang="en-IN" dirty="0"/>
          </a:p>
        </p:txBody>
      </p:sp>
    </p:spTree>
    <p:extLst>
      <p:ext uri="{BB962C8B-B14F-4D97-AF65-F5344CB8AC3E}">
        <p14:creationId xmlns:p14="http://schemas.microsoft.com/office/powerpoint/2010/main" val="99656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a:extLst>
              <a:ext uri="{FF2B5EF4-FFF2-40B4-BE49-F238E27FC236}">
                <a16:creationId xmlns:a16="http://schemas.microsoft.com/office/drawing/2014/main" id="{F7102DEE-6D3C-4469-932E-3B5325E4A074}"/>
              </a:ext>
            </a:extLst>
          </p:cNvPr>
          <p:cNvSpPr/>
          <p:nvPr/>
        </p:nvSpPr>
        <p:spPr>
          <a:xfrm>
            <a:off x="6203662" y="848995"/>
            <a:ext cx="5602605" cy="5160010"/>
          </a:xfrm>
          <a:prstGeom prst="rect">
            <a:avLst/>
          </a:prstGeom>
          <a:blipFill>
            <a:blip r:embed="rId2" cstate="print"/>
            <a:stretch>
              <a:fillRect/>
            </a:stretch>
          </a:blipFill>
        </p:spPr>
        <p:txBody>
          <a:bodyPr wrap="square" lIns="0" tIns="0" rIns="0" bIns="0" rtlCol="0"/>
          <a:lstStyle/>
          <a:p>
            <a:endParaRPr lang="en-IN"/>
          </a:p>
        </p:txBody>
      </p:sp>
      <p:sp>
        <p:nvSpPr>
          <p:cNvPr id="9" name="TextBox 8">
            <a:extLst>
              <a:ext uri="{FF2B5EF4-FFF2-40B4-BE49-F238E27FC236}">
                <a16:creationId xmlns:a16="http://schemas.microsoft.com/office/drawing/2014/main" id="{2FB34993-0994-437A-9F88-041C81CD2BDF}"/>
              </a:ext>
            </a:extLst>
          </p:cNvPr>
          <p:cNvSpPr txBox="1"/>
          <p:nvPr/>
        </p:nvSpPr>
        <p:spPr>
          <a:xfrm>
            <a:off x="535709" y="5177136"/>
            <a:ext cx="5227782" cy="923330"/>
          </a:xfrm>
          <a:prstGeom prst="rect">
            <a:avLst/>
          </a:prstGeom>
          <a:noFill/>
        </p:spPr>
        <p:txBody>
          <a:bodyPr wrap="square">
            <a:spAutoFit/>
          </a:bodyPr>
          <a:lstStyle/>
          <a:p>
            <a:pPr marL="287020" marR="114300" indent="-274320">
              <a:lnSpc>
                <a:spcPct val="100000"/>
              </a:lnSpc>
              <a:spcBef>
                <a:spcPts val="95"/>
              </a:spcBef>
              <a:tabLst>
                <a:tab pos="286385" algn="l"/>
              </a:tabLst>
            </a:pPr>
            <a:r>
              <a:rPr lang="en-US" sz="1800" spc="-5" dirty="0">
                <a:latin typeface="Georgia"/>
                <a:cs typeface="Georgia"/>
              </a:rPr>
              <a:t>Figure  -</a:t>
            </a:r>
            <a:r>
              <a:rPr lang="en-US" sz="1800" spc="-70" dirty="0">
                <a:latin typeface="Georgia"/>
                <a:cs typeface="Georgia"/>
              </a:rPr>
              <a:t> </a:t>
            </a:r>
            <a:r>
              <a:rPr lang="en-US" sz="1800" spc="-10" dirty="0">
                <a:latin typeface="Georgia"/>
                <a:cs typeface="Georgia"/>
              </a:rPr>
              <a:t>Nested  </a:t>
            </a:r>
            <a:r>
              <a:rPr lang="en-US" sz="1800" spc="-5" dirty="0">
                <a:latin typeface="Georgia"/>
                <a:cs typeface="Georgia"/>
              </a:rPr>
              <a:t>Pools A.1 and</a:t>
            </a:r>
            <a:r>
              <a:rPr lang="en-US" sz="1800" spc="-45" dirty="0">
                <a:latin typeface="Georgia"/>
                <a:cs typeface="Georgia"/>
              </a:rPr>
              <a:t> </a:t>
            </a:r>
            <a:r>
              <a:rPr lang="en-US" sz="1800" spc="-5" dirty="0">
                <a:latin typeface="Georgia"/>
                <a:cs typeface="Georgia"/>
              </a:rPr>
              <a:t>Pool</a:t>
            </a:r>
            <a:endParaRPr lang="en-US" sz="1800" dirty="0">
              <a:latin typeface="Georgia"/>
              <a:cs typeface="Georgia"/>
            </a:endParaRPr>
          </a:p>
          <a:p>
            <a:pPr marL="287020" marR="5080">
              <a:lnSpc>
                <a:spcPct val="100000"/>
              </a:lnSpc>
            </a:pPr>
            <a:r>
              <a:rPr lang="en-US" sz="1800" spc="-5" dirty="0">
                <a:latin typeface="Georgia"/>
                <a:cs typeface="Georgia"/>
              </a:rPr>
              <a:t>A.2 are comprised </a:t>
            </a:r>
            <a:r>
              <a:rPr lang="en-US" sz="1800" spc="-10" dirty="0">
                <a:latin typeface="Georgia"/>
                <a:cs typeface="Georgia"/>
              </a:rPr>
              <a:t>of  the same </a:t>
            </a:r>
            <a:r>
              <a:rPr lang="en-US" sz="1800" spc="-5" dirty="0">
                <a:latin typeface="Georgia"/>
                <a:cs typeface="Georgia"/>
              </a:rPr>
              <a:t>IT  resources as Pool A,  </a:t>
            </a:r>
            <a:r>
              <a:rPr lang="en-US" sz="1800" spc="-10" dirty="0">
                <a:latin typeface="Georgia"/>
                <a:cs typeface="Georgia"/>
              </a:rPr>
              <a:t>but </a:t>
            </a:r>
            <a:r>
              <a:rPr lang="en-US" sz="1800" spc="-5" dirty="0">
                <a:latin typeface="Georgia"/>
                <a:cs typeface="Georgia"/>
              </a:rPr>
              <a:t>in </a:t>
            </a:r>
            <a:r>
              <a:rPr lang="en-US" sz="1800" spc="-10" dirty="0">
                <a:latin typeface="Georgia"/>
                <a:cs typeface="Georgia"/>
              </a:rPr>
              <a:t>different  </a:t>
            </a:r>
            <a:r>
              <a:rPr lang="en-US" sz="1800" spc="-5" dirty="0">
                <a:latin typeface="Georgia"/>
                <a:cs typeface="Georgia"/>
              </a:rPr>
              <a:t>quantities.</a:t>
            </a:r>
            <a:endParaRPr lang="en-US" sz="1800" dirty="0">
              <a:latin typeface="Georgia"/>
              <a:cs typeface="Georgia"/>
            </a:endParaRPr>
          </a:p>
        </p:txBody>
      </p:sp>
    </p:spTree>
    <p:extLst>
      <p:ext uri="{BB962C8B-B14F-4D97-AF65-F5344CB8AC3E}">
        <p14:creationId xmlns:p14="http://schemas.microsoft.com/office/powerpoint/2010/main" val="423726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65621-241F-4AE1-8EBF-AD11108A3B0E}"/>
              </a:ext>
            </a:extLst>
          </p:cNvPr>
          <p:cNvSpPr>
            <a:spLocks noGrp="1"/>
          </p:cNvSpPr>
          <p:nvPr>
            <p:ph idx="1"/>
          </p:nvPr>
        </p:nvSpPr>
        <p:spPr>
          <a:xfrm>
            <a:off x="838200" y="692727"/>
            <a:ext cx="10515600" cy="5484236"/>
          </a:xfrm>
        </p:spPr>
        <p:txBody>
          <a:bodyPr>
            <a:normAutofit/>
          </a:bodyPr>
          <a:lstStyle/>
          <a:p>
            <a:pPr marL="287020" marR="5080" indent="-274320">
              <a:lnSpc>
                <a:spcPct val="90000"/>
              </a:lnSpc>
              <a:spcBef>
                <a:spcPts val="425"/>
              </a:spcBef>
              <a:buClr>
                <a:srgbClr val="D16248"/>
              </a:buClr>
              <a:buSzPct val="85185"/>
              <a:buFont typeface="Arial"/>
              <a:buChar char=""/>
              <a:tabLst>
                <a:tab pos="287020" algn="l"/>
              </a:tabLst>
            </a:pPr>
            <a:r>
              <a:rPr lang="en-US" sz="2700" dirty="0">
                <a:latin typeface="Georgia"/>
                <a:cs typeface="Georgia"/>
              </a:rPr>
              <a:t>In addition to </a:t>
            </a:r>
            <a:r>
              <a:rPr lang="en-US" sz="2700" spc="-5" dirty="0">
                <a:latin typeface="Georgia"/>
                <a:cs typeface="Georgia"/>
              </a:rPr>
              <a:t>commonly pooled mechanisms of </a:t>
            </a:r>
            <a:r>
              <a:rPr lang="en-US" sz="2700" spc="-5" dirty="0">
                <a:solidFill>
                  <a:srgbClr val="0000CC"/>
                </a:solidFill>
                <a:latin typeface="Georgia"/>
                <a:cs typeface="Georgia"/>
              </a:rPr>
              <a:t> cloud storage devices </a:t>
            </a:r>
            <a:r>
              <a:rPr lang="en-US" sz="2700" dirty="0">
                <a:latin typeface="Georgia"/>
                <a:cs typeface="Georgia"/>
              </a:rPr>
              <a:t>and </a:t>
            </a:r>
            <a:r>
              <a:rPr lang="en-US" sz="2700" dirty="0">
                <a:solidFill>
                  <a:srgbClr val="0000CC"/>
                </a:solidFill>
                <a:latin typeface="Georgia"/>
                <a:cs typeface="Georgia"/>
              </a:rPr>
              <a:t>virtual </a:t>
            </a:r>
            <a:r>
              <a:rPr lang="en-US" sz="2700" spc="-5" dirty="0">
                <a:solidFill>
                  <a:srgbClr val="0000CC"/>
                </a:solidFill>
                <a:latin typeface="Georgia"/>
                <a:cs typeface="Georgia"/>
              </a:rPr>
              <a:t>servers</a:t>
            </a:r>
            <a:r>
              <a:rPr lang="en-US" sz="2700" spc="-5" dirty="0">
                <a:latin typeface="Georgia"/>
                <a:cs typeface="Georgia"/>
              </a:rPr>
              <a:t>, the  following mechanisms </a:t>
            </a:r>
            <a:r>
              <a:rPr lang="en-US" sz="2700" spc="-10" dirty="0">
                <a:latin typeface="Georgia"/>
                <a:cs typeface="Georgia"/>
              </a:rPr>
              <a:t>can </a:t>
            </a:r>
            <a:r>
              <a:rPr lang="en-US" sz="2700" spc="-5" dirty="0">
                <a:latin typeface="Georgia"/>
                <a:cs typeface="Georgia"/>
              </a:rPr>
              <a:t>be part of this </a:t>
            </a:r>
            <a:r>
              <a:rPr lang="en-US" sz="2700" spc="-10" dirty="0">
                <a:latin typeface="Georgia"/>
                <a:cs typeface="Georgia"/>
              </a:rPr>
              <a:t>resource  </a:t>
            </a:r>
            <a:r>
              <a:rPr lang="en-US" sz="2700" spc="-5" dirty="0">
                <a:latin typeface="Georgia"/>
                <a:cs typeface="Georgia"/>
              </a:rPr>
              <a:t>pooling</a:t>
            </a:r>
            <a:r>
              <a:rPr lang="en-US" sz="2700" spc="-25" dirty="0">
                <a:latin typeface="Georgia"/>
                <a:cs typeface="Georgia"/>
              </a:rPr>
              <a:t> </a:t>
            </a:r>
            <a:r>
              <a:rPr lang="en-US" sz="2700" spc="-5" dirty="0">
                <a:latin typeface="Georgia"/>
                <a:cs typeface="Georgia"/>
              </a:rPr>
              <a:t>architecture:</a:t>
            </a:r>
            <a:endParaRPr lang="en-US" sz="2700" dirty="0">
              <a:latin typeface="Georgia"/>
              <a:cs typeface="Georgia"/>
            </a:endParaRPr>
          </a:p>
          <a:p>
            <a:pPr marL="561340" lvl="1" indent="-274320">
              <a:lnSpc>
                <a:spcPct val="100000"/>
              </a:lnSpc>
              <a:spcBef>
                <a:spcPts val="300"/>
              </a:spcBef>
              <a:buClr>
                <a:srgbClr val="CCB400"/>
              </a:buClr>
              <a:buSzPct val="68750"/>
              <a:buFont typeface="Wingdings"/>
              <a:buChar char=""/>
              <a:tabLst>
                <a:tab pos="561340" algn="l"/>
              </a:tabLst>
            </a:pPr>
            <a:r>
              <a:rPr lang="en-US" sz="2400" dirty="0">
                <a:solidFill>
                  <a:srgbClr val="0000CC"/>
                </a:solidFill>
                <a:latin typeface="Georgia"/>
                <a:cs typeface="Georgia"/>
              </a:rPr>
              <a:t>Audit</a:t>
            </a:r>
            <a:r>
              <a:rPr lang="en-US" sz="2400" spc="-25" dirty="0">
                <a:solidFill>
                  <a:srgbClr val="0000CC"/>
                </a:solidFill>
                <a:latin typeface="Georgia"/>
                <a:cs typeface="Georgia"/>
              </a:rPr>
              <a:t> </a:t>
            </a:r>
            <a:r>
              <a:rPr lang="en-US" sz="2400" spc="-5" dirty="0">
                <a:solidFill>
                  <a:srgbClr val="0000CC"/>
                </a:solidFill>
                <a:latin typeface="Georgia"/>
                <a:cs typeface="Georgia"/>
              </a:rPr>
              <a:t>monitor – </a:t>
            </a:r>
            <a:r>
              <a:rPr lang="en-US" sz="2400" spc="-5" dirty="0">
                <a:solidFill>
                  <a:srgbClr val="C00000"/>
                </a:solidFill>
                <a:latin typeface="Georgia"/>
                <a:cs typeface="Georgia"/>
              </a:rPr>
              <a:t>monitors the usage of resource pool.</a:t>
            </a:r>
            <a:endParaRPr lang="en-US" sz="2400" dirty="0">
              <a:solidFill>
                <a:srgbClr val="C00000"/>
              </a:solidFill>
              <a:latin typeface="Georgia"/>
              <a:cs typeface="Georgia"/>
            </a:endParaRPr>
          </a:p>
          <a:p>
            <a:pPr marL="561340" lvl="1" indent="-274320">
              <a:lnSpc>
                <a:spcPct val="100000"/>
              </a:lnSpc>
              <a:spcBef>
                <a:spcPts val="285"/>
              </a:spcBef>
              <a:buClr>
                <a:srgbClr val="CCB400"/>
              </a:buClr>
              <a:buSzPct val="68750"/>
              <a:buFont typeface="Wingdings"/>
              <a:buChar char=""/>
              <a:tabLst>
                <a:tab pos="561340" algn="l"/>
              </a:tabLst>
            </a:pPr>
            <a:r>
              <a:rPr lang="en-US" sz="2400" spc="-5" dirty="0">
                <a:solidFill>
                  <a:srgbClr val="0000CC"/>
                </a:solidFill>
                <a:latin typeface="Georgia"/>
                <a:cs typeface="Georgia"/>
              </a:rPr>
              <a:t>Cloud usage </a:t>
            </a:r>
            <a:r>
              <a:rPr lang="en-US" sz="2400" dirty="0">
                <a:solidFill>
                  <a:srgbClr val="0000CC"/>
                </a:solidFill>
                <a:latin typeface="Georgia"/>
                <a:cs typeface="Georgia"/>
              </a:rPr>
              <a:t>monitor – </a:t>
            </a:r>
            <a:r>
              <a:rPr lang="en-US" sz="2400" dirty="0">
                <a:solidFill>
                  <a:srgbClr val="C00000"/>
                </a:solidFill>
                <a:latin typeface="Georgia"/>
                <a:cs typeface="Georgia"/>
              </a:rPr>
              <a:t>monitors the runtime tracking and synchronization required by Pooled IT resources.</a:t>
            </a:r>
          </a:p>
          <a:p>
            <a:pPr marL="561340" lvl="1" indent="-274320">
              <a:lnSpc>
                <a:spcPct val="100000"/>
              </a:lnSpc>
              <a:spcBef>
                <a:spcPts val="290"/>
              </a:spcBef>
              <a:buClr>
                <a:srgbClr val="CCB400"/>
              </a:buClr>
              <a:buSzPct val="68750"/>
              <a:buFont typeface="Wingdings"/>
              <a:buChar char=""/>
              <a:tabLst>
                <a:tab pos="561340" algn="l"/>
              </a:tabLst>
            </a:pPr>
            <a:r>
              <a:rPr lang="en-US" sz="2400" dirty="0">
                <a:solidFill>
                  <a:srgbClr val="0000CC"/>
                </a:solidFill>
                <a:latin typeface="Georgia"/>
                <a:cs typeface="Georgia"/>
              </a:rPr>
              <a:t>Hypervisor -- </a:t>
            </a:r>
            <a:r>
              <a:rPr lang="en-US" sz="2400" dirty="0">
                <a:solidFill>
                  <a:srgbClr val="C00000"/>
                </a:solidFill>
                <a:latin typeface="Georgia"/>
              </a:rPr>
              <a:t>responsible for providing virtual servers with access to resource pools.</a:t>
            </a:r>
          </a:p>
          <a:p>
            <a:pPr marL="561340" lvl="1" indent="-274320">
              <a:lnSpc>
                <a:spcPct val="100000"/>
              </a:lnSpc>
              <a:spcBef>
                <a:spcPts val="290"/>
              </a:spcBef>
              <a:buClr>
                <a:srgbClr val="CCB400"/>
              </a:buClr>
              <a:buSzPct val="68750"/>
              <a:buFont typeface="Wingdings"/>
              <a:buChar char=""/>
              <a:tabLst>
                <a:tab pos="561340" algn="l"/>
              </a:tabLst>
            </a:pPr>
            <a:r>
              <a:rPr lang="en-US" sz="2400" dirty="0">
                <a:solidFill>
                  <a:srgbClr val="0000CC"/>
                </a:solidFill>
                <a:latin typeface="Georgia"/>
                <a:cs typeface="Georgia"/>
              </a:rPr>
              <a:t>Logical </a:t>
            </a:r>
            <a:r>
              <a:rPr lang="en-US" sz="2400" spc="-5" dirty="0">
                <a:solidFill>
                  <a:srgbClr val="0000CC"/>
                </a:solidFill>
                <a:latin typeface="Georgia"/>
                <a:cs typeface="Georgia"/>
              </a:rPr>
              <a:t>network</a:t>
            </a:r>
            <a:r>
              <a:rPr lang="en-US" sz="2400" spc="-10" dirty="0">
                <a:solidFill>
                  <a:srgbClr val="0000CC"/>
                </a:solidFill>
                <a:latin typeface="Georgia"/>
                <a:cs typeface="Georgia"/>
              </a:rPr>
              <a:t> </a:t>
            </a:r>
            <a:r>
              <a:rPr lang="en-US" sz="2400" spc="-5" dirty="0">
                <a:solidFill>
                  <a:srgbClr val="0000CC"/>
                </a:solidFill>
                <a:latin typeface="Georgia"/>
                <a:cs typeface="Georgia"/>
              </a:rPr>
              <a:t>perimeter--</a:t>
            </a:r>
            <a:r>
              <a:rPr lang="en-US" sz="2400" dirty="0">
                <a:solidFill>
                  <a:srgbClr val="C00000"/>
                </a:solidFill>
                <a:latin typeface="Georgia"/>
              </a:rPr>
              <a:t>The logical network perimeter is used to logically organize and isolate resource pools.</a:t>
            </a:r>
          </a:p>
          <a:p>
            <a:pPr marL="561340" lvl="1" indent="-274320">
              <a:lnSpc>
                <a:spcPct val="100000"/>
              </a:lnSpc>
              <a:spcBef>
                <a:spcPts val="290"/>
              </a:spcBef>
              <a:buClr>
                <a:srgbClr val="CCB400"/>
              </a:buClr>
              <a:buSzPct val="68750"/>
              <a:buFont typeface="Wingdings"/>
              <a:buChar char=""/>
              <a:tabLst>
                <a:tab pos="561340" algn="l"/>
              </a:tabLst>
            </a:pPr>
            <a:r>
              <a:rPr lang="en-IN" dirty="0">
                <a:solidFill>
                  <a:srgbClr val="0000CC"/>
                </a:solidFill>
                <a:latin typeface="Georgia"/>
              </a:rPr>
              <a:t>Pay-per-use monitor--</a:t>
            </a:r>
            <a:r>
              <a:rPr lang="en-IN" sz="2800" dirty="0">
                <a:solidFill>
                  <a:srgbClr val="0000CC"/>
                </a:solidFill>
                <a:latin typeface="Georgia"/>
                <a:cs typeface="Georgia"/>
              </a:rPr>
              <a:t> </a:t>
            </a:r>
            <a:r>
              <a:rPr lang="en-US" dirty="0">
                <a:solidFill>
                  <a:srgbClr val="C00000"/>
                </a:solidFill>
                <a:latin typeface="Georgia"/>
              </a:rPr>
              <a:t>collects usage and billing information on how individual cloud consumers are allocated and use IT resources from various pools.</a:t>
            </a:r>
            <a:endParaRPr lang="en-IN" dirty="0">
              <a:solidFill>
                <a:srgbClr val="C00000"/>
              </a:solidFill>
              <a:latin typeface="Georgia"/>
            </a:endParaRPr>
          </a:p>
          <a:p>
            <a:endParaRPr lang="en-IN" dirty="0"/>
          </a:p>
        </p:txBody>
      </p:sp>
    </p:spTree>
    <p:extLst>
      <p:ext uri="{BB962C8B-B14F-4D97-AF65-F5344CB8AC3E}">
        <p14:creationId xmlns:p14="http://schemas.microsoft.com/office/powerpoint/2010/main" val="57597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4422F-B6D4-4E23-B55D-ADB9C2E5C5BC}"/>
              </a:ext>
            </a:extLst>
          </p:cNvPr>
          <p:cNvSpPr>
            <a:spLocks noGrp="1"/>
          </p:cNvSpPr>
          <p:nvPr>
            <p:ph idx="1"/>
          </p:nvPr>
        </p:nvSpPr>
        <p:spPr>
          <a:xfrm>
            <a:off x="838200" y="757382"/>
            <a:ext cx="10515600" cy="5419581"/>
          </a:xfrm>
        </p:spPr>
        <p:txBody>
          <a:bodyPr/>
          <a:lstStyle/>
          <a:p>
            <a:r>
              <a:rPr lang="en-IN" sz="2400" dirty="0">
                <a:solidFill>
                  <a:srgbClr val="0000CC"/>
                </a:solidFill>
                <a:latin typeface="Georgia"/>
              </a:rPr>
              <a:t>Remote administration system </a:t>
            </a:r>
            <a:r>
              <a:rPr lang="en-IN" sz="2400" dirty="0">
                <a:solidFill>
                  <a:srgbClr val="C00000"/>
                </a:solidFill>
                <a:latin typeface="Georgia"/>
              </a:rPr>
              <a:t>-- </a:t>
            </a:r>
            <a:r>
              <a:rPr lang="en-US" sz="2400" dirty="0">
                <a:solidFill>
                  <a:srgbClr val="C00000"/>
                </a:solidFill>
                <a:latin typeface="Georgia"/>
              </a:rPr>
              <a:t>This mechanism is commonly used to interface with backend systems and programs in order to provide resource pool administration features via a front-end portal.</a:t>
            </a:r>
          </a:p>
          <a:p>
            <a:r>
              <a:rPr lang="en-IN" sz="2400" dirty="0">
                <a:solidFill>
                  <a:srgbClr val="0000CC"/>
                </a:solidFill>
                <a:latin typeface="Georgia"/>
                <a:cs typeface="Georgia"/>
              </a:rPr>
              <a:t>Resource management</a:t>
            </a:r>
            <a:r>
              <a:rPr lang="en-IN" sz="2400" spc="-15" dirty="0">
                <a:solidFill>
                  <a:srgbClr val="0000CC"/>
                </a:solidFill>
                <a:latin typeface="Georgia"/>
                <a:cs typeface="Georgia"/>
              </a:rPr>
              <a:t> </a:t>
            </a:r>
            <a:r>
              <a:rPr lang="en-IN" sz="2400" spc="-10" dirty="0">
                <a:solidFill>
                  <a:srgbClr val="0000CC"/>
                </a:solidFill>
                <a:latin typeface="Georgia"/>
                <a:cs typeface="Georgia"/>
              </a:rPr>
              <a:t>system -- </a:t>
            </a:r>
            <a:r>
              <a:rPr lang="en-US" sz="2400" dirty="0">
                <a:solidFill>
                  <a:srgbClr val="C00000"/>
                </a:solidFill>
                <a:latin typeface="Georgia"/>
              </a:rPr>
              <a:t>supplies cloud consumers with the tools and permission management options for administering resource pools. </a:t>
            </a:r>
            <a:endParaRPr lang="en-IN" sz="2400" dirty="0">
              <a:solidFill>
                <a:srgbClr val="C00000"/>
              </a:solidFill>
              <a:latin typeface="Georgia"/>
            </a:endParaRPr>
          </a:p>
          <a:p>
            <a:r>
              <a:rPr lang="en-IN" sz="2400" dirty="0">
                <a:solidFill>
                  <a:srgbClr val="0000CC"/>
                </a:solidFill>
                <a:latin typeface="Georgia"/>
                <a:cs typeface="Georgia"/>
              </a:rPr>
              <a:t>Resource</a:t>
            </a:r>
            <a:r>
              <a:rPr lang="en-IN" sz="2400" spc="5" dirty="0">
                <a:solidFill>
                  <a:srgbClr val="0000CC"/>
                </a:solidFill>
                <a:latin typeface="Georgia"/>
                <a:cs typeface="Georgia"/>
              </a:rPr>
              <a:t> </a:t>
            </a:r>
            <a:r>
              <a:rPr lang="en-IN" sz="2400" dirty="0">
                <a:solidFill>
                  <a:srgbClr val="0000CC"/>
                </a:solidFill>
                <a:latin typeface="Georgia"/>
                <a:cs typeface="Georgia"/>
              </a:rPr>
              <a:t>replication -- </a:t>
            </a:r>
            <a:r>
              <a:rPr lang="en-US" sz="2400" dirty="0">
                <a:solidFill>
                  <a:srgbClr val="C00000"/>
                </a:solidFill>
                <a:latin typeface="Georgia"/>
              </a:rPr>
              <a:t>This mechanism is used to generate new instances of IT resources for resource pools</a:t>
            </a:r>
            <a:endParaRPr lang="en-IN" sz="2400" dirty="0">
              <a:solidFill>
                <a:srgbClr val="C00000"/>
              </a:solidFill>
              <a:latin typeface="Georgia"/>
            </a:endParaRPr>
          </a:p>
          <a:p>
            <a:pPr marL="0" indent="0">
              <a:buNone/>
            </a:pPr>
            <a:endParaRPr lang="en-IN" dirty="0"/>
          </a:p>
        </p:txBody>
      </p:sp>
    </p:spTree>
    <p:extLst>
      <p:ext uri="{BB962C8B-B14F-4D97-AF65-F5344CB8AC3E}">
        <p14:creationId xmlns:p14="http://schemas.microsoft.com/office/powerpoint/2010/main" val="303405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1ACF-7C61-4571-85B9-EB6D24E6B666}"/>
              </a:ext>
            </a:extLst>
          </p:cNvPr>
          <p:cNvSpPr>
            <a:spLocks noGrp="1"/>
          </p:cNvSpPr>
          <p:nvPr>
            <p:ph type="title"/>
          </p:nvPr>
        </p:nvSpPr>
        <p:spPr>
          <a:xfrm>
            <a:off x="838200" y="365125"/>
            <a:ext cx="10515600" cy="798657"/>
          </a:xfrm>
        </p:spPr>
        <p:txBody>
          <a:bodyPr/>
          <a:lstStyle/>
          <a:p>
            <a:r>
              <a:rPr lang="en-IN" dirty="0">
                <a:solidFill>
                  <a:srgbClr val="C00000"/>
                </a:solidFill>
              </a:rPr>
              <a:t>4.3 Dynamic Scalability Architecture</a:t>
            </a:r>
          </a:p>
        </p:txBody>
      </p:sp>
      <p:sp>
        <p:nvSpPr>
          <p:cNvPr id="3" name="Content Placeholder 2">
            <a:extLst>
              <a:ext uri="{FF2B5EF4-FFF2-40B4-BE49-F238E27FC236}">
                <a16:creationId xmlns:a16="http://schemas.microsoft.com/office/drawing/2014/main" id="{E6127C4F-BE38-4881-8588-EF1A1D424661}"/>
              </a:ext>
            </a:extLst>
          </p:cNvPr>
          <p:cNvSpPr>
            <a:spLocks noGrp="1"/>
          </p:cNvSpPr>
          <p:nvPr>
            <p:ph idx="1"/>
          </p:nvPr>
        </p:nvSpPr>
        <p:spPr>
          <a:xfrm>
            <a:off x="838200" y="1062182"/>
            <a:ext cx="10515600" cy="5114781"/>
          </a:xfrm>
        </p:spPr>
        <p:txBody>
          <a:bodyPr/>
          <a:lstStyle/>
          <a:p>
            <a:r>
              <a:rPr lang="en-US" dirty="0"/>
              <a:t>Which is based on a system of predefined scaling conditions that trigger the dynamic allocation of IT resources from resource pools.</a:t>
            </a:r>
          </a:p>
          <a:p>
            <a:r>
              <a:rPr lang="en-US" dirty="0"/>
              <a:t>Unnecessary IT resources are reclaimed without requiring any manual intervention.</a:t>
            </a:r>
          </a:p>
          <a:p>
            <a:r>
              <a:rPr lang="en-US" dirty="0"/>
              <a:t>The automatic scaling listener is configures with workload thresholds that dictates when new IT resource 	need to be added to the workload processing.</a:t>
            </a:r>
          </a:p>
          <a:p>
            <a:r>
              <a:rPr lang="en-US" dirty="0"/>
              <a:t>This mechanism provides a logic that automatically determines how many additional resources can be dynamically provided based on the consumers contract.</a:t>
            </a:r>
            <a:endParaRPr lang="en-IN" dirty="0"/>
          </a:p>
        </p:txBody>
      </p:sp>
    </p:spTree>
    <p:extLst>
      <p:ext uri="{BB962C8B-B14F-4D97-AF65-F5344CB8AC3E}">
        <p14:creationId xmlns:p14="http://schemas.microsoft.com/office/powerpoint/2010/main" val="290016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B8408-BE2B-46D5-B1FF-14C9CFBC7DE6}"/>
              </a:ext>
            </a:extLst>
          </p:cNvPr>
          <p:cNvSpPr>
            <a:spLocks noGrp="1"/>
          </p:cNvSpPr>
          <p:nvPr>
            <p:ph idx="1"/>
          </p:nvPr>
        </p:nvSpPr>
        <p:spPr>
          <a:xfrm>
            <a:off x="838200" y="230909"/>
            <a:ext cx="10515600" cy="5946054"/>
          </a:xfrm>
        </p:spPr>
        <p:txBody>
          <a:bodyPr/>
          <a:lstStyle/>
          <a:p>
            <a:pPr marL="0" indent="0">
              <a:buNone/>
            </a:pPr>
            <a:r>
              <a:rPr lang="en-US" dirty="0"/>
              <a:t>There are three types of dynamic scaling</a:t>
            </a:r>
          </a:p>
          <a:p>
            <a:r>
              <a:rPr lang="en-US" dirty="0"/>
              <a:t>Dynamic Horizontal Scaling-</a:t>
            </a:r>
            <a:r>
              <a:rPr lang="en-US" dirty="0">
                <a:solidFill>
                  <a:srgbClr val="FF0000"/>
                </a:solidFill>
              </a:rPr>
              <a:t> </a:t>
            </a:r>
            <a:r>
              <a:rPr lang="en-US" dirty="0">
                <a:solidFill>
                  <a:srgbClr val="0070C0"/>
                </a:solidFill>
              </a:rPr>
              <a:t>IT resources are scaled in and scaled out to handle workload fluctuations. The automatic scaling listener monitors request and signals resource replication to initiate resource duplication  as per requirements and permissions. </a:t>
            </a:r>
          </a:p>
          <a:p>
            <a:r>
              <a:rPr lang="en-US" dirty="0"/>
              <a:t>Dynamic vertical Scaling</a:t>
            </a:r>
          </a:p>
          <a:p>
            <a:pPr marL="0" indent="0">
              <a:buNone/>
            </a:pPr>
            <a:r>
              <a:rPr lang="en-US" dirty="0">
                <a:solidFill>
                  <a:srgbClr val="0070C0"/>
                </a:solidFill>
              </a:rPr>
              <a:t>IT resources are scaled in and scaled out when there is a need to adjust the processing capacity of single IT resource .</a:t>
            </a:r>
          </a:p>
          <a:p>
            <a:r>
              <a:rPr lang="en-US" dirty="0"/>
              <a:t>Dynamic Relocation – </a:t>
            </a:r>
            <a:r>
              <a:rPr lang="en-US" dirty="0">
                <a:solidFill>
                  <a:srgbClr val="0070C0"/>
                </a:solidFill>
              </a:rPr>
              <a:t>The IT resource is relocated to a host with more capacity.</a:t>
            </a:r>
            <a:r>
              <a:rPr lang="en-US" dirty="0"/>
              <a:t> </a:t>
            </a:r>
            <a:r>
              <a:rPr lang="en-US" dirty="0">
                <a:solidFill>
                  <a:schemeClr val="accent2">
                    <a:lumMod val="75000"/>
                  </a:schemeClr>
                </a:solidFill>
              </a:rPr>
              <a:t>For example, a database may need to be moved from a tape based SAN storage device with 4 GB per second I/O capacity to another disk-based SAN storage device with 8 GB per second I/O capacity.</a:t>
            </a:r>
          </a:p>
          <a:p>
            <a:pPr marL="0" indent="0">
              <a:buNone/>
            </a:pPr>
            <a:endParaRPr lang="en-US" dirty="0">
              <a:solidFill>
                <a:srgbClr val="0070C0"/>
              </a:solidFill>
            </a:endParaRP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477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0B9ECB50-8E77-4B93-BFFC-D006E299C03E}"/>
              </a:ext>
            </a:extLst>
          </p:cNvPr>
          <p:cNvSpPr/>
          <p:nvPr/>
        </p:nvSpPr>
        <p:spPr>
          <a:xfrm>
            <a:off x="5624945" y="729673"/>
            <a:ext cx="6205201" cy="4729018"/>
          </a:xfrm>
          <a:prstGeom prst="rect">
            <a:avLst/>
          </a:prstGeom>
          <a:blipFill>
            <a:blip r:embed="rId2" cstate="print"/>
            <a:stretch>
              <a:fillRect/>
            </a:stretch>
          </a:blipFill>
        </p:spPr>
        <p:txBody>
          <a:bodyPr wrap="square" lIns="0" tIns="0" rIns="0" bIns="0" rtlCol="0"/>
          <a:lstStyle/>
          <a:p>
            <a:endParaRPr dirty="0"/>
          </a:p>
        </p:txBody>
      </p:sp>
      <p:sp>
        <p:nvSpPr>
          <p:cNvPr id="7" name="TextBox 6">
            <a:extLst>
              <a:ext uri="{FF2B5EF4-FFF2-40B4-BE49-F238E27FC236}">
                <a16:creationId xmlns:a16="http://schemas.microsoft.com/office/drawing/2014/main" id="{958D403D-C8EF-44AD-9C69-6CDBA4B294AD}"/>
              </a:ext>
            </a:extLst>
          </p:cNvPr>
          <p:cNvSpPr txBox="1"/>
          <p:nvPr/>
        </p:nvSpPr>
        <p:spPr>
          <a:xfrm>
            <a:off x="489528" y="2466621"/>
            <a:ext cx="5061527" cy="1818447"/>
          </a:xfrm>
          <a:prstGeom prst="rect">
            <a:avLst/>
          </a:prstGeom>
          <a:noFill/>
        </p:spPr>
        <p:txBody>
          <a:bodyPr wrap="square">
            <a:spAutoFit/>
          </a:bodyPr>
          <a:lstStyle/>
          <a:p>
            <a:pPr marL="287020" indent="-274320">
              <a:lnSpc>
                <a:spcPct val="100000"/>
              </a:lnSpc>
              <a:spcBef>
                <a:spcPts val="580"/>
              </a:spcBef>
              <a:buClr>
                <a:srgbClr val="D16248"/>
              </a:buClr>
              <a:buSzPct val="85000"/>
              <a:buFont typeface="Arial"/>
              <a:buChar char=""/>
              <a:tabLst>
                <a:tab pos="286385" algn="l"/>
                <a:tab pos="287020" algn="l"/>
              </a:tabLst>
            </a:pPr>
            <a:r>
              <a:rPr lang="en-US" sz="1800" spc="-5" dirty="0">
                <a:latin typeface="Georgia"/>
                <a:cs typeface="Georgia"/>
              </a:rPr>
              <a:t>Cloud service consumers are </a:t>
            </a:r>
            <a:r>
              <a:rPr lang="en-US" sz="1800" dirty="0">
                <a:latin typeface="Georgia"/>
                <a:cs typeface="Georgia"/>
              </a:rPr>
              <a:t>sending </a:t>
            </a:r>
            <a:r>
              <a:rPr lang="en-US" sz="1800" spc="-5" dirty="0">
                <a:latin typeface="Georgia"/>
                <a:cs typeface="Georgia"/>
              </a:rPr>
              <a:t>requests to </a:t>
            </a:r>
            <a:r>
              <a:rPr lang="en-US" sz="1800" dirty="0">
                <a:latin typeface="Georgia"/>
                <a:cs typeface="Georgia"/>
              </a:rPr>
              <a:t>a </a:t>
            </a:r>
            <a:r>
              <a:rPr lang="en-US" sz="1800" spc="-5" dirty="0">
                <a:latin typeface="Georgia"/>
                <a:cs typeface="Georgia"/>
              </a:rPr>
              <a:t>cloud service </a:t>
            </a:r>
            <a:r>
              <a:rPr lang="en-US" sz="1800" dirty="0">
                <a:latin typeface="Georgia"/>
                <a:cs typeface="Georgia"/>
              </a:rPr>
              <a:t>(1).</a:t>
            </a:r>
          </a:p>
          <a:p>
            <a:pPr marL="287020" indent="-274320">
              <a:lnSpc>
                <a:spcPct val="100000"/>
              </a:lnSpc>
              <a:spcBef>
                <a:spcPts val="480"/>
              </a:spcBef>
              <a:buClr>
                <a:srgbClr val="D16248"/>
              </a:buClr>
              <a:buSzPct val="85000"/>
              <a:buFont typeface="Arial"/>
              <a:buChar char=""/>
              <a:tabLst>
                <a:tab pos="286385" algn="l"/>
                <a:tab pos="287020" algn="l"/>
              </a:tabLst>
            </a:pPr>
            <a:r>
              <a:rPr lang="en-US" sz="1800" spc="-5" dirty="0">
                <a:latin typeface="Georgia"/>
                <a:cs typeface="Georgia"/>
              </a:rPr>
              <a:t>The </a:t>
            </a:r>
            <a:r>
              <a:rPr lang="en-US" sz="1800" dirty="0">
                <a:latin typeface="Georgia"/>
                <a:cs typeface="Georgia"/>
              </a:rPr>
              <a:t>automated </a:t>
            </a:r>
            <a:r>
              <a:rPr lang="en-US" sz="1800" spc="-5" dirty="0">
                <a:latin typeface="Georgia"/>
                <a:cs typeface="Georgia"/>
              </a:rPr>
              <a:t>scaling </a:t>
            </a:r>
            <a:r>
              <a:rPr lang="en-US" sz="1800" dirty="0">
                <a:latin typeface="Georgia"/>
                <a:cs typeface="Georgia"/>
              </a:rPr>
              <a:t>listener monitors </a:t>
            </a:r>
            <a:r>
              <a:rPr lang="en-US" sz="1800" spc="-5" dirty="0">
                <a:latin typeface="Georgia"/>
                <a:cs typeface="Georgia"/>
              </a:rPr>
              <a:t>the cloud service to </a:t>
            </a:r>
            <a:r>
              <a:rPr lang="en-US" sz="1800" dirty="0">
                <a:latin typeface="Georgia"/>
                <a:cs typeface="Georgia"/>
              </a:rPr>
              <a:t>determine</a:t>
            </a:r>
            <a:r>
              <a:rPr lang="en-US" sz="1800" spc="-75" dirty="0">
                <a:latin typeface="Georgia"/>
                <a:cs typeface="Georgia"/>
              </a:rPr>
              <a:t> </a:t>
            </a:r>
            <a:r>
              <a:rPr lang="en-US" sz="1800" dirty="0">
                <a:latin typeface="Georgia"/>
                <a:cs typeface="Georgia"/>
              </a:rPr>
              <a:t>if</a:t>
            </a:r>
          </a:p>
          <a:p>
            <a:pPr marL="287020">
              <a:lnSpc>
                <a:spcPct val="100000"/>
              </a:lnSpc>
            </a:pPr>
            <a:r>
              <a:rPr lang="en-US" sz="1800" spc="-5" dirty="0">
                <a:latin typeface="Georgia"/>
                <a:cs typeface="Georgia"/>
              </a:rPr>
              <a:t>predefined </a:t>
            </a:r>
            <a:r>
              <a:rPr lang="en-US" sz="1800" dirty="0">
                <a:latin typeface="Georgia"/>
                <a:cs typeface="Georgia"/>
              </a:rPr>
              <a:t>capacity </a:t>
            </a:r>
            <a:r>
              <a:rPr lang="en-US" sz="1800" spc="-5" dirty="0">
                <a:latin typeface="Georgia"/>
                <a:cs typeface="Georgia"/>
              </a:rPr>
              <a:t>thresholds are </a:t>
            </a:r>
            <a:r>
              <a:rPr lang="en-US" sz="1800" dirty="0">
                <a:latin typeface="Georgia"/>
                <a:cs typeface="Georgia"/>
              </a:rPr>
              <a:t>being exceeded</a:t>
            </a:r>
            <a:r>
              <a:rPr lang="en-US" sz="1800" spc="-80" dirty="0">
                <a:latin typeface="Georgia"/>
                <a:cs typeface="Georgia"/>
              </a:rPr>
              <a:t> </a:t>
            </a:r>
            <a:r>
              <a:rPr lang="en-US" sz="1800" dirty="0">
                <a:latin typeface="Georgia"/>
                <a:cs typeface="Georgia"/>
              </a:rPr>
              <a:t>(2).</a:t>
            </a:r>
          </a:p>
        </p:txBody>
      </p:sp>
      <p:sp>
        <p:nvSpPr>
          <p:cNvPr id="2" name="TextBox 1">
            <a:extLst>
              <a:ext uri="{FF2B5EF4-FFF2-40B4-BE49-F238E27FC236}">
                <a16:creationId xmlns:a16="http://schemas.microsoft.com/office/drawing/2014/main" id="{0F886DB8-B66A-4525-B2C0-86F554807A55}"/>
              </a:ext>
            </a:extLst>
          </p:cNvPr>
          <p:cNvSpPr txBox="1"/>
          <p:nvPr/>
        </p:nvSpPr>
        <p:spPr>
          <a:xfrm>
            <a:off x="1016000" y="803564"/>
            <a:ext cx="5929745" cy="1077218"/>
          </a:xfrm>
          <a:prstGeom prst="rect">
            <a:avLst/>
          </a:prstGeom>
          <a:noFill/>
        </p:spPr>
        <p:txBody>
          <a:bodyPr wrap="square" rtlCol="0">
            <a:spAutoFit/>
          </a:bodyPr>
          <a:lstStyle/>
          <a:p>
            <a:r>
              <a:rPr lang="en-IN" sz="3200" dirty="0">
                <a:solidFill>
                  <a:srgbClr val="00B0F0"/>
                </a:solidFill>
              </a:rPr>
              <a:t>Processing of Dynamic Horizontal Scaling</a:t>
            </a:r>
          </a:p>
        </p:txBody>
      </p:sp>
    </p:spTree>
    <p:extLst>
      <p:ext uri="{BB962C8B-B14F-4D97-AF65-F5344CB8AC3E}">
        <p14:creationId xmlns:p14="http://schemas.microsoft.com/office/powerpoint/2010/main" val="359760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132FF7AF-4E70-481A-91B3-34AB2129090B}"/>
              </a:ext>
            </a:extLst>
          </p:cNvPr>
          <p:cNvSpPr/>
          <p:nvPr/>
        </p:nvSpPr>
        <p:spPr>
          <a:xfrm>
            <a:off x="4925901" y="688852"/>
            <a:ext cx="6624701" cy="4253738"/>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2959D7BE-04F9-416F-9A05-C50FB14DB29A}"/>
              </a:ext>
            </a:extLst>
          </p:cNvPr>
          <p:cNvSpPr txBox="1"/>
          <p:nvPr/>
        </p:nvSpPr>
        <p:spPr>
          <a:xfrm>
            <a:off x="1256145" y="3519705"/>
            <a:ext cx="5597236" cy="2649443"/>
          </a:xfrm>
          <a:prstGeom prst="rect">
            <a:avLst/>
          </a:prstGeom>
          <a:noFill/>
        </p:spPr>
        <p:txBody>
          <a:bodyPr wrap="square">
            <a:spAutoFit/>
          </a:bodyPr>
          <a:lstStyle/>
          <a:p>
            <a:pPr marL="287020" marR="5080" indent="-274320">
              <a:lnSpc>
                <a:spcPct val="100000"/>
              </a:lnSpc>
              <a:spcBef>
                <a:spcPts val="95"/>
              </a:spcBef>
              <a:buClr>
                <a:srgbClr val="D16248"/>
              </a:buClr>
              <a:buSzPct val="84210"/>
              <a:buFont typeface="Arial"/>
              <a:buChar char=""/>
              <a:tabLst>
                <a:tab pos="286385" algn="l"/>
                <a:tab pos="287020" algn="l"/>
              </a:tabLst>
            </a:pPr>
            <a:r>
              <a:rPr lang="en-US" sz="1800" spc="-5" dirty="0">
                <a:latin typeface="Georgia"/>
                <a:cs typeface="Georgia"/>
              </a:rPr>
              <a:t>The </a:t>
            </a:r>
            <a:r>
              <a:rPr lang="en-US" sz="1800" spc="-10" dirty="0">
                <a:latin typeface="Georgia"/>
                <a:cs typeface="Georgia"/>
              </a:rPr>
              <a:t>number </a:t>
            </a:r>
            <a:r>
              <a:rPr lang="en-US" sz="1800" spc="-5" dirty="0">
                <a:latin typeface="Georgia"/>
                <a:cs typeface="Georgia"/>
              </a:rPr>
              <a:t>of </a:t>
            </a:r>
            <a:r>
              <a:rPr lang="en-US" sz="1800" spc="-10" dirty="0">
                <a:latin typeface="Georgia"/>
                <a:cs typeface="Georgia"/>
              </a:rPr>
              <a:t>service requests coming from cloud service consumers  further increases </a:t>
            </a:r>
            <a:r>
              <a:rPr lang="en-US" sz="1800" spc="-5" dirty="0">
                <a:solidFill>
                  <a:srgbClr val="0000FF"/>
                </a:solidFill>
                <a:latin typeface="Georgia"/>
                <a:cs typeface="Georgia"/>
              </a:rPr>
              <a:t>(3)</a:t>
            </a:r>
            <a:r>
              <a:rPr lang="en-US" sz="1800" spc="-5" dirty="0">
                <a:latin typeface="Georgia"/>
                <a:cs typeface="Georgia"/>
              </a:rPr>
              <a:t>. The </a:t>
            </a:r>
            <a:r>
              <a:rPr lang="en-US" sz="1800" spc="-10" dirty="0">
                <a:latin typeface="Georgia"/>
                <a:cs typeface="Georgia"/>
              </a:rPr>
              <a:t>workload exceeds </a:t>
            </a:r>
            <a:r>
              <a:rPr lang="en-US" sz="1800" spc="-5" dirty="0">
                <a:latin typeface="Georgia"/>
                <a:cs typeface="Georgia"/>
              </a:rPr>
              <a:t>the </a:t>
            </a:r>
            <a:r>
              <a:rPr lang="en-US" sz="1800" spc="-10" dirty="0">
                <a:latin typeface="Georgia"/>
                <a:cs typeface="Georgia"/>
              </a:rPr>
              <a:t>performance thresholds. The  </a:t>
            </a:r>
            <a:r>
              <a:rPr lang="en-US" sz="1800" spc="-5" dirty="0">
                <a:latin typeface="Georgia"/>
                <a:cs typeface="Georgia"/>
              </a:rPr>
              <a:t>automated </a:t>
            </a:r>
            <a:r>
              <a:rPr lang="en-US" sz="1800" spc="-10" dirty="0">
                <a:latin typeface="Georgia"/>
                <a:cs typeface="Georgia"/>
              </a:rPr>
              <a:t>scaling listener determines </a:t>
            </a:r>
            <a:r>
              <a:rPr lang="en-US" sz="1800" spc="-5" dirty="0">
                <a:latin typeface="Georgia"/>
                <a:cs typeface="Georgia"/>
              </a:rPr>
              <a:t>the </a:t>
            </a:r>
            <a:r>
              <a:rPr lang="en-US" sz="1800" spc="-10" dirty="0">
                <a:latin typeface="Georgia"/>
                <a:cs typeface="Georgia"/>
              </a:rPr>
              <a:t>next </a:t>
            </a:r>
            <a:r>
              <a:rPr lang="en-US" sz="1800" spc="-5" dirty="0">
                <a:latin typeface="Georgia"/>
                <a:cs typeface="Georgia"/>
              </a:rPr>
              <a:t>course of action based on a  </a:t>
            </a:r>
            <a:r>
              <a:rPr lang="en-US" sz="1800" spc="-10" dirty="0">
                <a:latin typeface="Georgia"/>
                <a:cs typeface="Georgia"/>
              </a:rPr>
              <a:t>predefined scaling policy</a:t>
            </a:r>
            <a:r>
              <a:rPr lang="en-US" sz="1800" spc="95" dirty="0">
                <a:latin typeface="Georgia"/>
                <a:cs typeface="Georgia"/>
              </a:rPr>
              <a:t> </a:t>
            </a:r>
            <a:r>
              <a:rPr lang="en-US" sz="1800" spc="-10" dirty="0">
                <a:solidFill>
                  <a:srgbClr val="0000FF"/>
                </a:solidFill>
                <a:latin typeface="Georgia"/>
                <a:cs typeface="Georgia"/>
              </a:rPr>
              <a:t>(4)</a:t>
            </a:r>
            <a:r>
              <a:rPr lang="en-US" sz="1800" spc="-10" dirty="0">
                <a:latin typeface="Georgia"/>
                <a:cs typeface="Georgia"/>
              </a:rPr>
              <a:t>.</a:t>
            </a:r>
            <a:endParaRPr lang="en-US" sz="1800" dirty="0">
              <a:latin typeface="Georgia"/>
              <a:cs typeface="Georgia"/>
            </a:endParaRPr>
          </a:p>
          <a:p>
            <a:pPr marL="287020" marR="60960" indent="-274320">
              <a:lnSpc>
                <a:spcPct val="100000"/>
              </a:lnSpc>
              <a:spcBef>
                <a:spcPts val="459"/>
              </a:spcBef>
              <a:buClr>
                <a:srgbClr val="D16248"/>
              </a:buClr>
              <a:buSzPct val="84210"/>
              <a:buFont typeface="Arial"/>
              <a:buChar char=""/>
              <a:tabLst>
                <a:tab pos="286385" algn="l"/>
                <a:tab pos="287020" algn="l"/>
              </a:tabLst>
            </a:pPr>
            <a:r>
              <a:rPr lang="en-US" sz="1800" spc="-5" dirty="0">
                <a:latin typeface="Georgia"/>
                <a:cs typeface="Georgia"/>
              </a:rPr>
              <a:t>If the </a:t>
            </a:r>
            <a:r>
              <a:rPr lang="en-US" sz="1800" spc="-10" dirty="0">
                <a:latin typeface="Georgia"/>
                <a:cs typeface="Georgia"/>
              </a:rPr>
              <a:t>cloud service </a:t>
            </a:r>
            <a:r>
              <a:rPr lang="en-US" sz="1800" spc="-5" dirty="0">
                <a:latin typeface="Georgia"/>
                <a:cs typeface="Georgia"/>
              </a:rPr>
              <a:t>implementation is </a:t>
            </a:r>
            <a:r>
              <a:rPr lang="en-US" sz="1800" spc="-10" dirty="0">
                <a:latin typeface="Georgia"/>
                <a:cs typeface="Georgia"/>
              </a:rPr>
              <a:t>deemed eligible for </a:t>
            </a:r>
            <a:r>
              <a:rPr lang="en-US" sz="1800" spc="-5" dirty="0">
                <a:latin typeface="Georgia"/>
                <a:cs typeface="Georgia"/>
              </a:rPr>
              <a:t>additional </a:t>
            </a:r>
            <a:r>
              <a:rPr lang="en-US" sz="1800" spc="-10" dirty="0">
                <a:latin typeface="Georgia"/>
                <a:cs typeface="Georgia"/>
              </a:rPr>
              <a:t>scaling,  </a:t>
            </a:r>
            <a:r>
              <a:rPr lang="en-US" sz="1800" spc="-5" dirty="0">
                <a:latin typeface="Georgia"/>
                <a:cs typeface="Georgia"/>
              </a:rPr>
              <a:t>the automated </a:t>
            </a:r>
            <a:r>
              <a:rPr lang="en-US" sz="1800" spc="-10" dirty="0">
                <a:latin typeface="Georgia"/>
                <a:cs typeface="Georgia"/>
              </a:rPr>
              <a:t>scaling listener </a:t>
            </a:r>
            <a:r>
              <a:rPr lang="en-US" sz="1800" spc="-5" dirty="0">
                <a:latin typeface="Georgia"/>
                <a:cs typeface="Georgia"/>
              </a:rPr>
              <a:t>initiates the </a:t>
            </a:r>
            <a:r>
              <a:rPr lang="en-US" sz="1800" spc="-10" dirty="0">
                <a:latin typeface="Georgia"/>
                <a:cs typeface="Georgia"/>
              </a:rPr>
              <a:t>scaling process</a:t>
            </a:r>
            <a:r>
              <a:rPr lang="en-US" sz="1800" spc="165" dirty="0">
                <a:latin typeface="Georgia"/>
                <a:cs typeface="Georgia"/>
              </a:rPr>
              <a:t> </a:t>
            </a:r>
            <a:r>
              <a:rPr lang="en-US" sz="1800" spc="-10" dirty="0">
                <a:solidFill>
                  <a:srgbClr val="0000FF"/>
                </a:solidFill>
                <a:latin typeface="Georgia"/>
                <a:cs typeface="Georgia"/>
              </a:rPr>
              <a:t>(5)</a:t>
            </a:r>
            <a:r>
              <a:rPr lang="en-US" sz="1800" spc="-10" dirty="0">
                <a:latin typeface="Georgia"/>
                <a:cs typeface="Georgia"/>
              </a:rPr>
              <a:t>.</a:t>
            </a:r>
            <a:endParaRPr lang="en-US" sz="1800" dirty="0">
              <a:latin typeface="Georgia"/>
              <a:cs typeface="Georgia"/>
            </a:endParaRPr>
          </a:p>
        </p:txBody>
      </p:sp>
    </p:spTree>
    <p:extLst>
      <p:ext uri="{BB962C8B-B14F-4D97-AF65-F5344CB8AC3E}">
        <p14:creationId xmlns:p14="http://schemas.microsoft.com/office/powerpoint/2010/main" val="18793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B941-D128-42AC-B51F-6AE39D41B681}"/>
              </a:ext>
            </a:extLst>
          </p:cNvPr>
          <p:cNvSpPr>
            <a:spLocks noGrp="1"/>
          </p:cNvSpPr>
          <p:nvPr>
            <p:ph type="title"/>
          </p:nvPr>
        </p:nvSpPr>
        <p:spPr>
          <a:xfrm>
            <a:off x="838200" y="365125"/>
            <a:ext cx="10515600" cy="807893"/>
          </a:xfrm>
        </p:spPr>
        <p:txBody>
          <a:bodyPr/>
          <a:lstStyle/>
          <a:p>
            <a:r>
              <a:rPr lang="en-IN" dirty="0">
                <a:solidFill>
                  <a:schemeClr val="accent2">
                    <a:lumMod val="75000"/>
                  </a:schemeClr>
                </a:solidFill>
              </a:rPr>
              <a:t>Contents </a:t>
            </a:r>
          </a:p>
        </p:txBody>
      </p:sp>
      <p:sp>
        <p:nvSpPr>
          <p:cNvPr id="3" name="Content Placeholder 2">
            <a:extLst>
              <a:ext uri="{FF2B5EF4-FFF2-40B4-BE49-F238E27FC236}">
                <a16:creationId xmlns:a16="http://schemas.microsoft.com/office/drawing/2014/main" id="{267B1727-2246-4A7E-9550-95452962D5CB}"/>
              </a:ext>
            </a:extLst>
          </p:cNvPr>
          <p:cNvSpPr>
            <a:spLocks noGrp="1"/>
          </p:cNvSpPr>
          <p:nvPr>
            <p:ph idx="1"/>
          </p:nvPr>
        </p:nvSpPr>
        <p:spPr>
          <a:xfrm>
            <a:off x="838200" y="1413164"/>
            <a:ext cx="10515600" cy="4763799"/>
          </a:xfrm>
        </p:spPr>
        <p:txBody>
          <a:bodyPr>
            <a:normAutofit/>
          </a:bodyPr>
          <a:lstStyle/>
          <a:p>
            <a:r>
              <a:rPr lang="en-IN" sz="2400" dirty="0">
                <a:solidFill>
                  <a:schemeClr val="accent6"/>
                </a:solidFill>
                <a:latin typeface="Times New Roman" panose="02020603050405020304" pitchFamily="18" charset="0"/>
                <a:ea typeface="Times New Roman" panose="02020603050405020304" pitchFamily="18" charset="0"/>
              </a:rPr>
              <a:t>W</a:t>
            </a:r>
            <a:r>
              <a:rPr lang="en-IN" sz="2400" dirty="0">
                <a:solidFill>
                  <a:schemeClr val="accent6"/>
                </a:solidFill>
                <a:effectLst/>
                <a:latin typeface="Times New Roman" panose="02020603050405020304" pitchFamily="18" charset="0"/>
                <a:ea typeface="Times New Roman" panose="02020603050405020304" pitchFamily="18" charset="0"/>
              </a:rPr>
              <a:t>orkload distribution architecture</a:t>
            </a:r>
          </a:p>
          <a:p>
            <a:r>
              <a:rPr lang="en-IN" sz="2400" dirty="0">
                <a:solidFill>
                  <a:schemeClr val="accent6"/>
                </a:solidFill>
                <a:latin typeface="Times New Roman" panose="02020603050405020304" pitchFamily="18" charset="0"/>
                <a:ea typeface="Times New Roman" panose="02020603050405020304" pitchFamily="18" charset="0"/>
              </a:rPr>
              <a:t>R</a:t>
            </a:r>
            <a:r>
              <a:rPr lang="en-IN" sz="2400" dirty="0">
                <a:solidFill>
                  <a:schemeClr val="accent6"/>
                </a:solidFill>
                <a:effectLst/>
                <a:latin typeface="Times New Roman" panose="02020603050405020304" pitchFamily="18" charset="0"/>
                <a:ea typeface="Times New Roman" panose="02020603050405020304" pitchFamily="18" charset="0"/>
              </a:rPr>
              <a:t>esource pooling architecture</a:t>
            </a:r>
          </a:p>
          <a:p>
            <a:r>
              <a:rPr lang="en-IN" sz="2400" dirty="0">
                <a:solidFill>
                  <a:schemeClr val="accent6"/>
                </a:solidFill>
                <a:latin typeface="Times New Roman" panose="02020603050405020304" pitchFamily="18" charset="0"/>
                <a:ea typeface="Times New Roman" panose="02020603050405020304" pitchFamily="18" charset="0"/>
              </a:rPr>
              <a:t>D</a:t>
            </a:r>
            <a:r>
              <a:rPr lang="en-IN" sz="2400" dirty="0">
                <a:solidFill>
                  <a:schemeClr val="accent6"/>
                </a:solidFill>
                <a:effectLst/>
                <a:latin typeface="Times New Roman" panose="02020603050405020304" pitchFamily="18" charset="0"/>
                <a:ea typeface="Times New Roman" panose="02020603050405020304" pitchFamily="18" charset="0"/>
              </a:rPr>
              <a:t>ynamic scalability architecture</a:t>
            </a:r>
          </a:p>
          <a:p>
            <a:r>
              <a:rPr lang="en-IN" sz="2400" dirty="0">
                <a:solidFill>
                  <a:schemeClr val="accent6">
                    <a:lumMod val="60000"/>
                    <a:lumOff val="40000"/>
                  </a:schemeClr>
                </a:solidFill>
                <a:effectLst/>
                <a:latin typeface="Times New Roman" panose="02020603050405020304" pitchFamily="18" charset="0"/>
                <a:ea typeface="Times New Roman" panose="02020603050405020304" pitchFamily="18" charset="0"/>
              </a:rPr>
              <a:t>Elastic resource capacity architecture</a:t>
            </a:r>
          </a:p>
          <a:p>
            <a:r>
              <a:rPr lang="en-IN" sz="2400" dirty="0">
                <a:solidFill>
                  <a:srgbClr val="002060"/>
                </a:solidFill>
                <a:latin typeface="Times New Roman" panose="02020603050405020304" pitchFamily="18" charset="0"/>
                <a:ea typeface="Times New Roman" panose="02020603050405020304" pitchFamily="18" charset="0"/>
              </a:rPr>
              <a:t>S</a:t>
            </a:r>
            <a:r>
              <a:rPr lang="en-IN" sz="2400" dirty="0">
                <a:solidFill>
                  <a:srgbClr val="002060"/>
                </a:solidFill>
                <a:effectLst/>
                <a:latin typeface="Times New Roman" panose="02020603050405020304" pitchFamily="18" charset="0"/>
                <a:ea typeface="Times New Roman" panose="02020603050405020304" pitchFamily="18" charset="0"/>
              </a:rPr>
              <a:t>ervice load balancing architecture</a:t>
            </a:r>
          </a:p>
          <a:p>
            <a:r>
              <a:rPr lang="en-IN" sz="2400" dirty="0">
                <a:solidFill>
                  <a:srgbClr val="002060"/>
                </a:solidFill>
                <a:effectLst/>
                <a:latin typeface="Times New Roman" panose="02020603050405020304" pitchFamily="18" charset="0"/>
                <a:ea typeface="Times New Roman" panose="02020603050405020304" pitchFamily="18" charset="0"/>
              </a:rPr>
              <a:t>Cloud bursting architecture</a:t>
            </a:r>
          </a:p>
          <a:p>
            <a:r>
              <a:rPr lang="en-IN" sz="2400" dirty="0">
                <a:solidFill>
                  <a:srgbClr val="002060"/>
                </a:solidFill>
                <a:latin typeface="Times New Roman" panose="02020603050405020304" pitchFamily="18" charset="0"/>
                <a:ea typeface="Times New Roman" panose="02020603050405020304" pitchFamily="18" charset="0"/>
              </a:rPr>
              <a:t>E</a:t>
            </a:r>
            <a:r>
              <a:rPr lang="en-IN" sz="2400" dirty="0">
                <a:solidFill>
                  <a:srgbClr val="002060"/>
                </a:solidFill>
                <a:effectLst/>
                <a:latin typeface="Times New Roman" panose="02020603050405020304" pitchFamily="18" charset="0"/>
                <a:ea typeface="Times New Roman" panose="02020603050405020304" pitchFamily="18" charset="0"/>
              </a:rPr>
              <a:t>lastic disk provisioning architecture</a:t>
            </a:r>
          </a:p>
          <a:p>
            <a:r>
              <a:rPr lang="en-IN" sz="2400" dirty="0">
                <a:solidFill>
                  <a:srgbClr val="002060"/>
                </a:solidFill>
                <a:latin typeface="Times New Roman" panose="02020603050405020304" pitchFamily="18" charset="0"/>
                <a:ea typeface="Times New Roman" panose="02020603050405020304" pitchFamily="18" charset="0"/>
              </a:rPr>
              <a:t>R</a:t>
            </a:r>
            <a:r>
              <a:rPr lang="en-IN" sz="2400" dirty="0">
                <a:solidFill>
                  <a:srgbClr val="002060"/>
                </a:solidFill>
                <a:effectLst/>
                <a:latin typeface="Times New Roman" panose="02020603050405020304" pitchFamily="18" charset="0"/>
                <a:ea typeface="Times New Roman" panose="02020603050405020304" pitchFamily="18" charset="0"/>
              </a:rPr>
              <a:t>edundant storage architecture</a:t>
            </a:r>
          </a:p>
          <a:p>
            <a:r>
              <a:rPr lang="en-IN" sz="2400" dirty="0">
                <a:solidFill>
                  <a:srgbClr val="002060"/>
                </a:solidFill>
                <a:effectLst/>
                <a:latin typeface="Times New Roman" panose="02020603050405020304" pitchFamily="18" charset="0"/>
                <a:ea typeface="Times New Roman" panose="02020603050405020304" pitchFamily="18" charset="0"/>
              </a:rPr>
              <a:t>Cloud operations: Migration, static and dynamic Scheduling</a:t>
            </a:r>
            <a:endParaRPr lang="en-IN" sz="2400" dirty="0">
              <a:solidFill>
                <a:srgbClr val="002060"/>
              </a:solidFill>
            </a:endParaRPr>
          </a:p>
        </p:txBody>
      </p:sp>
    </p:spTree>
    <p:extLst>
      <p:ext uri="{BB962C8B-B14F-4D97-AF65-F5344CB8AC3E}">
        <p14:creationId xmlns:p14="http://schemas.microsoft.com/office/powerpoint/2010/main" val="8132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BDAE030-F441-4695-B683-9B854579873D}"/>
              </a:ext>
            </a:extLst>
          </p:cNvPr>
          <p:cNvSpPr/>
          <p:nvPr/>
        </p:nvSpPr>
        <p:spPr>
          <a:xfrm>
            <a:off x="2337794" y="197176"/>
            <a:ext cx="8523859" cy="4315079"/>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5DE2CDBF-3D2F-4EE6-BBEB-83F31A4E8203}"/>
              </a:ext>
            </a:extLst>
          </p:cNvPr>
          <p:cNvSpPr txBox="1"/>
          <p:nvPr/>
        </p:nvSpPr>
        <p:spPr>
          <a:xfrm>
            <a:off x="2466109" y="4512255"/>
            <a:ext cx="8063346" cy="1477328"/>
          </a:xfrm>
          <a:prstGeom prst="rect">
            <a:avLst/>
          </a:prstGeom>
          <a:noFill/>
        </p:spPr>
        <p:txBody>
          <a:bodyPr wrap="square">
            <a:spAutoFit/>
          </a:bodyPr>
          <a:lstStyle/>
          <a:p>
            <a:r>
              <a:rPr lang="en-US" sz="1800" dirty="0">
                <a:latin typeface="Georgia"/>
                <a:cs typeface="Georgia"/>
              </a:rPr>
              <a:t>The </a:t>
            </a:r>
            <a:r>
              <a:rPr lang="en-US" sz="1800" spc="-5" dirty="0">
                <a:latin typeface="Georgia"/>
                <a:cs typeface="Georgia"/>
              </a:rPr>
              <a:t>automated scaling listener sends </a:t>
            </a:r>
            <a:r>
              <a:rPr lang="en-US" sz="1800" dirty="0">
                <a:latin typeface="Georgia"/>
                <a:cs typeface="Georgia"/>
              </a:rPr>
              <a:t>a </a:t>
            </a:r>
            <a:r>
              <a:rPr lang="en-US" sz="1800" spc="-5" dirty="0">
                <a:latin typeface="Georgia"/>
                <a:cs typeface="Georgia"/>
              </a:rPr>
              <a:t>signal to the resource  replication mechanism </a:t>
            </a:r>
            <a:r>
              <a:rPr lang="en-US" sz="1800" dirty="0">
                <a:solidFill>
                  <a:srgbClr val="0000FF"/>
                </a:solidFill>
                <a:latin typeface="Georgia"/>
                <a:cs typeface="Georgia"/>
              </a:rPr>
              <a:t>(6)</a:t>
            </a:r>
            <a:r>
              <a:rPr lang="en-US" sz="1800" dirty="0">
                <a:latin typeface="Georgia"/>
                <a:cs typeface="Georgia"/>
              </a:rPr>
              <a:t>, </a:t>
            </a:r>
            <a:r>
              <a:rPr lang="en-US" sz="1800" spc="-5" dirty="0">
                <a:latin typeface="Georgia"/>
                <a:cs typeface="Georgia"/>
              </a:rPr>
              <a:t>which creates more instances of the </a:t>
            </a:r>
            <a:r>
              <a:rPr lang="en-US" sz="1800" spc="-10" dirty="0">
                <a:latin typeface="Georgia"/>
                <a:cs typeface="Georgia"/>
              </a:rPr>
              <a:t>cloud  </a:t>
            </a:r>
            <a:r>
              <a:rPr lang="en-US" sz="1800" spc="-5" dirty="0">
                <a:latin typeface="Georgia"/>
                <a:cs typeface="Georgia"/>
              </a:rPr>
              <a:t>service </a:t>
            </a:r>
            <a:r>
              <a:rPr lang="en-US" sz="1800" dirty="0">
                <a:solidFill>
                  <a:srgbClr val="0000FF"/>
                </a:solidFill>
                <a:latin typeface="Georgia"/>
                <a:cs typeface="Georgia"/>
              </a:rPr>
              <a:t>(7)</a:t>
            </a:r>
            <a:r>
              <a:rPr lang="en-US" sz="1800" dirty="0">
                <a:latin typeface="Georgia"/>
                <a:cs typeface="Georgia"/>
              </a:rPr>
              <a:t>. </a:t>
            </a:r>
            <a:r>
              <a:rPr lang="en-US" sz="1800" spc="-5" dirty="0">
                <a:latin typeface="Georgia"/>
                <a:cs typeface="Georgia"/>
              </a:rPr>
              <a:t>Now </a:t>
            </a:r>
            <a:r>
              <a:rPr lang="en-US" sz="1800" dirty="0">
                <a:latin typeface="Georgia"/>
                <a:cs typeface="Georgia"/>
              </a:rPr>
              <a:t>that </a:t>
            </a:r>
            <a:r>
              <a:rPr lang="en-US" sz="1800" spc="-5" dirty="0">
                <a:latin typeface="Georgia"/>
                <a:cs typeface="Georgia"/>
              </a:rPr>
              <a:t>the </a:t>
            </a:r>
            <a:r>
              <a:rPr lang="en-US" sz="1800" dirty="0">
                <a:latin typeface="Georgia"/>
                <a:cs typeface="Georgia"/>
              </a:rPr>
              <a:t>increased workload </a:t>
            </a:r>
            <a:r>
              <a:rPr lang="en-US" sz="1800" spc="-5" dirty="0">
                <a:latin typeface="Georgia"/>
                <a:cs typeface="Georgia"/>
              </a:rPr>
              <a:t>has </a:t>
            </a:r>
            <a:r>
              <a:rPr lang="en-US" sz="1800" dirty="0">
                <a:latin typeface="Georgia"/>
                <a:cs typeface="Georgia"/>
              </a:rPr>
              <a:t>been </a:t>
            </a:r>
            <a:r>
              <a:rPr lang="en-US" sz="1800" spc="-5" dirty="0">
                <a:latin typeface="Georgia"/>
                <a:cs typeface="Georgia"/>
              </a:rPr>
              <a:t>accommodated,  the automated scaling listener resumes monitoring and detracting  and adding </a:t>
            </a:r>
            <a:r>
              <a:rPr lang="en-US" sz="1800" dirty="0">
                <a:latin typeface="Georgia"/>
                <a:cs typeface="Georgia"/>
              </a:rPr>
              <a:t>IT </a:t>
            </a:r>
            <a:r>
              <a:rPr lang="en-US" sz="1800" spc="-5" dirty="0">
                <a:latin typeface="Georgia"/>
                <a:cs typeface="Georgia"/>
              </a:rPr>
              <a:t>resources, </a:t>
            </a:r>
            <a:r>
              <a:rPr lang="en-US" sz="1800" dirty="0">
                <a:latin typeface="Georgia"/>
                <a:cs typeface="Georgia"/>
              </a:rPr>
              <a:t>as required</a:t>
            </a:r>
            <a:r>
              <a:rPr lang="en-US" sz="1800" spc="25" dirty="0">
                <a:latin typeface="Georgia"/>
                <a:cs typeface="Georgia"/>
              </a:rPr>
              <a:t> </a:t>
            </a:r>
            <a:r>
              <a:rPr lang="en-US" sz="1800" dirty="0">
                <a:solidFill>
                  <a:srgbClr val="0000FF"/>
                </a:solidFill>
                <a:latin typeface="Georgia"/>
                <a:cs typeface="Georgia"/>
              </a:rPr>
              <a:t>(8)</a:t>
            </a:r>
            <a:r>
              <a:rPr lang="en-US" sz="1800" dirty="0">
                <a:latin typeface="Georgia"/>
                <a:cs typeface="Georgia"/>
              </a:rPr>
              <a:t>.</a:t>
            </a:r>
            <a:endParaRPr lang="en-IN" dirty="0"/>
          </a:p>
        </p:txBody>
      </p:sp>
    </p:spTree>
    <p:extLst>
      <p:ext uri="{BB962C8B-B14F-4D97-AF65-F5344CB8AC3E}">
        <p14:creationId xmlns:p14="http://schemas.microsoft.com/office/powerpoint/2010/main" val="183884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43F4F-E52D-4162-AE7D-5E49C1D1B2C4}"/>
              </a:ext>
            </a:extLst>
          </p:cNvPr>
          <p:cNvSpPr>
            <a:spLocks noGrp="1"/>
          </p:cNvSpPr>
          <p:nvPr>
            <p:ph idx="1"/>
          </p:nvPr>
        </p:nvSpPr>
        <p:spPr>
          <a:xfrm>
            <a:off x="838200" y="609600"/>
            <a:ext cx="10515600" cy="5567363"/>
          </a:xfrm>
        </p:spPr>
        <p:txBody>
          <a:bodyPr>
            <a:normAutofit lnSpcReduction="10000"/>
          </a:bodyPr>
          <a:lstStyle/>
          <a:p>
            <a:r>
              <a:rPr lang="en-US" dirty="0"/>
              <a:t>The dynamic scalability architecture can be applied to a range of IT resources, including virtual servers and cloud storage devices.</a:t>
            </a:r>
          </a:p>
          <a:p>
            <a:r>
              <a:rPr lang="en-US" dirty="0"/>
              <a:t>Besides the core automated scaling listener and resource replication mechanisms, the following mechanisms can also be used in this form of cloud architecture:</a:t>
            </a:r>
          </a:p>
          <a:p>
            <a:r>
              <a:rPr lang="en-US" dirty="0"/>
              <a:t> </a:t>
            </a:r>
            <a:r>
              <a:rPr lang="en-US" b="1" dirty="0"/>
              <a:t>Cloud Usage Monitor </a:t>
            </a:r>
            <a:r>
              <a:rPr lang="en-US" dirty="0"/>
              <a:t>– Specialized cloud usage monitors can track runtime usage in response to dynamic fluctuations caused by this architecture. </a:t>
            </a:r>
          </a:p>
          <a:p>
            <a:r>
              <a:rPr lang="en-US" dirty="0"/>
              <a:t> </a:t>
            </a:r>
            <a:r>
              <a:rPr lang="en-US" b="1" dirty="0"/>
              <a:t>Hypervisor</a:t>
            </a:r>
            <a:r>
              <a:rPr lang="en-US" dirty="0"/>
              <a:t> – The hypervisor is invoked by a dynamic scalability system to create or remove virtual server instances, or to be scaled itself. </a:t>
            </a:r>
          </a:p>
          <a:p>
            <a:r>
              <a:rPr lang="en-US" b="1" dirty="0"/>
              <a:t> Pay-Per-Use Monitor </a:t>
            </a:r>
            <a:r>
              <a:rPr lang="en-US" dirty="0"/>
              <a:t>– The pay-per-use monitor is engaged to collect usage cost information in response to the scaling of IT resources.</a:t>
            </a:r>
            <a:endParaRPr lang="en-IN" dirty="0"/>
          </a:p>
        </p:txBody>
      </p:sp>
    </p:spTree>
    <p:extLst>
      <p:ext uri="{BB962C8B-B14F-4D97-AF65-F5344CB8AC3E}">
        <p14:creationId xmlns:p14="http://schemas.microsoft.com/office/powerpoint/2010/main" val="418679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055-9EBA-4F29-9C6D-97FA2D6E20AF}"/>
              </a:ext>
            </a:extLst>
          </p:cNvPr>
          <p:cNvSpPr>
            <a:spLocks noGrp="1"/>
          </p:cNvSpPr>
          <p:nvPr>
            <p:ph type="title"/>
          </p:nvPr>
        </p:nvSpPr>
        <p:spPr/>
        <p:txBody>
          <a:bodyPr/>
          <a:lstStyle/>
          <a:p>
            <a:r>
              <a:rPr lang="en-IN" dirty="0">
                <a:solidFill>
                  <a:srgbClr val="C00000"/>
                </a:solidFill>
              </a:rPr>
              <a:t>4.4 Elastic Resource Capacity Architecture</a:t>
            </a:r>
          </a:p>
        </p:txBody>
      </p:sp>
      <p:sp>
        <p:nvSpPr>
          <p:cNvPr id="3" name="Content Placeholder 2">
            <a:extLst>
              <a:ext uri="{FF2B5EF4-FFF2-40B4-BE49-F238E27FC236}">
                <a16:creationId xmlns:a16="http://schemas.microsoft.com/office/drawing/2014/main" id="{1C964DD7-0F0F-453A-B100-0FE1DA98BF23}"/>
              </a:ext>
            </a:extLst>
          </p:cNvPr>
          <p:cNvSpPr>
            <a:spLocks noGrp="1"/>
          </p:cNvSpPr>
          <p:nvPr>
            <p:ph idx="1"/>
          </p:nvPr>
        </p:nvSpPr>
        <p:spPr/>
        <p:txBody>
          <a:bodyPr/>
          <a:lstStyle/>
          <a:p>
            <a:r>
              <a:rPr lang="en-US" dirty="0"/>
              <a:t>The elastic resource capacity architecture is primarily related to the dynamic provisioning of virtual servers, using a system that allocates and reclaims CPUs and RAM in immediate response to the fluctuating processing requirements of hosted IT resources.</a:t>
            </a:r>
          </a:p>
          <a:p>
            <a:r>
              <a:rPr lang="en-US" sz="2800" dirty="0">
                <a:latin typeface="Georgia"/>
                <a:cs typeface="Georgia"/>
              </a:rPr>
              <a:t>The virtual </a:t>
            </a:r>
            <a:r>
              <a:rPr lang="en-US" sz="2800" spc="-5" dirty="0">
                <a:latin typeface="Georgia"/>
                <a:cs typeface="Georgia"/>
              </a:rPr>
              <a:t>server, </a:t>
            </a:r>
            <a:r>
              <a:rPr lang="en-US" sz="2800" dirty="0">
                <a:latin typeface="Georgia"/>
                <a:cs typeface="Georgia"/>
              </a:rPr>
              <a:t>its </a:t>
            </a:r>
            <a:r>
              <a:rPr lang="en-US" sz="2800" spc="-5" dirty="0">
                <a:latin typeface="Georgia"/>
                <a:cs typeface="Georgia"/>
              </a:rPr>
              <a:t>hosted </a:t>
            </a:r>
            <a:r>
              <a:rPr lang="en-US" sz="2800" dirty="0">
                <a:latin typeface="Georgia"/>
                <a:cs typeface="Georgia"/>
              </a:rPr>
              <a:t>applications, and </a:t>
            </a:r>
            <a:r>
              <a:rPr lang="en-US" sz="2800" spc="-190" dirty="0">
                <a:latin typeface="Georgia"/>
                <a:cs typeface="Georgia"/>
              </a:rPr>
              <a:t>IT  </a:t>
            </a:r>
            <a:r>
              <a:rPr lang="en-US" sz="2800" spc="-5" dirty="0">
                <a:latin typeface="Georgia"/>
                <a:cs typeface="Georgia"/>
              </a:rPr>
              <a:t>resources </a:t>
            </a:r>
            <a:r>
              <a:rPr lang="en-US" sz="2800" dirty="0">
                <a:latin typeface="Georgia"/>
                <a:cs typeface="Georgia"/>
              </a:rPr>
              <a:t>are </a:t>
            </a:r>
            <a:r>
              <a:rPr lang="en-US" sz="2800" spc="-5" dirty="0">
                <a:solidFill>
                  <a:srgbClr val="0000CC"/>
                </a:solidFill>
                <a:latin typeface="Georgia"/>
                <a:cs typeface="Georgia"/>
              </a:rPr>
              <a:t>vertically scaled </a:t>
            </a:r>
            <a:r>
              <a:rPr lang="en-US" sz="2800" dirty="0">
                <a:latin typeface="Georgia"/>
                <a:cs typeface="Georgia"/>
              </a:rPr>
              <a:t>in response </a:t>
            </a:r>
            <a:r>
              <a:rPr lang="en-US" sz="2800" spc="-5" dirty="0">
                <a:latin typeface="Georgia"/>
                <a:cs typeface="Georgia"/>
              </a:rPr>
              <a:t>to  dynamic processing power</a:t>
            </a:r>
            <a:r>
              <a:rPr lang="en-US" sz="2800" spc="-65" dirty="0">
                <a:latin typeface="Georgia"/>
                <a:cs typeface="Georgia"/>
              </a:rPr>
              <a:t> </a:t>
            </a:r>
            <a:r>
              <a:rPr lang="en-US" sz="2800" dirty="0">
                <a:latin typeface="Georgia"/>
                <a:cs typeface="Georgia"/>
              </a:rPr>
              <a:t>request.</a:t>
            </a:r>
          </a:p>
          <a:p>
            <a:pPr marL="0" indent="0">
              <a:buNone/>
            </a:pPr>
            <a:endParaRPr lang="en-IN" dirty="0"/>
          </a:p>
        </p:txBody>
      </p:sp>
    </p:spTree>
    <p:extLst>
      <p:ext uri="{BB962C8B-B14F-4D97-AF65-F5344CB8AC3E}">
        <p14:creationId xmlns:p14="http://schemas.microsoft.com/office/powerpoint/2010/main" val="924474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0893139A-6D77-4A9E-9AED-0F0EE54D79B6}"/>
              </a:ext>
            </a:extLst>
          </p:cNvPr>
          <p:cNvSpPr/>
          <p:nvPr/>
        </p:nvSpPr>
        <p:spPr>
          <a:xfrm>
            <a:off x="6096000" y="201994"/>
            <a:ext cx="6300256" cy="6454012"/>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8E275BF1-99DD-40D7-877A-E8F0CC463F21}"/>
              </a:ext>
            </a:extLst>
          </p:cNvPr>
          <p:cNvSpPr txBox="1"/>
          <p:nvPr/>
        </p:nvSpPr>
        <p:spPr>
          <a:xfrm>
            <a:off x="618836" y="2507917"/>
            <a:ext cx="6096000" cy="1477328"/>
          </a:xfrm>
          <a:prstGeom prst="rect">
            <a:avLst/>
          </a:prstGeom>
          <a:noFill/>
        </p:spPr>
        <p:txBody>
          <a:bodyPr wrap="square">
            <a:spAutoFit/>
          </a:bodyPr>
          <a:lstStyle/>
          <a:p>
            <a:r>
              <a:rPr lang="en-US" dirty="0"/>
              <a:t>Cloud service consumers are actively sending requests to a cloud service (1), which are monitored by an automated scaling listener (2). An intelligent automation engine script is deployed with workflow logic (3) that is capable of notifying the resource pool using allocation requests (4). </a:t>
            </a:r>
            <a:endParaRPr lang="en-IN" dirty="0"/>
          </a:p>
        </p:txBody>
      </p:sp>
    </p:spTree>
    <p:extLst>
      <p:ext uri="{BB962C8B-B14F-4D97-AF65-F5344CB8AC3E}">
        <p14:creationId xmlns:p14="http://schemas.microsoft.com/office/powerpoint/2010/main" val="2522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A1B61BC-21E2-45A5-A0A7-E45681C97EB8}"/>
              </a:ext>
            </a:extLst>
          </p:cNvPr>
          <p:cNvSpPr/>
          <p:nvPr/>
        </p:nvSpPr>
        <p:spPr>
          <a:xfrm>
            <a:off x="4849091" y="417195"/>
            <a:ext cx="6864690" cy="6440805"/>
          </a:xfrm>
          <a:prstGeom prst="rect">
            <a:avLst/>
          </a:prstGeom>
          <a:blipFill>
            <a:blip r:embed="rId2" cstate="print"/>
            <a:stretch>
              <a:fillRect/>
            </a:stretch>
          </a:blipFill>
        </p:spPr>
        <p:txBody>
          <a:bodyPr wrap="square" lIns="0" tIns="0" rIns="0" bIns="0" rtlCol="0"/>
          <a:lstStyle/>
          <a:p>
            <a:pPr algn="ctr"/>
            <a:endParaRPr dirty="0"/>
          </a:p>
        </p:txBody>
      </p:sp>
      <p:sp>
        <p:nvSpPr>
          <p:cNvPr id="4" name="TextBox 3">
            <a:extLst>
              <a:ext uri="{FF2B5EF4-FFF2-40B4-BE49-F238E27FC236}">
                <a16:creationId xmlns:a16="http://schemas.microsoft.com/office/drawing/2014/main" id="{5E0F1100-71D9-409D-894B-B69AFDD79084}"/>
              </a:ext>
            </a:extLst>
          </p:cNvPr>
          <p:cNvSpPr txBox="1"/>
          <p:nvPr/>
        </p:nvSpPr>
        <p:spPr>
          <a:xfrm>
            <a:off x="1311563" y="3717975"/>
            <a:ext cx="6096000" cy="2031325"/>
          </a:xfrm>
          <a:prstGeom prst="rect">
            <a:avLst/>
          </a:prstGeom>
          <a:noFill/>
        </p:spPr>
        <p:txBody>
          <a:bodyPr wrap="square">
            <a:spAutoFit/>
          </a:bodyPr>
          <a:lstStyle/>
          <a:p>
            <a:r>
              <a:rPr lang="en-US" dirty="0"/>
              <a:t>Cloud service consumer requests increase (5), causing the automated scaling listener to signal the intelligent automation engine to execute the script (6). The script runs the workflow logic that signals the hypervisor to allocate more IT resources from the resource pools (7). The hypervisor allocates additional CPU and RAM to the virtual server, enabling the increased workload to be handled (8).</a:t>
            </a:r>
            <a:endParaRPr lang="en-IN" dirty="0"/>
          </a:p>
        </p:txBody>
      </p:sp>
    </p:spTree>
    <p:extLst>
      <p:ext uri="{BB962C8B-B14F-4D97-AF65-F5344CB8AC3E}">
        <p14:creationId xmlns:p14="http://schemas.microsoft.com/office/powerpoint/2010/main" val="3406699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986FA-5CE2-46AA-BF67-BF00C266078E}"/>
              </a:ext>
            </a:extLst>
          </p:cNvPr>
          <p:cNvSpPr>
            <a:spLocks noGrp="1"/>
          </p:cNvSpPr>
          <p:nvPr>
            <p:ph idx="1"/>
          </p:nvPr>
        </p:nvSpPr>
        <p:spPr>
          <a:xfrm>
            <a:off x="838200" y="323273"/>
            <a:ext cx="10515600" cy="5853690"/>
          </a:xfrm>
        </p:spPr>
        <p:txBody>
          <a:bodyPr/>
          <a:lstStyle/>
          <a:p>
            <a:r>
              <a:rPr lang="en-IN" dirty="0"/>
              <a:t>Resource pools are used by scaling technology that interacts with the hypervisor and/or VIM to retrieve and return CPU and RAM resources at runtime.</a:t>
            </a:r>
          </a:p>
          <a:p>
            <a:r>
              <a:rPr lang="en-IN" dirty="0"/>
              <a:t>It needs additional processing power to monitor the run time processing of virtual server via dynamic allocation of resources from resource pool.</a:t>
            </a:r>
          </a:p>
          <a:p>
            <a:r>
              <a:rPr lang="en-IN" dirty="0"/>
              <a:t>The virtual server and its hosted applications and IT resources are vertically scaled in response.</a:t>
            </a:r>
          </a:p>
          <a:p>
            <a:r>
              <a:rPr lang="en-US" dirty="0"/>
              <a:t>This type of cloud architecture can be designed so that the intelligent automation engine script sends its scaling request via the VIM instead of to the hypervisor directly. </a:t>
            </a:r>
          </a:p>
          <a:p>
            <a:r>
              <a:rPr lang="en-US" dirty="0"/>
              <a:t>Virtual servers that participate in elastic resource allocation systems may require rebooting .</a:t>
            </a:r>
            <a:endParaRPr lang="en-IN" dirty="0"/>
          </a:p>
          <a:p>
            <a:endParaRPr lang="en-IN" dirty="0"/>
          </a:p>
          <a:p>
            <a:pPr marL="0" indent="0">
              <a:buNone/>
            </a:pPr>
            <a:endParaRPr lang="en-IN" dirty="0"/>
          </a:p>
        </p:txBody>
      </p:sp>
    </p:spTree>
    <p:extLst>
      <p:ext uri="{BB962C8B-B14F-4D97-AF65-F5344CB8AC3E}">
        <p14:creationId xmlns:p14="http://schemas.microsoft.com/office/powerpoint/2010/main" val="151762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56D6-E06D-4C18-8581-2E0D497DAC70}"/>
              </a:ext>
            </a:extLst>
          </p:cNvPr>
          <p:cNvSpPr>
            <a:spLocks noGrp="1"/>
          </p:cNvSpPr>
          <p:nvPr>
            <p:ph type="title"/>
          </p:nvPr>
        </p:nvSpPr>
        <p:spPr/>
        <p:txBody>
          <a:bodyPr/>
          <a:lstStyle/>
          <a:p>
            <a:r>
              <a:rPr lang="en-IN" dirty="0"/>
              <a:t>Intelligent Automation Engine</a:t>
            </a:r>
          </a:p>
        </p:txBody>
      </p:sp>
      <p:sp>
        <p:nvSpPr>
          <p:cNvPr id="3" name="Content Placeholder 2">
            <a:extLst>
              <a:ext uri="{FF2B5EF4-FFF2-40B4-BE49-F238E27FC236}">
                <a16:creationId xmlns:a16="http://schemas.microsoft.com/office/drawing/2014/main" id="{1B6307AA-F4B9-464F-A8FE-61920DAC5177}"/>
              </a:ext>
            </a:extLst>
          </p:cNvPr>
          <p:cNvSpPr>
            <a:spLocks noGrp="1"/>
          </p:cNvSpPr>
          <p:nvPr>
            <p:ph idx="1"/>
          </p:nvPr>
        </p:nvSpPr>
        <p:spPr>
          <a:xfrm>
            <a:off x="838200" y="1496291"/>
            <a:ext cx="10515600" cy="4680672"/>
          </a:xfrm>
        </p:spPr>
        <p:txBody>
          <a:bodyPr/>
          <a:lstStyle/>
          <a:p>
            <a:pPr marL="0" indent="0">
              <a:buNone/>
            </a:pPr>
            <a:r>
              <a:rPr lang="en-US" dirty="0"/>
              <a:t>The intelligent automation engine automates administration tasks by executing scripts that contain workflow logic.</a:t>
            </a:r>
          </a:p>
          <a:p>
            <a:pPr marL="0" indent="0">
              <a:buNone/>
            </a:pPr>
            <a:endParaRPr lang="en-IN" dirty="0"/>
          </a:p>
        </p:txBody>
      </p:sp>
      <p:pic>
        <p:nvPicPr>
          <p:cNvPr id="4" name="Picture 3">
            <a:extLst>
              <a:ext uri="{FF2B5EF4-FFF2-40B4-BE49-F238E27FC236}">
                <a16:creationId xmlns:a16="http://schemas.microsoft.com/office/drawing/2014/main" id="{A37C9D23-1564-4498-A19B-C5F68A262829}"/>
              </a:ext>
            </a:extLst>
          </p:cNvPr>
          <p:cNvPicPr>
            <a:picLocks noChangeAspect="1"/>
          </p:cNvPicPr>
          <p:nvPr/>
        </p:nvPicPr>
        <p:blipFill>
          <a:blip r:embed="rId2"/>
          <a:stretch>
            <a:fillRect/>
          </a:stretch>
        </p:blipFill>
        <p:spPr>
          <a:xfrm>
            <a:off x="4376737" y="2576945"/>
            <a:ext cx="1609725" cy="3505200"/>
          </a:xfrm>
          <a:prstGeom prst="rect">
            <a:avLst/>
          </a:prstGeom>
        </p:spPr>
      </p:pic>
    </p:spTree>
    <p:extLst>
      <p:ext uri="{BB962C8B-B14F-4D97-AF65-F5344CB8AC3E}">
        <p14:creationId xmlns:p14="http://schemas.microsoft.com/office/powerpoint/2010/main" val="6545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749D9-DC04-4DD1-9813-B98A521829D5}"/>
              </a:ext>
            </a:extLst>
          </p:cNvPr>
          <p:cNvSpPr>
            <a:spLocks noGrp="1"/>
          </p:cNvSpPr>
          <p:nvPr>
            <p:ph idx="1"/>
          </p:nvPr>
        </p:nvSpPr>
        <p:spPr>
          <a:xfrm>
            <a:off x="838200" y="323273"/>
            <a:ext cx="10515600" cy="5853690"/>
          </a:xfrm>
        </p:spPr>
        <p:txBody>
          <a:bodyPr/>
          <a:lstStyle/>
          <a:p>
            <a:pPr marL="0" indent="0">
              <a:buNone/>
            </a:pPr>
            <a:r>
              <a:rPr lang="en-US" dirty="0"/>
              <a:t>Some additional mechanisms that can be included in this cloud architecture are the following: </a:t>
            </a:r>
          </a:p>
          <a:p>
            <a:r>
              <a:rPr lang="en-US" b="1" dirty="0">
                <a:solidFill>
                  <a:schemeClr val="accent1"/>
                </a:solidFill>
              </a:rPr>
              <a:t>Cloud Usage Monitor </a:t>
            </a:r>
            <a:r>
              <a:rPr lang="en-US" dirty="0"/>
              <a:t>– Specialized cloud usage monitors collect resource usage information on IT resources before, during, and after scaling, to help define the future processing capacity thresholds of the virtual servers. </a:t>
            </a:r>
          </a:p>
          <a:p>
            <a:r>
              <a:rPr lang="en-US" dirty="0">
                <a:solidFill>
                  <a:schemeClr val="accent1"/>
                </a:solidFill>
              </a:rPr>
              <a:t>Pay-Per-Use Monitor </a:t>
            </a:r>
            <a:r>
              <a:rPr lang="en-US" dirty="0"/>
              <a:t>– The pay-per-use monitor is responsible for collecting resource usage cost information as it fluctuates with the elastic provisioning.</a:t>
            </a:r>
          </a:p>
          <a:p>
            <a:r>
              <a:rPr lang="en-US" dirty="0">
                <a:solidFill>
                  <a:schemeClr val="accent1"/>
                </a:solidFill>
              </a:rPr>
              <a:t>Resource Replication</a:t>
            </a:r>
            <a:r>
              <a:rPr lang="en-US" dirty="0"/>
              <a:t> – Resource replication is used by this architectural model to generate new instances of the scaled IT resources.</a:t>
            </a:r>
            <a:endParaRPr lang="en-IN" dirty="0"/>
          </a:p>
        </p:txBody>
      </p:sp>
    </p:spTree>
    <p:extLst>
      <p:ext uri="{BB962C8B-B14F-4D97-AF65-F5344CB8AC3E}">
        <p14:creationId xmlns:p14="http://schemas.microsoft.com/office/powerpoint/2010/main" val="311598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5741-A13C-4808-AC8E-C96867944322}"/>
              </a:ext>
            </a:extLst>
          </p:cNvPr>
          <p:cNvSpPr>
            <a:spLocks noGrp="1"/>
          </p:cNvSpPr>
          <p:nvPr>
            <p:ph type="title"/>
          </p:nvPr>
        </p:nvSpPr>
        <p:spPr/>
        <p:txBody>
          <a:bodyPr/>
          <a:lstStyle/>
          <a:p>
            <a:r>
              <a:rPr lang="en-IN" dirty="0">
                <a:solidFill>
                  <a:srgbClr val="C00000"/>
                </a:solidFill>
              </a:rPr>
              <a:t>4.5 Service Load Balancing Architecture</a:t>
            </a:r>
          </a:p>
        </p:txBody>
      </p:sp>
      <p:sp>
        <p:nvSpPr>
          <p:cNvPr id="3" name="Content Placeholder 2">
            <a:extLst>
              <a:ext uri="{FF2B5EF4-FFF2-40B4-BE49-F238E27FC236}">
                <a16:creationId xmlns:a16="http://schemas.microsoft.com/office/drawing/2014/main" id="{A1E627E6-ED3B-418B-A465-CE9799FB1139}"/>
              </a:ext>
            </a:extLst>
          </p:cNvPr>
          <p:cNvSpPr>
            <a:spLocks noGrp="1"/>
          </p:cNvSpPr>
          <p:nvPr>
            <p:ph idx="1"/>
          </p:nvPr>
        </p:nvSpPr>
        <p:spPr/>
        <p:txBody>
          <a:bodyPr/>
          <a:lstStyle/>
          <a:p>
            <a:r>
              <a:rPr lang="en-US" sz="2800" dirty="0"/>
              <a:t>The </a:t>
            </a:r>
            <a:r>
              <a:rPr lang="en-US" sz="2800" spc="-5" dirty="0">
                <a:solidFill>
                  <a:srgbClr val="C00000"/>
                </a:solidFill>
              </a:rPr>
              <a:t>service </a:t>
            </a:r>
            <a:r>
              <a:rPr lang="en-US" sz="2800" spc="-10" dirty="0">
                <a:solidFill>
                  <a:srgbClr val="C00000"/>
                </a:solidFill>
              </a:rPr>
              <a:t>load </a:t>
            </a:r>
            <a:r>
              <a:rPr lang="en-US" sz="2800" spc="-5" dirty="0">
                <a:solidFill>
                  <a:srgbClr val="C00000"/>
                </a:solidFill>
              </a:rPr>
              <a:t>balancing architecture </a:t>
            </a:r>
            <a:r>
              <a:rPr lang="en-US" sz="2800" spc="-5" dirty="0"/>
              <a:t>can be  considered </a:t>
            </a:r>
            <a:r>
              <a:rPr lang="en-US" sz="2800" dirty="0"/>
              <a:t>a </a:t>
            </a:r>
            <a:r>
              <a:rPr lang="en-US" sz="2800" spc="-5" dirty="0"/>
              <a:t>specialized variation of the </a:t>
            </a:r>
            <a:r>
              <a:rPr lang="en-US" sz="2800" spc="-10" dirty="0">
                <a:solidFill>
                  <a:srgbClr val="0000CC"/>
                </a:solidFill>
              </a:rPr>
              <a:t>workload  </a:t>
            </a:r>
            <a:r>
              <a:rPr lang="en-US" sz="2800" spc="-5" dirty="0">
                <a:solidFill>
                  <a:srgbClr val="0000CC"/>
                </a:solidFill>
              </a:rPr>
              <a:t>distribution architecture </a:t>
            </a:r>
            <a:r>
              <a:rPr lang="en-US" sz="2800" spc="-5" dirty="0"/>
              <a:t>that </a:t>
            </a:r>
            <a:r>
              <a:rPr lang="en-US" sz="2800" dirty="0"/>
              <a:t>is geared </a:t>
            </a:r>
            <a:r>
              <a:rPr lang="en-US" sz="2800" spc="-5" dirty="0"/>
              <a:t>specifically  for scaling cloud service</a:t>
            </a:r>
            <a:r>
              <a:rPr lang="en-US" sz="2800" spc="-55" dirty="0"/>
              <a:t> </a:t>
            </a:r>
            <a:r>
              <a:rPr lang="en-US" sz="2800" dirty="0"/>
              <a:t>implementations.</a:t>
            </a:r>
          </a:p>
          <a:p>
            <a:r>
              <a:rPr lang="en-US" dirty="0"/>
              <a:t>Redundant deployments of cloud services are created, with a load balancing system added to dynamically distribute workloads.</a:t>
            </a:r>
          </a:p>
          <a:p>
            <a:r>
              <a:rPr lang="en-US" dirty="0"/>
              <a:t>The duplicate cloud service implementations are organized into a resource pool, while the load balancer is positioned as either an external or built-in component to allow the host servers to balance the workloads themselves.</a:t>
            </a:r>
            <a:endParaRPr lang="en-US" sz="2800" dirty="0"/>
          </a:p>
          <a:p>
            <a:endParaRPr lang="en-IN" dirty="0"/>
          </a:p>
        </p:txBody>
      </p:sp>
    </p:spTree>
    <p:extLst>
      <p:ext uri="{BB962C8B-B14F-4D97-AF65-F5344CB8AC3E}">
        <p14:creationId xmlns:p14="http://schemas.microsoft.com/office/powerpoint/2010/main" val="272265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6AA90-8219-495D-B273-BF87A4D93704}"/>
              </a:ext>
            </a:extLst>
          </p:cNvPr>
          <p:cNvSpPr>
            <a:spLocks noGrp="1"/>
          </p:cNvSpPr>
          <p:nvPr>
            <p:ph idx="1"/>
          </p:nvPr>
        </p:nvSpPr>
        <p:spPr>
          <a:xfrm>
            <a:off x="838200" y="905164"/>
            <a:ext cx="10515600" cy="5271799"/>
          </a:xfrm>
        </p:spPr>
        <p:txBody>
          <a:bodyPr/>
          <a:lstStyle/>
          <a:p>
            <a:r>
              <a:rPr lang="en-US" dirty="0"/>
              <a:t>Depending on the anticipated workload and processing capacity of host server environments, multiple instances of each cloud service implementation can be generated as part of a resource pool that responds to fluctuating request volumes more efficiently.</a:t>
            </a:r>
          </a:p>
          <a:p>
            <a:r>
              <a:rPr lang="en-US" sz="2800" dirty="0">
                <a:latin typeface="Georgia"/>
                <a:cs typeface="Georgia"/>
              </a:rPr>
              <a:t>The </a:t>
            </a:r>
            <a:r>
              <a:rPr lang="en-US" sz="2800" spc="-5" dirty="0">
                <a:latin typeface="Georgia"/>
                <a:cs typeface="Georgia"/>
              </a:rPr>
              <a:t>load balancer can be positioned either  independent of the </a:t>
            </a:r>
            <a:r>
              <a:rPr lang="en-US" sz="2800" spc="-10" dirty="0">
                <a:latin typeface="Georgia"/>
                <a:cs typeface="Georgia"/>
              </a:rPr>
              <a:t>cloud </a:t>
            </a:r>
            <a:r>
              <a:rPr lang="en-US" sz="2800" spc="-5" dirty="0">
                <a:latin typeface="Georgia"/>
                <a:cs typeface="Georgia"/>
              </a:rPr>
              <a:t>services </a:t>
            </a:r>
            <a:r>
              <a:rPr lang="en-US" sz="2800" dirty="0">
                <a:latin typeface="Georgia"/>
                <a:cs typeface="Georgia"/>
              </a:rPr>
              <a:t>and </a:t>
            </a:r>
            <a:r>
              <a:rPr lang="en-US" sz="2800" spc="-5" dirty="0">
                <a:latin typeface="Georgia"/>
                <a:cs typeface="Georgia"/>
              </a:rPr>
              <a:t>their host  servers, or built-in </a:t>
            </a:r>
            <a:r>
              <a:rPr lang="en-US" sz="2800" dirty="0">
                <a:latin typeface="Georgia"/>
                <a:cs typeface="Georgia"/>
              </a:rPr>
              <a:t>as </a:t>
            </a:r>
            <a:r>
              <a:rPr lang="en-US" sz="2800" spc="-5" dirty="0">
                <a:latin typeface="Georgia"/>
                <a:cs typeface="Georgia"/>
              </a:rPr>
              <a:t>part of the </a:t>
            </a:r>
            <a:r>
              <a:rPr lang="en-US" sz="2800" dirty="0">
                <a:latin typeface="Georgia"/>
                <a:cs typeface="Georgia"/>
              </a:rPr>
              <a:t>application </a:t>
            </a:r>
            <a:r>
              <a:rPr lang="en-US" sz="2800" spc="-5" dirty="0">
                <a:latin typeface="Georgia"/>
                <a:cs typeface="Georgia"/>
              </a:rPr>
              <a:t>or  server’s</a:t>
            </a:r>
            <a:r>
              <a:rPr lang="en-US" sz="2800" spc="-50" dirty="0">
                <a:latin typeface="Georgia"/>
                <a:cs typeface="Georgia"/>
              </a:rPr>
              <a:t> </a:t>
            </a:r>
            <a:r>
              <a:rPr lang="en-US" sz="2800" spc="-5" dirty="0">
                <a:latin typeface="Georgia"/>
                <a:cs typeface="Georgia"/>
              </a:rPr>
              <a:t>environment.</a:t>
            </a:r>
            <a:endParaRPr lang="en-US" sz="2800" dirty="0">
              <a:latin typeface="Georgia"/>
              <a:cs typeface="Georgia"/>
            </a:endParaRPr>
          </a:p>
          <a:p>
            <a:pPr marL="0" indent="0">
              <a:buNone/>
            </a:pPr>
            <a:endParaRPr lang="en-US" dirty="0"/>
          </a:p>
          <a:p>
            <a:endParaRPr lang="en-IN" dirty="0"/>
          </a:p>
        </p:txBody>
      </p:sp>
    </p:spTree>
    <p:extLst>
      <p:ext uri="{BB962C8B-B14F-4D97-AF65-F5344CB8AC3E}">
        <p14:creationId xmlns:p14="http://schemas.microsoft.com/office/powerpoint/2010/main" val="164899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A3AB-A1C4-4F32-B645-89EA7AD134E9}"/>
              </a:ext>
            </a:extLst>
          </p:cNvPr>
          <p:cNvSpPr>
            <a:spLocks noGrp="1"/>
          </p:cNvSpPr>
          <p:nvPr>
            <p:ph type="title"/>
          </p:nvPr>
        </p:nvSpPr>
        <p:spPr>
          <a:xfrm>
            <a:off x="838200" y="365125"/>
            <a:ext cx="10515600" cy="844839"/>
          </a:xfrm>
        </p:spPr>
        <p:txBody>
          <a:bodyPr/>
          <a:lstStyle/>
          <a:p>
            <a:r>
              <a:rPr lang="en-IN" dirty="0">
                <a:solidFill>
                  <a:srgbClr val="C00000"/>
                </a:solidFill>
              </a:rPr>
              <a:t>4.1 Workload Distribution Architecture</a:t>
            </a:r>
          </a:p>
        </p:txBody>
      </p:sp>
      <p:sp>
        <p:nvSpPr>
          <p:cNvPr id="3" name="Content Placeholder 2">
            <a:extLst>
              <a:ext uri="{FF2B5EF4-FFF2-40B4-BE49-F238E27FC236}">
                <a16:creationId xmlns:a16="http://schemas.microsoft.com/office/drawing/2014/main" id="{C890A3D4-AF06-4F17-9B04-953B0D08DCA9}"/>
              </a:ext>
            </a:extLst>
          </p:cNvPr>
          <p:cNvSpPr>
            <a:spLocks noGrp="1"/>
          </p:cNvSpPr>
          <p:nvPr>
            <p:ph idx="1"/>
          </p:nvPr>
        </p:nvSpPr>
        <p:spPr>
          <a:xfrm>
            <a:off x="838200" y="1366982"/>
            <a:ext cx="10515600" cy="4809981"/>
          </a:xfrm>
        </p:spPr>
        <p:txBody>
          <a:bodyPr/>
          <a:lstStyle/>
          <a:p>
            <a:r>
              <a:rPr lang="en-IN" dirty="0"/>
              <a:t>IT resources can be horizontally scaled by adding one or more identical IT resources and a load balancer that can evenly distribute the workload among the available IT resources.</a:t>
            </a:r>
          </a:p>
          <a:p>
            <a:r>
              <a:rPr lang="en-IN" dirty="0"/>
              <a:t>Which reduces both IT resources over utilization and under utilization to their extend depending on the load balancing algorithms and runtime logic.</a:t>
            </a:r>
          </a:p>
          <a:p>
            <a:pPr marL="0" indent="0">
              <a:buNone/>
            </a:pPr>
            <a:endParaRPr lang="en-IN" dirty="0"/>
          </a:p>
        </p:txBody>
      </p:sp>
    </p:spTree>
    <p:extLst>
      <p:ext uri="{BB962C8B-B14F-4D97-AF65-F5344CB8AC3E}">
        <p14:creationId xmlns:p14="http://schemas.microsoft.com/office/powerpoint/2010/main" val="434578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7CDA5123-A38D-43D3-8EE7-68B847C38C5E}"/>
              </a:ext>
            </a:extLst>
          </p:cNvPr>
          <p:cNvSpPr/>
          <p:nvPr/>
        </p:nvSpPr>
        <p:spPr>
          <a:xfrm>
            <a:off x="6549321" y="614299"/>
            <a:ext cx="5786501" cy="6243701"/>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5C84333B-FA49-4737-9440-32567B6A36F0}"/>
              </a:ext>
            </a:extLst>
          </p:cNvPr>
          <p:cNvSpPr txBox="1"/>
          <p:nvPr/>
        </p:nvSpPr>
        <p:spPr>
          <a:xfrm>
            <a:off x="720436" y="2175317"/>
            <a:ext cx="6096000" cy="923330"/>
          </a:xfrm>
          <a:prstGeom prst="rect">
            <a:avLst/>
          </a:prstGeom>
          <a:noFill/>
        </p:spPr>
        <p:txBody>
          <a:bodyPr wrap="square">
            <a:spAutoFit/>
          </a:bodyPr>
          <a:lstStyle/>
          <a:p>
            <a:r>
              <a:rPr lang="en-US" dirty="0">
                <a:solidFill>
                  <a:schemeClr val="accent1"/>
                </a:solidFill>
              </a:rPr>
              <a:t>The load balancer intercepts messages sent by cloud service consumers (1) and forwards them to the virtual servers so that the workload processing is horizontally scaled (2)</a:t>
            </a:r>
            <a:endParaRPr lang="en-IN" dirty="0">
              <a:solidFill>
                <a:schemeClr val="accent1"/>
              </a:solidFill>
            </a:endParaRPr>
          </a:p>
        </p:txBody>
      </p:sp>
    </p:spTree>
    <p:extLst>
      <p:ext uri="{BB962C8B-B14F-4D97-AF65-F5344CB8AC3E}">
        <p14:creationId xmlns:p14="http://schemas.microsoft.com/office/powerpoint/2010/main" val="392482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E9BD714-288B-4F35-9DE5-1D4FAC04E8D5}"/>
              </a:ext>
            </a:extLst>
          </p:cNvPr>
          <p:cNvSpPr/>
          <p:nvPr/>
        </p:nvSpPr>
        <p:spPr>
          <a:xfrm>
            <a:off x="5891610" y="503481"/>
            <a:ext cx="5782945" cy="6234303"/>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244501DB-445D-4F60-B240-F6562028895F}"/>
              </a:ext>
            </a:extLst>
          </p:cNvPr>
          <p:cNvSpPr txBox="1"/>
          <p:nvPr/>
        </p:nvSpPr>
        <p:spPr>
          <a:xfrm>
            <a:off x="240145" y="1510390"/>
            <a:ext cx="6096000" cy="1477328"/>
          </a:xfrm>
          <a:prstGeom prst="rect">
            <a:avLst/>
          </a:prstGeom>
          <a:noFill/>
        </p:spPr>
        <p:txBody>
          <a:bodyPr wrap="square">
            <a:spAutoFit/>
          </a:bodyPr>
          <a:lstStyle/>
          <a:p>
            <a:r>
              <a:rPr lang="en-US" dirty="0">
                <a:solidFill>
                  <a:schemeClr val="accent1"/>
                </a:solidFill>
              </a:rPr>
              <a:t>Cloud service consumer requests are sent to Cloud Service A on Virtual Server A (1). The cloud service implementation includes built-in load balancing logic that is capable of distributing requests to the neighboring Cloud Service A implementations on Virtual Servers B and C (2)</a:t>
            </a:r>
            <a:endParaRPr lang="en-IN" dirty="0">
              <a:solidFill>
                <a:schemeClr val="accent1"/>
              </a:solidFill>
            </a:endParaRPr>
          </a:p>
        </p:txBody>
      </p:sp>
    </p:spTree>
    <p:extLst>
      <p:ext uri="{BB962C8B-B14F-4D97-AF65-F5344CB8AC3E}">
        <p14:creationId xmlns:p14="http://schemas.microsoft.com/office/powerpoint/2010/main" val="269190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4AD5A1-EE9C-4A4A-A671-218B7E1F52C4}"/>
              </a:ext>
            </a:extLst>
          </p:cNvPr>
          <p:cNvSpPr>
            <a:spLocks noGrp="1"/>
          </p:cNvSpPr>
          <p:nvPr>
            <p:ph idx="1"/>
          </p:nvPr>
        </p:nvSpPr>
        <p:spPr>
          <a:xfrm>
            <a:off x="838200" y="674688"/>
            <a:ext cx="10515600" cy="5502275"/>
          </a:xfrm>
        </p:spPr>
        <p:txBody>
          <a:bodyPr/>
          <a:lstStyle/>
          <a:p>
            <a:pPr marL="0" indent="0">
              <a:buNone/>
            </a:pPr>
            <a:r>
              <a:rPr lang="en-US" dirty="0"/>
              <a:t>The service load balancing architecture can involve the following mechanisms in addition to the load balancer:</a:t>
            </a:r>
          </a:p>
          <a:p>
            <a:pPr marL="0" indent="0">
              <a:buNone/>
            </a:pPr>
            <a:r>
              <a:rPr lang="en-US" dirty="0">
                <a:solidFill>
                  <a:schemeClr val="accent1"/>
                </a:solidFill>
              </a:rPr>
              <a:t>• Cloud Usage Monitor </a:t>
            </a:r>
            <a:r>
              <a:rPr lang="en-US" dirty="0"/>
              <a:t>– Cloud usage monitors may be involved with monitoring cloud service instances and their respective IT resource consumption levels, as well as various runtime monitoring and usage data collection tasks. </a:t>
            </a:r>
          </a:p>
          <a:p>
            <a:pPr marL="0" indent="0">
              <a:buNone/>
            </a:pPr>
            <a:r>
              <a:rPr lang="en-US" dirty="0">
                <a:solidFill>
                  <a:schemeClr val="accent1"/>
                </a:solidFill>
              </a:rPr>
              <a:t>• Resource Cluster </a:t>
            </a:r>
            <a:r>
              <a:rPr lang="en-US" dirty="0"/>
              <a:t>– Active cluster groups are incorporated in this architecture to help balance workloads across different members of the cluster. </a:t>
            </a:r>
          </a:p>
          <a:p>
            <a:pPr marL="0" indent="0">
              <a:buNone/>
            </a:pPr>
            <a:r>
              <a:rPr lang="en-US" dirty="0">
                <a:solidFill>
                  <a:schemeClr val="accent1"/>
                </a:solidFill>
              </a:rPr>
              <a:t>• Resource Replication </a:t>
            </a:r>
            <a:r>
              <a:rPr lang="en-US" dirty="0"/>
              <a:t>– The resource replication mechanism is utilized to generate cloud service implementations in support of load balancing requirements. </a:t>
            </a:r>
            <a:endParaRPr lang="en-IN" dirty="0"/>
          </a:p>
        </p:txBody>
      </p:sp>
    </p:spTree>
    <p:extLst>
      <p:ext uri="{BB962C8B-B14F-4D97-AF65-F5344CB8AC3E}">
        <p14:creationId xmlns:p14="http://schemas.microsoft.com/office/powerpoint/2010/main" val="193196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17AC-2227-4278-85AB-783B4AD851C0}"/>
              </a:ext>
            </a:extLst>
          </p:cNvPr>
          <p:cNvSpPr>
            <a:spLocks noGrp="1"/>
          </p:cNvSpPr>
          <p:nvPr>
            <p:ph type="title"/>
          </p:nvPr>
        </p:nvSpPr>
        <p:spPr/>
        <p:txBody>
          <a:bodyPr/>
          <a:lstStyle/>
          <a:p>
            <a:r>
              <a:rPr lang="en-IN" dirty="0">
                <a:solidFill>
                  <a:srgbClr val="C00000"/>
                </a:solidFill>
              </a:rPr>
              <a:t>4.6 Cloud Bursting Architecture</a:t>
            </a:r>
          </a:p>
        </p:txBody>
      </p:sp>
      <p:sp>
        <p:nvSpPr>
          <p:cNvPr id="3" name="Content Placeholder 2">
            <a:extLst>
              <a:ext uri="{FF2B5EF4-FFF2-40B4-BE49-F238E27FC236}">
                <a16:creationId xmlns:a16="http://schemas.microsoft.com/office/drawing/2014/main" id="{7007B141-E905-429B-8FCA-D3358C55B95D}"/>
              </a:ext>
            </a:extLst>
          </p:cNvPr>
          <p:cNvSpPr>
            <a:spLocks noGrp="1"/>
          </p:cNvSpPr>
          <p:nvPr>
            <p:ph idx="1"/>
          </p:nvPr>
        </p:nvSpPr>
        <p:spPr/>
        <p:txBody>
          <a:bodyPr/>
          <a:lstStyle/>
          <a:p>
            <a:r>
              <a:rPr lang="en-US" dirty="0"/>
              <a:t>The cloud bursting architecture establishes a form of dynamic scaling that scales or </a:t>
            </a:r>
            <a:r>
              <a:rPr lang="en-US" dirty="0">
                <a:solidFill>
                  <a:schemeClr val="accent1"/>
                </a:solidFill>
              </a:rPr>
              <a:t>“bursts out”</a:t>
            </a:r>
            <a:r>
              <a:rPr lang="en-US" dirty="0"/>
              <a:t> on-premise IT resources into a cloud whenever predefined </a:t>
            </a:r>
            <a:r>
              <a:rPr lang="en-US" dirty="0">
                <a:solidFill>
                  <a:schemeClr val="accent1"/>
                </a:solidFill>
              </a:rPr>
              <a:t>capacity thresholds have been reached.</a:t>
            </a:r>
          </a:p>
          <a:p>
            <a:r>
              <a:rPr lang="en-US" dirty="0"/>
              <a:t>The corresponding cloud-based IT resources are redundantly pre-deployed but remain inactive until cloud bursting occurs. After they are no longer required, the cloud-based IT resources are released and the architecture “bursts in” back to the on-premise environment.</a:t>
            </a:r>
          </a:p>
          <a:p>
            <a:r>
              <a:rPr lang="en-US" sz="2800" spc="-10" dirty="0">
                <a:latin typeface="Georgia"/>
                <a:cs typeface="Georgia"/>
              </a:rPr>
              <a:t>Cloud bursting </a:t>
            </a:r>
            <a:r>
              <a:rPr lang="en-US" sz="2800" dirty="0">
                <a:latin typeface="Georgia"/>
                <a:cs typeface="Georgia"/>
              </a:rPr>
              <a:t>is a </a:t>
            </a:r>
            <a:r>
              <a:rPr lang="en-US" sz="2800" spc="-5" dirty="0">
                <a:latin typeface="Georgia"/>
                <a:cs typeface="Georgia"/>
              </a:rPr>
              <a:t>flexible scaling architecture </a:t>
            </a:r>
            <a:r>
              <a:rPr lang="en-US" sz="2800" spc="-80" dirty="0">
                <a:latin typeface="Georgia"/>
                <a:cs typeface="Georgia"/>
              </a:rPr>
              <a:t>that  </a:t>
            </a:r>
            <a:r>
              <a:rPr lang="en-US" sz="2800" spc="-5" dirty="0">
                <a:latin typeface="Georgia"/>
                <a:cs typeface="Georgia"/>
              </a:rPr>
              <a:t>provides cloud consumers with the option of </a:t>
            </a:r>
            <a:r>
              <a:rPr lang="en-US" sz="2800" spc="-10" dirty="0">
                <a:latin typeface="Georgia"/>
                <a:cs typeface="Georgia"/>
              </a:rPr>
              <a:t>using  cloud-based </a:t>
            </a:r>
            <a:r>
              <a:rPr lang="en-US" sz="2800" dirty="0">
                <a:latin typeface="Georgia"/>
                <a:cs typeface="Georgia"/>
              </a:rPr>
              <a:t>IT </a:t>
            </a:r>
            <a:r>
              <a:rPr lang="en-US" sz="2800" spc="-5" dirty="0">
                <a:latin typeface="Georgia"/>
                <a:cs typeface="Georgia"/>
              </a:rPr>
              <a:t>resources only to </a:t>
            </a:r>
            <a:r>
              <a:rPr lang="en-US" sz="2800" spc="-10" dirty="0">
                <a:latin typeface="Georgia"/>
                <a:cs typeface="Georgia"/>
              </a:rPr>
              <a:t>meet </a:t>
            </a:r>
            <a:r>
              <a:rPr lang="en-US" sz="2800" spc="-5" dirty="0">
                <a:latin typeface="Georgia"/>
                <a:cs typeface="Georgia"/>
              </a:rPr>
              <a:t>higher </a:t>
            </a:r>
            <a:r>
              <a:rPr lang="en-US" sz="2800" spc="-10" dirty="0">
                <a:latin typeface="Georgia"/>
                <a:cs typeface="Georgia"/>
              </a:rPr>
              <a:t>usage  </a:t>
            </a:r>
            <a:r>
              <a:rPr lang="en-US" sz="2800" spc="-5" dirty="0">
                <a:latin typeface="Georgia"/>
                <a:cs typeface="Georgia"/>
              </a:rPr>
              <a:t>demands.</a:t>
            </a:r>
            <a:endParaRPr lang="en-US" sz="2800" dirty="0">
              <a:latin typeface="Georgia"/>
              <a:cs typeface="Georgia"/>
            </a:endParaRPr>
          </a:p>
          <a:p>
            <a:endParaRPr lang="en-IN" dirty="0"/>
          </a:p>
        </p:txBody>
      </p:sp>
    </p:spTree>
    <p:extLst>
      <p:ext uri="{BB962C8B-B14F-4D97-AF65-F5344CB8AC3E}">
        <p14:creationId xmlns:p14="http://schemas.microsoft.com/office/powerpoint/2010/main" val="877832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C577C-4C53-4228-A77F-47D53C9CB6FA}"/>
              </a:ext>
            </a:extLst>
          </p:cNvPr>
          <p:cNvSpPr>
            <a:spLocks noGrp="1"/>
          </p:cNvSpPr>
          <p:nvPr>
            <p:ph idx="1"/>
          </p:nvPr>
        </p:nvSpPr>
        <p:spPr>
          <a:xfrm>
            <a:off x="838200" y="886691"/>
            <a:ext cx="10515600" cy="5290272"/>
          </a:xfrm>
        </p:spPr>
        <p:txBody>
          <a:bodyPr/>
          <a:lstStyle/>
          <a:p>
            <a:r>
              <a:rPr lang="en-US" dirty="0"/>
              <a:t>The foundation of this architectural model is based on the automated scaling listener and resource replication mechanisms.</a:t>
            </a:r>
          </a:p>
          <a:p>
            <a:r>
              <a:rPr lang="en-US" dirty="0"/>
              <a:t>The automated scaling listener determines when to redirect requests to cloud-based IT resources, and resource replication is used to maintain synchronicity between on-premise and cloud-based IT resources in relation to state information.</a:t>
            </a:r>
          </a:p>
          <a:p>
            <a:r>
              <a:rPr lang="en-US" dirty="0"/>
              <a:t>In addition to the automated scaling listener and resource replication, numerous other mechanisms can be used to automate the burst in and out dynamics for this architecture, depending primarily on the type of IT resource being scaled. </a:t>
            </a:r>
            <a:endParaRPr lang="en-IN" dirty="0"/>
          </a:p>
        </p:txBody>
      </p:sp>
    </p:spTree>
    <p:extLst>
      <p:ext uri="{BB962C8B-B14F-4D97-AF65-F5344CB8AC3E}">
        <p14:creationId xmlns:p14="http://schemas.microsoft.com/office/powerpoint/2010/main" val="385005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EA80D1A6-D1BA-42F5-BD1F-5E1F5CD47A7B}"/>
              </a:ext>
            </a:extLst>
          </p:cNvPr>
          <p:cNvSpPr/>
          <p:nvPr/>
        </p:nvSpPr>
        <p:spPr>
          <a:xfrm>
            <a:off x="1714447" y="0"/>
            <a:ext cx="8208899" cy="3888485"/>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92D55EC3-3961-425D-946D-0AA77230A694}"/>
              </a:ext>
            </a:extLst>
          </p:cNvPr>
          <p:cNvSpPr txBox="1"/>
          <p:nvPr/>
        </p:nvSpPr>
        <p:spPr>
          <a:xfrm>
            <a:off x="1330035" y="4715502"/>
            <a:ext cx="9153237" cy="1200329"/>
          </a:xfrm>
          <a:prstGeom prst="rect">
            <a:avLst/>
          </a:prstGeom>
          <a:noFill/>
        </p:spPr>
        <p:txBody>
          <a:bodyPr wrap="square">
            <a:spAutoFit/>
          </a:bodyPr>
          <a:lstStyle/>
          <a:p>
            <a:r>
              <a:rPr lang="en-US" sz="1800" dirty="0">
                <a:latin typeface="Georgia"/>
                <a:cs typeface="Georgia"/>
              </a:rPr>
              <a:t>An automated </a:t>
            </a:r>
            <a:r>
              <a:rPr lang="en-US" sz="1800" spc="-5" dirty="0">
                <a:latin typeface="Georgia"/>
                <a:cs typeface="Georgia"/>
              </a:rPr>
              <a:t>scaling </a:t>
            </a:r>
            <a:r>
              <a:rPr lang="en-US" sz="1800" dirty="0">
                <a:latin typeface="Georgia"/>
                <a:cs typeface="Georgia"/>
              </a:rPr>
              <a:t>listener monitors </a:t>
            </a:r>
            <a:r>
              <a:rPr lang="en-US" sz="1800" spc="-5" dirty="0">
                <a:latin typeface="Georgia"/>
                <a:cs typeface="Georgia"/>
              </a:rPr>
              <a:t>the usage of on-premise </a:t>
            </a:r>
            <a:r>
              <a:rPr lang="en-US" sz="1800" dirty="0">
                <a:latin typeface="Georgia"/>
                <a:cs typeface="Georgia"/>
              </a:rPr>
              <a:t>Service  A, </a:t>
            </a:r>
            <a:r>
              <a:rPr lang="en-US" sz="1800" spc="-5" dirty="0">
                <a:latin typeface="Georgia"/>
                <a:cs typeface="Georgia"/>
              </a:rPr>
              <a:t>and </a:t>
            </a:r>
            <a:r>
              <a:rPr lang="en-US" sz="1800" dirty="0">
                <a:latin typeface="Georgia"/>
                <a:cs typeface="Georgia"/>
              </a:rPr>
              <a:t>redirects Service </a:t>
            </a:r>
            <a:r>
              <a:rPr lang="en-US" sz="1800" spc="-5" dirty="0">
                <a:latin typeface="Georgia"/>
                <a:cs typeface="Georgia"/>
              </a:rPr>
              <a:t>Consumer C's request to </a:t>
            </a:r>
            <a:r>
              <a:rPr lang="en-US" sz="1800" dirty="0">
                <a:latin typeface="Georgia"/>
                <a:cs typeface="Georgia"/>
              </a:rPr>
              <a:t>Service A's </a:t>
            </a:r>
            <a:r>
              <a:rPr lang="en-US" sz="1800" spc="-5" dirty="0">
                <a:latin typeface="Georgia"/>
                <a:cs typeface="Georgia"/>
              </a:rPr>
              <a:t>redundant  </a:t>
            </a:r>
            <a:r>
              <a:rPr lang="en-US" sz="1800" dirty="0">
                <a:latin typeface="Georgia"/>
                <a:cs typeface="Georgia"/>
              </a:rPr>
              <a:t>implementation in the </a:t>
            </a:r>
            <a:r>
              <a:rPr lang="en-US" sz="1800" spc="-5" dirty="0">
                <a:latin typeface="Georgia"/>
                <a:cs typeface="Georgia"/>
              </a:rPr>
              <a:t>cloud </a:t>
            </a:r>
            <a:r>
              <a:rPr lang="en-US" sz="1800" dirty="0">
                <a:latin typeface="Georgia"/>
                <a:cs typeface="Georgia"/>
              </a:rPr>
              <a:t>(Cloud Service A) </a:t>
            </a:r>
            <a:r>
              <a:rPr lang="en-US" sz="1800" spc="-5" dirty="0">
                <a:latin typeface="Georgia"/>
                <a:cs typeface="Georgia"/>
              </a:rPr>
              <a:t>once Service </a:t>
            </a:r>
            <a:r>
              <a:rPr lang="en-US" sz="1800" dirty="0">
                <a:latin typeface="Georgia"/>
                <a:cs typeface="Georgia"/>
              </a:rPr>
              <a:t>A's </a:t>
            </a:r>
            <a:r>
              <a:rPr lang="en-US" sz="1800" spc="-5" dirty="0">
                <a:latin typeface="Georgia"/>
                <a:cs typeface="Georgia"/>
              </a:rPr>
              <a:t>usage  threshold has </a:t>
            </a:r>
            <a:r>
              <a:rPr lang="en-US" sz="1800" dirty="0">
                <a:latin typeface="Georgia"/>
                <a:cs typeface="Georgia"/>
              </a:rPr>
              <a:t>been exceeded </a:t>
            </a:r>
            <a:r>
              <a:rPr lang="en-US" sz="1800" dirty="0">
                <a:solidFill>
                  <a:srgbClr val="0000FF"/>
                </a:solidFill>
                <a:latin typeface="Georgia"/>
                <a:cs typeface="Georgia"/>
              </a:rPr>
              <a:t>(1)</a:t>
            </a:r>
            <a:r>
              <a:rPr lang="en-US" sz="1800" dirty="0">
                <a:latin typeface="Georgia"/>
                <a:cs typeface="Georgia"/>
              </a:rPr>
              <a:t>. A </a:t>
            </a:r>
            <a:r>
              <a:rPr lang="en-US" sz="1800" spc="-5" dirty="0">
                <a:latin typeface="Georgia"/>
                <a:cs typeface="Georgia"/>
              </a:rPr>
              <a:t>resource replication system </a:t>
            </a:r>
            <a:r>
              <a:rPr lang="en-US" sz="1800" dirty="0">
                <a:latin typeface="Georgia"/>
                <a:cs typeface="Georgia"/>
              </a:rPr>
              <a:t>is </a:t>
            </a:r>
            <a:r>
              <a:rPr lang="en-US" sz="1800" spc="-5" dirty="0">
                <a:latin typeface="Georgia"/>
                <a:cs typeface="Georgia"/>
              </a:rPr>
              <a:t>used  to keep state </a:t>
            </a:r>
            <a:r>
              <a:rPr lang="en-US" sz="1800" dirty="0">
                <a:latin typeface="Georgia"/>
                <a:cs typeface="Georgia"/>
              </a:rPr>
              <a:t>management databases </a:t>
            </a:r>
            <a:r>
              <a:rPr lang="en-US" sz="1800" spc="-5" dirty="0">
                <a:latin typeface="Georgia"/>
                <a:cs typeface="Georgia"/>
              </a:rPr>
              <a:t>synchronized</a:t>
            </a:r>
            <a:r>
              <a:rPr lang="en-US" sz="1800" spc="-50" dirty="0">
                <a:latin typeface="Georgia"/>
                <a:cs typeface="Georgia"/>
              </a:rPr>
              <a:t> </a:t>
            </a:r>
            <a:r>
              <a:rPr lang="en-US" sz="1800" dirty="0">
                <a:solidFill>
                  <a:srgbClr val="0000FF"/>
                </a:solidFill>
                <a:latin typeface="Georgia"/>
                <a:cs typeface="Georgia"/>
              </a:rPr>
              <a:t>(2)</a:t>
            </a:r>
            <a:r>
              <a:rPr lang="en-US" sz="1800" dirty="0">
                <a:latin typeface="Georgia"/>
                <a:cs typeface="Georgia"/>
              </a:rPr>
              <a:t>.</a:t>
            </a:r>
            <a:endParaRPr lang="en-IN" dirty="0"/>
          </a:p>
        </p:txBody>
      </p:sp>
    </p:spTree>
    <p:extLst>
      <p:ext uri="{BB962C8B-B14F-4D97-AF65-F5344CB8AC3E}">
        <p14:creationId xmlns:p14="http://schemas.microsoft.com/office/powerpoint/2010/main" val="2955955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26DA-414B-422B-AE5D-B3733ECDB1E2}"/>
              </a:ext>
            </a:extLst>
          </p:cNvPr>
          <p:cNvSpPr>
            <a:spLocks noGrp="1"/>
          </p:cNvSpPr>
          <p:nvPr>
            <p:ph type="title"/>
          </p:nvPr>
        </p:nvSpPr>
        <p:spPr/>
        <p:txBody>
          <a:bodyPr/>
          <a:lstStyle/>
          <a:p>
            <a:r>
              <a:rPr lang="en-IN" dirty="0">
                <a:solidFill>
                  <a:srgbClr val="C00000"/>
                </a:solidFill>
              </a:rPr>
              <a:t>4.7  Elastic Disk Provisioning Architecture </a:t>
            </a:r>
          </a:p>
        </p:txBody>
      </p:sp>
      <p:sp>
        <p:nvSpPr>
          <p:cNvPr id="3" name="Content Placeholder 2">
            <a:extLst>
              <a:ext uri="{FF2B5EF4-FFF2-40B4-BE49-F238E27FC236}">
                <a16:creationId xmlns:a16="http://schemas.microsoft.com/office/drawing/2014/main" id="{8ADC6465-976B-456B-8DAE-CA82D48E0B2F}"/>
              </a:ext>
            </a:extLst>
          </p:cNvPr>
          <p:cNvSpPr>
            <a:spLocks noGrp="1"/>
          </p:cNvSpPr>
          <p:nvPr>
            <p:ph idx="1"/>
          </p:nvPr>
        </p:nvSpPr>
        <p:spPr/>
        <p:txBody>
          <a:bodyPr/>
          <a:lstStyle/>
          <a:p>
            <a:r>
              <a:rPr lang="en-US" dirty="0"/>
              <a:t>Cloud consumers are commonly </a:t>
            </a:r>
            <a:r>
              <a:rPr lang="en-US" dirty="0">
                <a:solidFill>
                  <a:srgbClr val="C00000"/>
                </a:solidFill>
              </a:rPr>
              <a:t>charged for cloud-based storage </a:t>
            </a:r>
            <a:r>
              <a:rPr lang="en-US" dirty="0"/>
              <a:t>space based on </a:t>
            </a:r>
            <a:r>
              <a:rPr lang="en-US" dirty="0">
                <a:solidFill>
                  <a:srgbClr val="C00000"/>
                </a:solidFill>
              </a:rPr>
              <a:t>fixed-disk storage allocation</a:t>
            </a:r>
            <a:r>
              <a:rPr lang="en-US" dirty="0"/>
              <a:t>, meaning the charges are predetermined by disk capacity and not aligned with actual data storage consumption.	</a:t>
            </a:r>
            <a:endParaRPr lang="en-IN" dirty="0"/>
          </a:p>
        </p:txBody>
      </p:sp>
    </p:spTree>
    <p:extLst>
      <p:ext uri="{BB962C8B-B14F-4D97-AF65-F5344CB8AC3E}">
        <p14:creationId xmlns:p14="http://schemas.microsoft.com/office/powerpoint/2010/main" val="2179857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A28D3FB2-EEE6-4B49-864D-61C7B4F32D2B}"/>
              </a:ext>
            </a:extLst>
          </p:cNvPr>
          <p:cNvSpPr/>
          <p:nvPr/>
        </p:nvSpPr>
        <p:spPr>
          <a:xfrm>
            <a:off x="7121236" y="533400"/>
            <a:ext cx="4538385" cy="5791200"/>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36E6B7EE-7109-4316-8652-2D736FC12502}"/>
              </a:ext>
            </a:extLst>
          </p:cNvPr>
          <p:cNvSpPr txBox="1"/>
          <p:nvPr/>
        </p:nvSpPr>
        <p:spPr>
          <a:xfrm>
            <a:off x="1025236" y="780717"/>
            <a:ext cx="6096000" cy="1477328"/>
          </a:xfrm>
          <a:prstGeom prst="rect">
            <a:avLst/>
          </a:prstGeom>
          <a:noFill/>
        </p:spPr>
        <p:txBody>
          <a:bodyPr wrap="square">
            <a:spAutoFit/>
          </a:bodyPr>
          <a:lstStyle/>
          <a:p>
            <a:r>
              <a:rPr lang="en-US" dirty="0">
                <a:solidFill>
                  <a:schemeClr val="accent1">
                    <a:lumMod val="75000"/>
                  </a:schemeClr>
                </a:solidFill>
              </a:rPr>
              <a:t>In which a cloud consumer provisions a virtual server with the Windows Server operating system and three 150 GB hard drives. The cloud consumer is billed for using 450 GB of storage space after installing the operating system, even though the operating system only requires 15 GB of storage space. </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479A6ED3-2701-40A5-924E-EEEEB93F0D1D}"/>
              </a:ext>
            </a:extLst>
          </p:cNvPr>
          <p:cNvSpPr txBox="1"/>
          <p:nvPr/>
        </p:nvSpPr>
        <p:spPr>
          <a:xfrm>
            <a:off x="914400" y="3168795"/>
            <a:ext cx="6096000" cy="2862322"/>
          </a:xfrm>
          <a:prstGeom prst="rect">
            <a:avLst/>
          </a:prstGeom>
          <a:noFill/>
        </p:spPr>
        <p:txBody>
          <a:bodyPr wrap="square">
            <a:spAutoFit/>
          </a:bodyPr>
          <a:lstStyle/>
          <a:p>
            <a:r>
              <a:rPr lang="en-US" dirty="0"/>
              <a:t>The cloud consumer requests a virtual server with three hard disks, each with a capacity of 150 GB (1). The virtual server is provisioned according to the elastic disk provisioning architecture, with a total of 450 GB of disk space (2). The 450 GB is allocated to the virtual server by the cloud provider (3). The cloud consumer has not installed any software yet, meaning the actual used space is currently 0 GB (4). Because the 450 GB are already allocated and reserved for the cloud consumer, it will be charged for 450 GB of disk usage as of the point of allocation (5). </a:t>
            </a:r>
            <a:endParaRPr lang="en-IN" dirty="0"/>
          </a:p>
        </p:txBody>
      </p:sp>
    </p:spTree>
    <p:extLst>
      <p:ext uri="{BB962C8B-B14F-4D97-AF65-F5344CB8AC3E}">
        <p14:creationId xmlns:p14="http://schemas.microsoft.com/office/powerpoint/2010/main" val="42649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35F32-0C00-4A5B-B022-9962D3DEDBCE}"/>
              </a:ext>
            </a:extLst>
          </p:cNvPr>
          <p:cNvSpPr>
            <a:spLocks noGrp="1"/>
          </p:cNvSpPr>
          <p:nvPr>
            <p:ph idx="1"/>
          </p:nvPr>
        </p:nvSpPr>
        <p:spPr>
          <a:xfrm>
            <a:off x="838200" y="831273"/>
            <a:ext cx="10515600" cy="5345690"/>
          </a:xfrm>
        </p:spPr>
        <p:txBody>
          <a:bodyPr/>
          <a:lstStyle/>
          <a:p>
            <a:r>
              <a:rPr lang="en-US" dirty="0"/>
              <a:t>The elastic disk provisioning architecture establishes a dynamic storage provisioning system that ensures that the cloud consumer is granularly billed for the exact amount of storage that it actually uses.</a:t>
            </a:r>
          </a:p>
          <a:p>
            <a:r>
              <a:rPr lang="en-US" dirty="0"/>
              <a:t>This system uses </a:t>
            </a:r>
            <a:r>
              <a:rPr lang="en-US" dirty="0">
                <a:solidFill>
                  <a:srgbClr val="FF0000"/>
                </a:solidFill>
              </a:rPr>
              <a:t>thin-provisioning te</a:t>
            </a:r>
            <a:r>
              <a:rPr lang="en-US" dirty="0"/>
              <a:t>chnology for the dynamic allocation of storage space, and is further supported by runtime usage monitoring to collect accurate usage data for billing purposes.</a:t>
            </a:r>
            <a:endParaRPr lang="en-IN" dirty="0"/>
          </a:p>
        </p:txBody>
      </p:sp>
    </p:spTree>
    <p:extLst>
      <p:ext uri="{BB962C8B-B14F-4D97-AF65-F5344CB8AC3E}">
        <p14:creationId xmlns:p14="http://schemas.microsoft.com/office/powerpoint/2010/main" val="3061624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DAD9DE-C183-45FC-BF97-4FA5AE65A92B}"/>
              </a:ext>
            </a:extLst>
          </p:cNvPr>
          <p:cNvPicPr>
            <a:picLocks noChangeAspect="1"/>
          </p:cNvPicPr>
          <p:nvPr/>
        </p:nvPicPr>
        <p:blipFill>
          <a:blip r:embed="rId2"/>
          <a:stretch>
            <a:fillRect/>
          </a:stretch>
        </p:blipFill>
        <p:spPr>
          <a:xfrm>
            <a:off x="6400799" y="1314450"/>
            <a:ext cx="5791201" cy="4229100"/>
          </a:xfrm>
          <a:prstGeom prst="rect">
            <a:avLst/>
          </a:prstGeom>
        </p:spPr>
      </p:pic>
      <p:sp>
        <p:nvSpPr>
          <p:cNvPr id="6" name="TextBox 5">
            <a:extLst>
              <a:ext uri="{FF2B5EF4-FFF2-40B4-BE49-F238E27FC236}">
                <a16:creationId xmlns:a16="http://schemas.microsoft.com/office/drawing/2014/main" id="{BE129BF3-7EF6-4FD6-B32D-B589A1F39B4F}"/>
              </a:ext>
            </a:extLst>
          </p:cNvPr>
          <p:cNvSpPr txBox="1"/>
          <p:nvPr/>
        </p:nvSpPr>
        <p:spPr>
          <a:xfrm>
            <a:off x="438727" y="3371650"/>
            <a:ext cx="6096000" cy="3139321"/>
          </a:xfrm>
          <a:prstGeom prst="rect">
            <a:avLst/>
          </a:prstGeom>
          <a:noFill/>
        </p:spPr>
        <p:txBody>
          <a:bodyPr wrap="square">
            <a:spAutoFit/>
          </a:bodyPr>
          <a:lstStyle/>
          <a:p>
            <a:pPr algn="just"/>
            <a:r>
              <a:rPr lang="en-US" dirty="0"/>
              <a:t>A request is received from a cloud consumer, and the provisioning of a new virtual server instance begins (1). As part of the provisioning process, the hard disks are chosen as dynamic or thin-provisioned disks (2). The hypervisor calls a dynamic disk allocation component to create thin disks for the virtual server (3). Virtual server disks are created via the thin-provisioning program and saved in a folder of near-zero size. The size of this folder and its files grow as operating applications are installed and additional files are copied onto the virtual server (4). The pay-per-use monitor tracks the actual dynamically allocated storage for billing purposes (5)</a:t>
            </a:r>
            <a:endParaRPr lang="en-IN" dirty="0"/>
          </a:p>
        </p:txBody>
      </p:sp>
      <p:sp>
        <p:nvSpPr>
          <p:cNvPr id="8" name="TextBox 7">
            <a:extLst>
              <a:ext uri="{FF2B5EF4-FFF2-40B4-BE49-F238E27FC236}">
                <a16:creationId xmlns:a16="http://schemas.microsoft.com/office/drawing/2014/main" id="{BCCA0DE0-6C55-4DFA-858D-E88E73D1C745}"/>
              </a:ext>
            </a:extLst>
          </p:cNvPr>
          <p:cNvSpPr txBox="1"/>
          <p:nvPr/>
        </p:nvSpPr>
        <p:spPr>
          <a:xfrm>
            <a:off x="438727" y="534176"/>
            <a:ext cx="6096000" cy="1200329"/>
          </a:xfrm>
          <a:prstGeom prst="rect">
            <a:avLst/>
          </a:prstGeom>
          <a:noFill/>
        </p:spPr>
        <p:txBody>
          <a:bodyPr wrap="square">
            <a:spAutoFit/>
          </a:bodyPr>
          <a:lstStyle/>
          <a:p>
            <a:r>
              <a:rPr lang="en-US" dirty="0">
                <a:solidFill>
                  <a:schemeClr val="accent1">
                    <a:lumMod val="75000"/>
                  </a:schemeClr>
                </a:solidFill>
              </a:rPr>
              <a:t>Thin-provisioning software is installed on virtual servers that process dynamic storage allocation via the hypervisor, while the pay-per-use monitor tracks and reports granular billing-related disk usage data .</a:t>
            </a:r>
            <a:endParaRPr lang="en-IN" dirty="0">
              <a:solidFill>
                <a:schemeClr val="accent1">
                  <a:lumMod val="75000"/>
                </a:schemeClr>
              </a:solidFill>
            </a:endParaRPr>
          </a:p>
        </p:txBody>
      </p:sp>
    </p:spTree>
    <p:extLst>
      <p:ext uri="{BB962C8B-B14F-4D97-AF65-F5344CB8AC3E}">
        <p14:creationId xmlns:p14="http://schemas.microsoft.com/office/powerpoint/2010/main" val="77862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4DA9AD59-3C74-405F-A822-FC78EFBAF817}"/>
              </a:ext>
            </a:extLst>
          </p:cNvPr>
          <p:cNvSpPr/>
          <p:nvPr/>
        </p:nvSpPr>
        <p:spPr>
          <a:xfrm>
            <a:off x="1496292" y="526473"/>
            <a:ext cx="8032338" cy="4626979"/>
          </a:xfrm>
          <a:prstGeom prst="rect">
            <a:avLst/>
          </a:prstGeom>
          <a:blipFill>
            <a:blip r:embed="rId2" cstate="print"/>
            <a:stretch>
              <a:fillRect/>
            </a:stretch>
          </a:blipFill>
        </p:spPr>
        <p:txBody>
          <a:bodyPr wrap="square" lIns="0" tIns="0" rIns="0" bIns="0" rtlCol="0"/>
          <a:lstStyle/>
          <a:p>
            <a:endParaRPr lang="en-IN"/>
          </a:p>
        </p:txBody>
      </p:sp>
      <p:sp>
        <p:nvSpPr>
          <p:cNvPr id="4" name="TextBox 3">
            <a:extLst>
              <a:ext uri="{FF2B5EF4-FFF2-40B4-BE49-F238E27FC236}">
                <a16:creationId xmlns:a16="http://schemas.microsoft.com/office/drawing/2014/main" id="{928F66CA-D80E-4413-8EE9-27E56A85FDDE}"/>
              </a:ext>
            </a:extLst>
          </p:cNvPr>
          <p:cNvSpPr txBox="1"/>
          <p:nvPr/>
        </p:nvSpPr>
        <p:spPr>
          <a:xfrm>
            <a:off x="1699491" y="5153452"/>
            <a:ext cx="8192654" cy="923330"/>
          </a:xfrm>
          <a:prstGeom prst="rect">
            <a:avLst/>
          </a:prstGeom>
          <a:noFill/>
        </p:spPr>
        <p:txBody>
          <a:bodyPr wrap="square">
            <a:spAutoFit/>
          </a:bodyPr>
          <a:lstStyle/>
          <a:p>
            <a:r>
              <a:rPr lang="en-US" sz="1800" i="1" dirty="0">
                <a:latin typeface="Georgia"/>
                <a:cs typeface="Georgia"/>
              </a:rPr>
              <a:t>A redundant copy of </a:t>
            </a:r>
            <a:r>
              <a:rPr lang="en-US" sz="1800" i="1" spc="-5" dirty="0">
                <a:latin typeface="Georgia"/>
                <a:cs typeface="Georgia"/>
              </a:rPr>
              <a:t>Cloud Service </a:t>
            </a:r>
            <a:r>
              <a:rPr lang="en-US" sz="1800" i="1" dirty="0">
                <a:latin typeface="Georgia"/>
                <a:cs typeface="Georgia"/>
              </a:rPr>
              <a:t>A </a:t>
            </a:r>
            <a:r>
              <a:rPr lang="en-US" sz="1800" i="1" spc="-5" dirty="0">
                <a:latin typeface="Georgia"/>
                <a:cs typeface="Georgia"/>
              </a:rPr>
              <a:t>is </a:t>
            </a:r>
            <a:r>
              <a:rPr lang="en-US" sz="1800" i="1" dirty="0">
                <a:latin typeface="Georgia"/>
                <a:cs typeface="Georgia"/>
              </a:rPr>
              <a:t>implemented </a:t>
            </a:r>
            <a:r>
              <a:rPr lang="en-US" sz="1800" i="1" spc="-5" dirty="0">
                <a:latin typeface="Georgia"/>
                <a:cs typeface="Georgia"/>
              </a:rPr>
              <a:t>on  </a:t>
            </a:r>
            <a:r>
              <a:rPr lang="en-US" i="1" spc="-5" dirty="0">
                <a:latin typeface="Georgia"/>
                <a:cs typeface="Georgia"/>
              </a:rPr>
              <a:t>virtual</a:t>
            </a:r>
            <a:r>
              <a:rPr lang="en-US" sz="1800" i="1" dirty="0">
                <a:latin typeface="Georgia"/>
                <a:cs typeface="Georgia"/>
              </a:rPr>
              <a:t> </a:t>
            </a:r>
            <a:r>
              <a:rPr lang="en-US" sz="1800" i="1" spc="-5" dirty="0">
                <a:latin typeface="Georgia"/>
                <a:cs typeface="Georgia"/>
              </a:rPr>
              <a:t>Server </a:t>
            </a:r>
            <a:r>
              <a:rPr lang="en-US" sz="1800" i="1" dirty="0">
                <a:latin typeface="Georgia"/>
                <a:cs typeface="Georgia"/>
              </a:rPr>
              <a:t>B. The load balancer intercepts cloud </a:t>
            </a:r>
            <a:r>
              <a:rPr lang="en-US" sz="1800" i="1" spc="-5" dirty="0">
                <a:latin typeface="Georgia"/>
                <a:cs typeface="Georgia"/>
              </a:rPr>
              <a:t>service  </a:t>
            </a:r>
            <a:r>
              <a:rPr lang="en-US" sz="1800" i="1" dirty="0">
                <a:latin typeface="Georgia"/>
                <a:cs typeface="Georgia"/>
              </a:rPr>
              <a:t>consumer </a:t>
            </a:r>
            <a:r>
              <a:rPr lang="en-US" sz="1800" i="1" spc="-5" dirty="0">
                <a:latin typeface="Georgia"/>
                <a:cs typeface="Georgia"/>
              </a:rPr>
              <a:t>requests </a:t>
            </a:r>
            <a:r>
              <a:rPr lang="en-US" sz="1800" i="1" dirty="0">
                <a:latin typeface="Georgia"/>
                <a:cs typeface="Georgia"/>
              </a:rPr>
              <a:t>and </a:t>
            </a:r>
            <a:r>
              <a:rPr lang="en-US" sz="1800" i="1" spc="-5" dirty="0">
                <a:latin typeface="Georgia"/>
                <a:cs typeface="Georgia"/>
              </a:rPr>
              <a:t>directs them to both </a:t>
            </a:r>
            <a:r>
              <a:rPr lang="en-US" i="1" spc="-5" dirty="0">
                <a:latin typeface="Georgia"/>
                <a:cs typeface="Georgia"/>
              </a:rPr>
              <a:t>virtual</a:t>
            </a:r>
            <a:r>
              <a:rPr lang="en-US" sz="1800" i="1" dirty="0">
                <a:latin typeface="Georgia"/>
                <a:cs typeface="Georgia"/>
              </a:rPr>
              <a:t> </a:t>
            </a:r>
            <a:r>
              <a:rPr lang="en-US" sz="1800" i="1" spc="-5" dirty="0">
                <a:latin typeface="Georgia"/>
                <a:cs typeface="Georgia"/>
              </a:rPr>
              <a:t>Servers </a:t>
            </a:r>
            <a:r>
              <a:rPr lang="en-US" sz="1800" i="1" dirty="0">
                <a:latin typeface="Georgia"/>
                <a:cs typeface="Georgia"/>
              </a:rPr>
              <a:t>A and B  </a:t>
            </a:r>
            <a:r>
              <a:rPr lang="en-US" sz="1800" i="1" spc="-5" dirty="0">
                <a:latin typeface="Georgia"/>
                <a:cs typeface="Georgia"/>
              </a:rPr>
              <a:t>to </a:t>
            </a:r>
            <a:r>
              <a:rPr lang="en-US" sz="1800" i="1" dirty="0">
                <a:latin typeface="Georgia"/>
                <a:cs typeface="Georgia"/>
              </a:rPr>
              <a:t>ensure </a:t>
            </a:r>
            <a:r>
              <a:rPr lang="en-US" sz="1800" i="1" spc="-5" dirty="0">
                <a:latin typeface="Georgia"/>
                <a:cs typeface="Georgia"/>
              </a:rPr>
              <a:t>even workload</a:t>
            </a:r>
            <a:r>
              <a:rPr lang="en-US" sz="1800" i="1" spc="-15" dirty="0">
                <a:latin typeface="Georgia"/>
                <a:cs typeface="Georgia"/>
              </a:rPr>
              <a:t> </a:t>
            </a:r>
            <a:r>
              <a:rPr lang="en-US" sz="1800" i="1" spc="-5" dirty="0">
                <a:latin typeface="Georgia"/>
                <a:cs typeface="Georgia"/>
              </a:rPr>
              <a:t>distribution.</a:t>
            </a:r>
            <a:endParaRPr lang="en-IN" dirty="0"/>
          </a:p>
        </p:txBody>
      </p:sp>
    </p:spTree>
    <p:extLst>
      <p:ext uri="{BB962C8B-B14F-4D97-AF65-F5344CB8AC3E}">
        <p14:creationId xmlns:p14="http://schemas.microsoft.com/office/powerpoint/2010/main" val="3521731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ADB4655-A5CA-4276-B547-9F9593D6B7F4}"/>
              </a:ext>
            </a:extLst>
          </p:cNvPr>
          <p:cNvSpPr>
            <a:spLocks noGrp="1"/>
          </p:cNvSpPr>
          <p:nvPr>
            <p:ph idx="1"/>
          </p:nvPr>
        </p:nvSpPr>
        <p:spPr>
          <a:xfrm>
            <a:off x="838200" y="932873"/>
            <a:ext cx="10515600" cy="5244090"/>
          </a:xfrm>
        </p:spPr>
        <p:txBody>
          <a:bodyPr/>
          <a:lstStyle/>
          <a:p>
            <a:pPr marL="0" indent="0">
              <a:buNone/>
            </a:pPr>
            <a:r>
              <a:rPr lang="en-US" dirty="0"/>
              <a:t>The following mechanisms can be included in this architecture in addition to the cloud storage device, virtual server, hypervisor, and pay-per-use monitor: </a:t>
            </a:r>
          </a:p>
          <a:p>
            <a:pPr marL="0" indent="0">
              <a:buNone/>
            </a:pPr>
            <a:r>
              <a:rPr lang="en-US" dirty="0"/>
              <a:t>• Cloud Usage Monitor – Specialized cloud usage monitors can be used to track and log storage usage fluctuations.</a:t>
            </a:r>
          </a:p>
          <a:p>
            <a:pPr marL="0" indent="0">
              <a:buNone/>
            </a:pPr>
            <a:r>
              <a:rPr lang="en-US" dirty="0"/>
              <a:t>• Resource Replication – Resource replication is part of an elastic disk provisioning system when conversion of dynamic thin-disk storage into static thick-disk storage is required.</a:t>
            </a:r>
            <a:endParaRPr lang="en-IN" dirty="0"/>
          </a:p>
        </p:txBody>
      </p:sp>
    </p:spTree>
    <p:extLst>
      <p:ext uri="{BB962C8B-B14F-4D97-AF65-F5344CB8AC3E}">
        <p14:creationId xmlns:p14="http://schemas.microsoft.com/office/powerpoint/2010/main" val="256353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15E2-B89A-427D-AC8D-51793D375558}"/>
              </a:ext>
            </a:extLst>
          </p:cNvPr>
          <p:cNvSpPr>
            <a:spLocks noGrp="1"/>
          </p:cNvSpPr>
          <p:nvPr>
            <p:ph type="title"/>
          </p:nvPr>
        </p:nvSpPr>
        <p:spPr>
          <a:xfrm>
            <a:off x="838200" y="365125"/>
            <a:ext cx="10515600" cy="900257"/>
          </a:xfrm>
        </p:spPr>
        <p:txBody>
          <a:bodyPr/>
          <a:lstStyle/>
          <a:p>
            <a:r>
              <a:rPr lang="en-IN" dirty="0">
                <a:solidFill>
                  <a:srgbClr val="C00000"/>
                </a:solidFill>
              </a:rPr>
              <a:t>4.8 Redundant Storage Architecture</a:t>
            </a:r>
          </a:p>
        </p:txBody>
      </p:sp>
      <p:sp>
        <p:nvSpPr>
          <p:cNvPr id="3" name="Content Placeholder 2">
            <a:extLst>
              <a:ext uri="{FF2B5EF4-FFF2-40B4-BE49-F238E27FC236}">
                <a16:creationId xmlns:a16="http://schemas.microsoft.com/office/drawing/2014/main" id="{F88B40E1-8E42-472A-A4C6-E72B93860A9E}"/>
              </a:ext>
            </a:extLst>
          </p:cNvPr>
          <p:cNvSpPr>
            <a:spLocks noGrp="1"/>
          </p:cNvSpPr>
          <p:nvPr>
            <p:ph idx="1"/>
          </p:nvPr>
        </p:nvSpPr>
        <p:spPr>
          <a:xfrm>
            <a:off x="838200" y="1265382"/>
            <a:ext cx="10515600" cy="4911581"/>
          </a:xfrm>
        </p:spPr>
        <p:txBody>
          <a:bodyPr>
            <a:normAutofit lnSpcReduction="10000"/>
          </a:bodyPr>
          <a:lstStyle/>
          <a:p>
            <a:r>
              <a:rPr lang="en-US" dirty="0"/>
              <a:t>Cloud storage devices are occasionally subject to failure and disruptions that are caused by network connectivity issues, controller or general hardware failure, or security breaches.</a:t>
            </a:r>
          </a:p>
          <a:p>
            <a:r>
              <a:rPr lang="en-US" dirty="0"/>
              <a:t>The redundant storage architecture introduces a secondary duplicate cloud storage device as part of a failover system that synchronizes its data with the data in the primary cloud storage device.</a:t>
            </a:r>
          </a:p>
          <a:p>
            <a:r>
              <a:rPr lang="en-US" sz="2800" spc="-10" dirty="0">
                <a:latin typeface="Georgia"/>
                <a:cs typeface="Georgia"/>
              </a:rPr>
              <a:t>Cloud </a:t>
            </a:r>
            <a:r>
              <a:rPr lang="en-US" sz="2800" spc="-5" dirty="0">
                <a:latin typeface="Georgia"/>
                <a:cs typeface="Georgia"/>
              </a:rPr>
              <a:t>providers may locate secondary cloud </a:t>
            </a:r>
            <a:r>
              <a:rPr lang="en-US" sz="2800" spc="-50" dirty="0">
                <a:latin typeface="Georgia"/>
                <a:cs typeface="Georgia"/>
              </a:rPr>
              <a:t>storage  </a:t>
            </a:r>
            <a:r>
              <a:rPr lang="en-US" sz="2800" spc="-5" dirty="0">
                <a:latin typeface="Georgia"/>
                <a:cs typeface="Georgia"/>
              </a:rPr>
              <a:t>devices </a:t>
            </a:r>
            <a:r>
              <a:rPr lang="en-US" sz="2800" dirty="0">
                <a:latin typeface="Georgia"/>
                <a:cs typeface="Georgia"/>
              </a:rPr>
              <a:t>in a </a:t>
            </a:r>
            <a:r>
              <a:rPr lang="en-US" sz="2800" spc="-5" dirty="0">
                <a:solidFill>
                  <a:srgbClr val="0000CC"/>
                </a:solidFill>
                <a:latin typeface="Georgia"/>
                <a:cs typeface="Georgia"/>
              </a:rPr>
              <a:t>different geographical </a:t>
            </a:r>
            <a:r>
              <a:rPr lang="en-US" sz="2800" dirty="0">
                <a:solidFill>
                  <a:srgbClr val="0000CC"/>
                </a:solidFill>
                <a:latin typeface="Georgia"/>
                <a:cs typeface="Georgia"/>
              </a:rPr>
              <a:t>region </a:t>
            </a:r>
            <a:r>
              <a:rPr lang="en-US" sz="2800" spc="-5" dirty="0">
                <a:latin typeface="Georgia"/>
                <a:cs typeface="Georgia"/>
              </a:rPr>
              <a:t>than the  primary cloud storage device, </a:t>
            </a:r>
            <a:r>
              <a:rPr lang="en-US" sz="2800" spc="-10" dirty="0">
                <a:latin typeface="Georgia"/>
                <a:cs typeface="Georgia"/>
              </a:rPr>
              <a:t>usually </a:t>
            </a:r>
            <a:r>
              <a:rPr lang="en-US" sz="2800" spc="-5" dirty="0">
                <a:latin typeface="Georgia"/>
                <a:cs typeface="Georgia"/>
              </a:rPr>
              <a:t>for economic  reasons.</a:t>
            </a:r>
            <a:endParaRPr lang="en-US" sz="2800" dirty="0">
              <a:latin typeface="Georgia"/>
              <a:cs typeface="Georgia"/>
            </a:endParaRPr>
          </a:p>
          <a:p>
            <a:r>
              <a:rPr lang="en-US" sz="2800" spc="-5" dirty="0">
                <a:latin typeface="Georgia"/>
                <a:cs typeface="Georgia"/>
              </a:rPr>
              <a:t>Some cloud </a:t>
            </a:r>
            <a:r>
              <a:rPr lang="en-US" sz="2800" dirty="0">
                <a:latin typeface="Georgia"/>
                <a:cs typeface="Georgia"/>
              </a:rPr>
              <a:t>providers </a:t>
            </a:r>
            <a:r>
              <a:rPr lang="en-US" sz="2800" spc="-5" dirty="0">
                <a:latin typeface="Georgia"/>
                <a:cs typeface="Georgia"/>
              </a:rPr>
              <a:t>use storage devices with </a:t>
            </a:r>
            <a:r>
              <a:rPr lang="en-US" sz="2800" spc="-90" dirty="0">
                <a:latin typeface="Georgia"/>
                <a:cs typeface="Georgia"/>
              </a:rPr>
              <a:t>dual  </a:t>
            </a:r>
            <a:r>
              <a:rPr lang="en-US" sz="2800" spc="-5" dirty="0">
                <a:latin typeface="Georgia"/>
                <a:cs typeface="Georgia"/>
              </a:rPr>
              <a:t>array and storage devices </a:t>
            </a:r>
            <a:r>
              <a:rPr lang="en-US" sz="2800" dirty="0">
                <a:latin typeface="Georgia"/>
                <a:cs typeface="Georgia"/>
              </a:rPr>
              <a:t>in a </a:t>
            </a:r>
            <a:r>
              <a:rPr lang="en-US" sz="2800" spc="-5" dirty="0">
                <a:latin typeface="Georgia"/>
                <a:cs typeface="Georgia"/>
              </a:rPr>
              <a:t>different physical  location for </a:t>
            </a:r>
            <a:r>
              <a:rPr lang="en-US" sz="2800" spc="-5" dirty="0">
                <a:solidFill>
                  <a:srgbClr val="0000CC"/>
                </a:solidFill>
                <a:latin typeface="Georgia"/>
                <a:cs typeface="Georgia"/>
              </a:rPr>
              <a:t>cloud balancing </a:t>
            </a:r>
            <a:r>
              <a:rPr lang="en-US" sz="2800" dirty="0">
                <a:latin typeface="Georgia"/>
                <a:cs typeface="Georgia"/>
              </a:rPr>
              <a:t>and </a:t>
            </a:r>
            <a:r>
              <a:rPr lang="en-US" sz="2800" spc="-5" dirty="0">
                <a:solidFill>
                  <a:srgbClr val="0000CC"/>
                </a:solidFill>
                <a:latin typeface="Georgia"/>
                <a:cs typeface="Georgia"/>
              </a:rPr>
              <a:t>disaster </a:t>
            </a:r>
            <a:r>
              <a:rPr lang="en-US" sz="2800" dirty="0">
                <a:solidFill>
                  <a:srgbClr val="0000CC"/>
                </a:solidFill>
                <a:latin typeface="Georgia"/>
                <a:cs typeface="Georgia"/>
              </a:rPr>
              <a:t>recovery  </a:t>
            </a:r>
            <a:r>
              <a:rPr lang="en-US" sz="2800" spc="-5" dirty="0">
                <a:solidFill>
                  <a:srgbClr val="0000CC"/>
                </a:solidFill>
                <a:latin typeface="Georgia"/>
                <a:cs typeface="Georgia"/>
              </a:rPr>
              <a:t>purposes.</a:t>
            </a:r>
            <a:endParaRPr lang="en-US" sz="2800" dirty="0">
              <a:latin typeface="Georgia"/>
              <a:cs typeface="Georgia"/>
            </a:endParaRPr>
          </a:p>
          <a:p>
            <a:endParaRPr lang="en-IN" dirty="0"/>
          </a:p>
        </p:txBody>
      </p:sp>
    </p:spTree>
    <p:extLst>
      <p:ext uri="{BB962C8B-B14F-4D97-AF65-F5344CB8AC3E}">
        <p14:creationId xmlns:p14="http://schemas.microsoft.com/office/powerpoint/2010/main" val="1898412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9A11DBE5-A6E2-4C67-992A-85E4373606A2}"/>
              </a:ext>
            </a:extLst>
          </p:cNvPr>
          <p:cNvSpPr/>
          <p:nvPr/>
        </p:nvSpPr>
        <p:spPr>
          <a:xfrm>
            <a:off x="2624685" y="1021133"/>
            <a:ext cx="6371208" cy="4133215"/>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CAF927F4-5041-40A1-81E5-B32B8A638D34}"/>
              </a:ext>
            </a:extLst>
          </p:cNvPr>
          <p:cNvSpPr txBox="1"/>
          <p:nvPr/>
        </p:nvSpPr>
        <p:spPr>
          <a:xfrm>
            <a:off x="1709343" y="5597028"/>
            <a:ext cx="9300402" cy="646331"/>
          </a:xfrm>
          <a:prstGeom prst="rect">
            <a:avLst/>
          </a:prstGeom>
          <a:noFill/>
        </p:spPr>
        <p:txBody>
          <a:bodyPr wrap="square">
            <a:spAutoFit/>
          </a:bodyPr>
          <a:lstStyle/>
          <a:p>
            <a:pPr marL="12700">
              <a:lnSpc>
                <a:spcPct val="100000"/>
              </a:lnSpc>
              <a:spcBef>
                <a:spcPts val="105"/>
              </a:spcBef>
              <a:tabLst>
                <a:tab pos="286385" algn="l"/>
              </a:tabLst>
            </a:pPr>
            <a:r>
              <a:rPr lang="en-US" sz="1800" dirty="0">
                <a:latin typeface="Georgia"/>
                <a:cs typeface="Georgia"/>
              </a:rPr>
              <a:t>The </a:t>
            </a:r>
            <a:r>
              <a:rPr lang="en-US" sz="1800" spc="-5" dirty="0">
                <a:latin typeface="Georgia"/>
                <a:cs typeface="Georgia"/>
              </a:rPr>
              <a:t>primary cloud storage device </a:t>
            </a:r>
            <a:r>
              <a:rPr lang="en-US" sz="1800" dirty="0">
                <a:latin typeface="Georgia"/>
                <a:cs typeface="Georgia"/>
              </a:rPr>
              <a:t>is routinely </a:t>
            </a:r>
            <a:r>
              <a:rPr lang="en-US" sz="1800" spc="-5" dirty="0">
                <a:latin typeface="Georgia"/>
                <a:cs typeface="Georgia"/>
              </a:rPr>
              <a:t>replicated </a:t>
            </a:r>
            <a:r>
              <a:rPr lang="en-US" sz="1800" dirty="0">
                <a:latin typeface="Georgia"/>
                <a:cs typeface="Georgia"/>
              </a:rPr>
              <a:t>to </a:t>
            </a:r>
            <a:r>
              <a:rPr lang="en-US" sz="1800" spc="-5" dirty="0">
                <a:latin typeface="Georgia"/>
                <a:cs typeface="Georgia"/>
              </a:rPr>
              <a:t>the</a:t>
            </a:r>
            <a:r>
              <a:rPr lang="en-US" sz="1800" spc="25" dirty="0">
                <a:latin typeface="Georgia"/>
                <a:cs typeface="Georgia"/>
              </a:rPr>
              <a:t> </a:t>
            </a:r>
            <a:r>
              <a:rPr lang="en-US" sz="1800" spc="-5" dirty="0">
                <a:latin typeface="Georgia"/>
                <a:cs typeface="Georgia"/>
              </a:rPr>
              <a:t>secondary cloud storage device</a:t>
            </a:r>
            <a:r>
              <a:rPr lang="en-US" sz="1800" spc="-20" dirty="0">
                <a:latin typeface="Georgia"/>
                <a:cs typeface="Georgia"/>
              </a:rPr>
              <a:t> </a:t>
            </a:r>
            <a:r>
              <a:rPr lang="en-US" sz="1800" dirty="0">
                <a:latin typeface="Georgia"/>
                <a:cs typeface="Georgia"/>
              </a:rPr>
              <a:t>.</a:t>
            </a:r>
          </a:p>
        </p:txBody>
      </p:sp>
    </p:spTree>
    <p:extLst>
      <p:ext uri="{BB962C8B-B14F-4D97-AF65-F5344CB8AC3E}">
        <p14:creationId xmlns:p14="http://schemas.microsoft.com/office/powerpoint/2010/main" val="256271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70C91013-8DDD-4921-867F-B58003F7EF1A}"/>
              </a:ext>
            </a:extLst>
          </p:cNvPr>
          <p:cNvSpPr/>
          <p:nvPr/>
        </p:nvSpPr>
        <p:spPr>
          <a:xfrm>
            <a:off x="1522191" y="694366"/>
            <a:ext cx="7632827" cy="4014978"/>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01DC621A-0299-4A34-8A4E-61018D611A75}"/>
              </a:ext>
            </a:extLst>
          </p:cNvPr>
          <p:cNvSpPr txBox="1"/>
          <p:nvPr/>
        </p:nvSpPr>
        <p:spPr>
          <a:xfrm>
            <a:off x="1431636" y="4775703"/>
            <a:ext cx="9430327" cy="1042850"/>
          </a:xfrm>
          <a:prstGeom prst="rect">
            <a:avLst/>
          </a:prstGeom>
          <a:noFill/>
        </p:spPr>
        <p:txBody>
          <a:bodyPr wrap="square">
            <a:spAutoFit/>
          </a:bodyPr>
          <a:lstStyle/>
          <a:p>
            <a:pPr marL="287020" marR="5080" indent="-274955">
              <a:lnSpc>
                <a:spcPct val="80100"/>
              </a:lnSpc>
              <a:spcBef>
                <a:spcPts val="600"/>
              </a:spcBef>
              <a:buClr>
                <a:srgbClr val="D16248"/>
              </a:buClr>
              <a:buSzPct val="83333"/>
              <a:buFont typeface="Arial"/>
              <a:buChar char=""/>
              <a:tabLst>
                <a:tab pos="287020" algn="l"/>
                <a:tab pos="287655" algn="l"/>
              </a:tabLst>
            </a:pPr>
            <a:r>
              <a:rPr lang="en-US" sz="1800" dirty="0">
                <a:latin typeface="Georgia"/>
                <a:cs typeface="Georgia"/>
              </a:rPr>
              <a:t>The </a:t>
            </a:r>
            <a:r>
              <a:rPr lang="en-US" sz="1800" spc="-5" dirty="0">
                <a:latin typeface="Georgia"/>
                <a:cs typeface="Georgia"/>
              </a:rPr>
              <a:t>primary storage becomes unavailable and the storage service  gateway forwards the </a:t>
            </a:r>
            <a:r>
              <a:rPr lang="en-US" sz="1800" spc="-10" dirty="0">
                <a:latin typeface="Georgia"/>
                <a:cs typeface="Georgia"/>
              </a:rPr>
              <a:t>cloud </a:t>
            </a:r>
            <a:r>
              <a:rPr lang="en-US" sz="1800" spc="-5" dirty="0">
                <a:latin typeface="Georgia"/>
                <a:cs typeface="Georgia"/>
              </a:rPr>
              <a:t>consumer </a:t>
            </a:r>
            <a:r>
              <a:rPr lang="en-US" sz="1800" dirty="0">
                <a:latin typeface="Georgia"/>
                <a:cs typeface="Georgia"/>
              </a:rPr>
              <a:t>requests </a:t>
            </a:r>
            <a:r>
              <a:rPr lang="en-US" sz="1800" spc="-5" dirty="0">
                <a:latin typeface="Georgia"/>
                <a:cs typeface="Georgia"/>
              </a:rPr>
              <a:t>to the secondary  storage device</a:t>
            </a:r>
            <a:r>
              <a:rPr lang="en-US" sz="1800" spc="15" dirty="0">
                <a:latin typeface="Georgia"/>
                <a:cs typeface="Georgia"/>
              </a:rPr>
              <a:t> </a:t>
            </a:r>
            <a:r>
              <a:rPr lang="en-US" sz="1800" dirty="0">
                <a:solidFill>
                  <a:srgbClr val="0000FF"/>
                </a:solidFill>
                <a:latin typeface="Georgia"/>
                <a:cs typeface="Georgia"/>
              </a:rPr>
              <a:t>(2)</a:t>
            </a:r>
            <a:r>
              <a:rPr lang="en-US" sz="1800" dirty="0">
                <a:latin typeface="Georgia"/>
                <a:cs typeface="Georgia"/>
              </a:rPr>
              <a:t>.</a:t>
            </a:r>
          </a:p>
          <a:p>
            <a:pPr marL="287020" marR="46355" indent="-274955">
              <a:lnSpc>
                <a:spcPct val="80000"/>
              </a:lnSpc>
              <a:spcBef>
                <a:spcPts val="505"/>
              </a:spcBef>
              <a:buClr>
                <a:srgbClr val="D16248"/>
              </a:buClr>
              <a:buSzPct val="83333"/>
              <a:buFont typeface="Arial"/>
              <a:buChar char=""/>
              <a:tabLst>
                <a:tab pos="287020" algn="l"/>
                <a:tab pos="287655" algn="l"/>
              </a:tabLst>
            </a:pPr>
            <a:r>
              <a:rPr lang="en-US" sz="1800" dirty="0">
                <a:latin typeface="Georgia"/>
                <a:cs typeface="Georgia"/>
              </a:rPr>
              <a:t>The </a:t>
            </a:r>
            <a:r>
              <a:rPr lang="en-US" sz="1800" spc="-5" dirty="0">
                <a:latin typeface="Georgia"/>
                <a:cs typeface="Georgia"/>
              </a:rPr>
              <a:t>secondary storage device forwards the </a:t>
            </a:r>
            <a:r>
              <a:rPr lang="en-US" sz="1800" dirty="0">
                <a:latin typeface="Georgia"/>
                <a:cs typeface="Georgia"/>
              </a:rPr>
              <a:t>requests </a:t>
            </a:r>
            <a:r>
              <a:rPr lang="en-US" sz="1800" spc="-5" dirty="0">
                <a:latin typeface="Georgia"/>
                <a:cs typeface="Georgia"/>
              </a:rPr>
              <a:t>to the </a:t>
            </a:r>
            <a:r>
              <a:rPr lang="en-US" sz="1800" dirty="0">
                <a:latin typeface="Georgia"/>
                <a:cs typeface="Georgia"/>
              </a:rPr>
              <a:t>LUN(Logic Unit Number)s,  </a:t>
            </a:r>
            <a:r>
              <a:rPr lang="en-US" sz="1800" spc="-5" dirty="0">
                <a:latin typeface="Georgia"/>
                <a:cs typeface="Georgia"/>
              </a:rPr>
              <a:t>allowing </a:t>
            </a:r>
            <a:r>
              <a:rPr lang="en-US" sz="1800" spc="-10" dirty="0">
                <a:latin typeface="Georgia"/>
                <a:cs typeface="Georgia"/>
              </a:rPr>
              <a:t>cloud </a:t>
            </a:r>
            <a:r>
              <a:rPr lang="en-US" sz="1800" spc="-5" dirty="0">
                <a:latin typeface="Georgia"/>
                <a:cs typeface="Georgia"/>
              </a:rPr>
              <a:t>consumers to </a:t>
            </a:r>
            <a:r>
              <a:rPr lang="en-US" sz="1800" spc="-10" dirty="0">
                <a:latin typeface="Georgia"/>
                <a:cs typeface="Georgia"/>
              </a:rPr>
              <a:t>continue </a:t>
            </a:r>
            <a:r>
              <a:rPr lang="en-US" sz="1800" spc="-5" dirty="0">
                <a:latin typeface="Georgia"/>
                <a:cs typeface="Georgia"/>
              </a:rPr>
              <a:t>to access their data</a:t>
            </a:r>
            <a:r>
              <a:rPr lang="en-US" sz="1800" spc="204" dirty="0">
                <a:latin typeface="Georgia"/>
                <a:cs typeface="Georgia"/>
              </a:rPr>
              <a:t> </a:t>
            </a:r>
            <a:r>
              <a:rPr lang="en-US" sz="1800" dirty="0">
                <a:solidFill>
                  <a:srgbClr val="0000FF"/>
                </a:solidFill>
                <a:latin typeface="Georgia"/>
                <a:cs typeface="Georgia"/>
              </a:rPr>
              <a:t>(3)</a:t>
            </a:r>
            <a:r>
              <a:rPr lang="en-US" sz="1800" dirty="0">
                <a:latin typeface="Georgia"/>
                <a:cs typeface="Georgia"/>
              </a:rPr>
              <a:t>.</a:t>
            </a:r>
          </a:p>
        </p:txBody>
      </p:sp>
    </p:spTree>
    <p:extLst>
      <p:ext uri="{BB962C8B-B14F-4D97-AF65-F5344CB8AC3E}">
        <p14:creationId xmlns:p14="http://schemas.microsoft.com/office/powerpoint/2010/main" val="497107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A2D64-96BA-4A2B-9494-48F4E4F5BDFB}"/>
              </a:ext>
            </a:extLst>
          </p:cNvPr>
          <p:cNvSpPr>
            <a:spLocks noGrp="1"/>
          </p:cNvSpPr>
          <p:nvPr>
            <p:ph idx="1"/>
          </p:nvPr>
        </p:nvSpPr>
        <p:spPr>
          <a:xfrm>
            <a:off x="838200" y="618836"/>
            <a:ext cx="10515600" cy="5558127"/>
          </a:xfrm>
        </p:spPr>
        <p:txBody>
          <a:bodyPr/>
          <a:lstStyle/>
          <a:p>
            <a:r>
              <a:rPr lang="en-US" dirty="0"/>
              <a:t>This cloud architecture primarily relies on a storage replication system that keeps the primary cloud storage device synchronized with its duplicate secondary cloud storage devices </a:t>
            </a:r>
            <a:endParaRPr lang="en-IN" dirty="0"/>
          </a:p>
        </p:txBody>
      </p:sp>
      <p:sp>
        <p:nvSpPr>
          <p:cNvPr id="4" name="object 6">
            <a:extLst>
              <a:ext uri="{FF2B5EF4-FFF2-40B4-BE49-F238E27FC236}">
                <a16:creationId xmlns:a16="http://schemas.microsoft.com/office/drawing/2014/main" id="{2D0A0170-0171-46E5-97D4-4A541E5588EA}"/>
              </a:ext>
            </a:extLst>
          </p:cNvPr>
          <p:cNvSpPr/>
          <p:nvPr/>
        </p:nvSpPr>
        <p:spPr>
          <a:xfrm>
            <a:off x="2066963" y="1781369"/>
            <a:ext cx="6840727" cy="4020312"/>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CD3C140E-60E4-4EB1-9E7C-7D0A000377FD}"/>
              </a:ext>
            </a:extLst>
          </p:cNvPr>
          <p:cNvSpPr txBox="1"/>
          <p:nvPr/>
        </p:nvSpPr>
        <p:spPr>
          <a:xfrm>
            <a:off x="2262908" y="6041439"/>
            <a:ext cx="8617527" cy="646331"/>
          </a:xfrm>
          <a:prstGeom prst="rect">
            <a:avLst/>
          </a:prstGeom>
          <a:noFill/>
        </p:spPr>
        <p:txBody>
          <a:bodyPr wrap="square">
            <a:spAutoFit/>
          </a:bodyPr>
          <a:lstStyle/>
          <a:p>
            <a:r>
              <a:rPr lang="en-US" dirty="0">
                <a:solidFill>
                  <a:srgbClr val="0070C0"/>
                </a:solidFill>
              </a:rPr>
              <a:t>Storage replication is used to keep the redundant storage device synchronized with the primary storage device. </a:t>
            </a:r>
            <a:endParaRPr lang="en-IN" dirty="0">
              <a:solidFill>
                <a:srgbClr val="0070C0"/>
              </a:solidFill>
            </a:endParaRPr>
          </a:p>
        </p:txBody>
      </p:sp>
    </p:spTree>
    <p:extLst>
      <p:ext uri="{BB962C8B-B14F-4D97-AF65-F5344CB8AC3E}">
        <p14:creationId xmlns:p14="http://schemas.microsoft.com/office/powerpoint/2010/main" val="3813435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D076-3E12-42F4-8604-F42AE91DADBB}"/>
              </a:ext>
            </a:extLst>
          </p:cNvPr>
          <p:cNvSpPr>
            <a:spLocks noGrp="1"/>
          </p:cNvSpPr>
          <p:nvPr>
            <p:ph type="title"/>
          </p:nvPr>
        </p:nvSpPr>
        <p:spPr>
          <a:xfrm>
            <a:off x="838200" y="365125"/>
            <a:ext cx="10515600" cy="863311"/>
          </a:xfrm>
        </p:spPr>
        <p:txBody>
          <a:bodyPr/>
          <a:lstStyle/>
          <a:p>
            <a:r>
              <a:rPr lang="en-US" dirty="0"/>
              <a:t>Case study</a:t>
            </a:r>
            <a:endParaRPr lang="en-IN" dirty="0"/>
          </a:p>
        </p:txBody>
      </p:sp>
      <p:sp>
        <p:nvSpPr>
          <p:cNvPr id="3" name="Content Placeholder 2">
            <a:extLst>
              <a:ext uri="{FF2B5EF4-FFF2-40B4-BE49-F238E27FC236}">
                <a16:creationId xmlns:a16="http://schemas.microsoft.com/office/drawing/2014/main" id="{3F8ACECB-CD97-4B66-9988-E8CAB9251530}"/>
              </a:ext>
            </a:extLst>
          </p:cNvPr>
          <p:cNvSpPr>
            <a:spLocks noGrp="1"/>
          </p:cNvSpPr>
          <p:nvPr>
            <p:ph idx="1"/>
          </p:nvPr>
        </p:nvSpPr>
        <p:spPr>
          <a:xfrm>
            <a:off x="838200" y="1228436"/>
            <a:ext cx="10515600" cy="4948527"/>
          </a:xfrm>
        </p:spPr>
        <p:txBody>
          <a:bodyPr/>
          <a:lstStyle/>
          <a:p>
            <a:r>
              <a:rPr lang="en-US" dirty="0"/>
              <a:t>As in-house solution that ATN did not migrate to cloud which uses remote upload module by clients to upload accounting and legal documents to central archive on daily basis. </a:t>
            </a:r>
            <a:r>
              <a:rPr lang="en-US" dirty="0">
                <a:solidFill>
                  <a:srgbClr val="C00000"/>
                </a:solidFill>
              </a:rPr>
              <a:t>Usage peaks occur </a:t>
            </a:r>
            <a:r>
              <a:rPr lang="en-US" dirty="0"/>
              <a:t>with out warning since the quantity of documents received on a day-by-day basis is unpredictable.</a:t>
            </a:r>
          </a:p>
          <a:p>
            <a:r>
              <a:rPr lang="en-US" dirty="0"/>
              <a:t>The remote upload module currently rejects upload attempts when it is operating at capacity, which is problematic for users need to archive documents before the end of business day.</a:t>
            </a:r>
          </a:p>
          <a:p>
            <a:pPr marL="0" indent="0">
              <a:buNone/>
            </a:pPr>
            <a:r>
              <a:rPr lang="en-US" dirty="0">
                <a:solidFill>
                  <a:srgbClr val="C00000"/>
                </a:solidFill>
              </a:rPr>
              <a:t>Solution:</a:t>
            </a:r>
            <a:r>
              <a:rPr lang="en-US" dirty="0"/>
              <a:t> ATN decides to take advantage of cloud environment by creating cloud bursting architecture.  This enables it to burst into cloud whenever on-premise processing thresholds are exceeded. </a:t>
            </a:r>
            <a:endParaRPr lang="en-IN" dirty="0"/>
          </a:p>
        </p:txBody>
      </p:sp>
    </p:spTree>
    <p:extLst>
      <p:ext uri="{BB962C8B-B14F-4D97-AF65-F5344CB8AC3E}">
        <p14:creationId xmlns:p14="http://schemas.microsoft.com/office/powerpoint/2010/main" val="1194420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B59D1-6744-4F8D-BA12-DBB90D2B0399}"/>
              </a:ext>
            </a:extLst>
          </p:cNvPr>
          <p:cNvPicPr>
            <a:picLocks noChangeAspect="1"/>
          </p:cNvPicPr>
          <p:nvPr/>
        </p:nvPicPr>
        <p:blipFill>
          <a:blip r:embed="rId2"/>
          <a:stretch>
            <a:fillRect/>
          </a:stretch>
        </p:blipFill>
        <p:spPr>
          <a:xfrm>
            <a:off x="3338078" y="322262"/>
            <a:ext cx="6581775" cy="4791075"/>
          </a:xfrm>
          <a:prstGeom prst="rect">
            <a:avLst/>
          </a:prstGeom>
        </p:spPr>
      </p:pic>
      <p:sp>
        <p:nvSpPr>
          <p:cNvPr id="6" name="TextBox 5">
            <a:extLst>
              <a:ext uri="{FF2B5EF4-FFF2-40B4-BE49-F238E27FC236}">
                <a16:creationId xmlns:a16="http://schemas.microsoft.com/office/drawing/2014/main" id="{EBC1BC16-AE1E-419D-ACCB-44461FC7949B}"/>
              </a:ext>
            </a:extLst>
          </p:cNvPr>
          <p:cNvSpPr txBox="1"/>
          <p:nvPr/>
        </p:nvSpPr>
        <p:spPr>
          <a:xfrm>
            <a:off x="3823853" y="5455481"/>
            <a:ext cx="6096000" cy="1200329"/>
          </a:xfrm>
          <a:prstGeom prst="rect">
            <a:avLst/>
          </a:prstGeom>
          <a:noFill/>
        </p:spPr>
        <p:txBody>
          <a:bodyPr wrap="square">
            <a:spAutoFit/>
          </a:bodyPr>
          <a:lstStyle/>
          <a:p>
            <a:r>
              <a:rPr lang="en-US" dirty="0"/>
              <a:t>A cloud-based version of the on-premise Remote Upload Module service is deployed on ATN’s leased ready-made environment (1). The automated scaling listener monitors service consumer requests (2)</a:t>
            </a:r>
            <a:endParaRPr lang="en-IN" dirty="0"/>
          </a:p>
        </p:txBody>
      </p:sp>
    </p:spTree>
    <p:extLst>
      <p:ext uri="{BB962C8B-B14F-4D97-AF65-F5344CB8AC3E}">
        <p14:creationId xmlns:p14="http://schemas.microsoft.com/office/powerpoint/2010/main" val="2472465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8433A5-119E-4F2C-B37B-5E7E140306C1}"/>
              </a:ext>
            </a:extLst>
          </p:cNvPr>
          <p:cNvPicPr>
            <a:picLocks noChangeAspect="1"/>
          </p:cNvPicPr>
          <p:nvPr/>
        </p:nvPicPr>
        <p:blipFill>
          <a:blip r:embed="rId2"/>
          <a:stretch>
            <a:fillRect/>
          </a:stretch>
        </p:blipFill>
        <p:spPr>
          <a:xfrm>
            <a:off x="1519527" y="564090"/>
            <a:ext cx="7305675" cy="4169930"/>
          </a:xfrm>
          <a:prstGeom prst="rect">
            <a:avLst/>
          </a:prstGeom>
        </p:spPr>
      </p:pic>
      <p:sp>
        <p:nvSpPr>
          <p:cNvPr id="7" name="TextBox 6">
            <a:extLst>
              <a:ext uri="{FF2B5EF4-FFF2-40B4-BE49-F238E27FC236}">
                <a16:creationId xmlns:a16="http://schemas.microsoft.com/office/drawing/2014/main" id="{863D7C83-DB56-4621-8D6F-C802DD10792A}"/>
              </a:ext>
            </a:extLst>
          </p:cNvPr>
          <p:cNvSpPr txBox="1"/>
          <p:nvPr/>
        </p:nvSpPr>
        <p:spPr>
          <a:xfrm>
            <a:off x="1320800" y="4734020"/>
            <a:ext cx="8072581" cy="1754326"/>
          </a:xfrm>
          <a:prstGeom prst="rect">
            <a:avLst/>
          </a:prstGeom>
          <a:noFill/>
        </p:spPr>
        <p:txBody>
          <a:bodyPr wrap="square">
            <a:spAutoFit/>
          </a:bodyPr>
          <a:lstStyle/>
          <a:p>
            <a:r>
              <a:rPr lang="en-US" dirty="0"/>
              <a:t>The automated scaling listener detects that service consumer usage has exceeded the local Remote Upload Module service’s usage threshold, and begins diverting excess requests to the cloud-based Remote Upload Module implementation (3). The cloud provider’s pay-per-use monitor tracks the requests received from the on-premise automated scaling listener to collect billing data, and Remote Upload Module cloud service instances are created on-demand via resource replication (4)</a:t>
            </a:r>
            <a:endParaRPr lang="en-IN" dirty="0"/>
          </a:p>
        </p:txBody>
      </p:sp>
    </p:spTree>
    <p:extLst>
      <p:ext uri="{BB962C8B-B14F-4D97-AF65-F5344CB8AC3E}">
        <p14:creationId xmlns:p14="http://schemas.microsoft.com/office/powerpoint/2010/main" val="52053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77B2-5041-4000-BEE4-F475A66C6E85}"/>
              </a:ext>
            </a:extLst>
          </p:cNvPr>
          <p:cNvSpPr>
            <a:spLocks noGrp="1"/>
          </p:cNvSpPr>
          <p:nvPr>
            <p:ph type="title"/>
          </p:nvPr>
        </p:nvSpPr>
        <p:spPr>
          <a:xfrm>
            <a:off x="838200" y="365125"/>
            <a:ext cx="10515600" cy="900257"/>
          </a:xfrm>
        </p:spPr>
        <p:txBody>
          <a:bodyPr/>
          <a:lstStyle/>
          <a:p>
            <a:r>
              <a:rPr lang="en-IN" dirty="0"/>
              <a:t>Workload distribution systems</a:t>
            </a:r>
          </a:p>
        </p:txBody>
      </p:sp>
      <p:sp>
        <p:nvSpPr>
          <p:cNvPr id="3" name="Content Placeholder 2">
            <a:extLst>
              <a:ext uri="{FF2B5EF4-FFF2-40B4-BE49-F238E27FC236}">
                <a16:creationId xmlns:a16="http://schemas.microsoft.com/office/drawing/2014/main" id="{ABC8CD11-EA69-4953-A422-F66DCEA9A477}"/>
              </a:ext>
            </a:extLst>
          </p:cNvPr>
          <p:cNvSpPr>
            <a:spLocks noGrp="1"/>
          </p:cNvSpPr>
          <p:nvPr>
            <p:ph idx="1"/>
          </p:nvPr>
        </p:nvSpPr>
        <p:spPr>
          <a:xfrm>
            <a:off x="838200" y="1487055"/>
            <a:ext cx="10515600" cy="4689908"/>
          </a:xfrm>
        </p:spPr>
        <p:txBody>
          <a:bodyPr/>
          <a:lstStyle/>
          <a:p>
            <a:pPr marL="0" indent="0">
              <a:buNone/>
            </a:pPr>
            <a:r>
              <a:rPr lang="en-IN" dirty="0"/>
              <a:t>This type of architecture can be applied to any IT resource with workload distribution to</a:t>
            </a:r>
          </a:p>
          <a:p>
            <a:pPr>
              <a:buFont typeface="Arial" pitchFamily="34" charset="0"/>
              <a:buChar char="•"/>
            </a:pPr>
            <a:r>
              <a:rPr lang="en-US" dirty="0">
                <a:solidFill>
                  <a:srgbClr val="0000CC"/>
                </a:solidFill>
              </a:rPr>
              <a:t>virtual </a:t>
            </a:r>
            <a:r>
              <a:rPr lang="en-US" spc="-5" dirty="0">
                <a:solidFill>
                  <a:srgbClr val="0000CC"/>
                </a:solidFill>
              </a:rPr>
              <a:t>servers</a:t>
            </a:r>
          </a:p>
          <a:p>
            <a:pPr>
              <a:buFont typeface="Arial" pitchFamily="34" charset="0"/>
              <a:buChar char="•"/>
            </a:pPr>
            <a:r>
              <a:rPr lang="en-US" spc="-5" dirty="0">
                <a:solidFill>
                  <a:srgbClr val="0000CC"/>
                </a:solidFill>
              </a:rPr>
              <a:t> cloud storage  devices</a:t>
            </a:r>
          </a:p>
          <a:p>
            <a:pPr>
              <a:buFont typeface="Arial" pitchFamily="34" charset="0"/>
              <a:buChar char="•"/>
            </a:pPr>
            <a:r>
              <a:rPr lang="en-US" dirty="0"/>
              <a:t> </a:t>
            </a:r>
            <a:r>
              <a:rPr lang="en-US" spc="-5" dirty="0">
                <a:solidFill>
                  <a:srgbClr val="0000CC"/>
                </a:solidFill>
              </a:rPr>
              <a:t>cloud</a:t>
            </a:r>
            <a:r>
              <a:rPr lang="en-US" spc="-25" dirty="0">
                <a:solidFill>
                  <a:srgbClr val="0000CC"/>
                </a:solidFill>
              </a:rPr>
              <a:t> </a:t>
            </a:r>
            <a:r>
              <a:rPr lang="en-US" spc="-5" dirty="0">
                <a:solidFill>
                  <a:srgbClr val="0000CC"/>
                </a:solidFill>
              </a:rPr>
              <a:t>services</a:t>
            </a:r>
            <a:r>
              <a:rPr lang="en-US" spc="-5" dirty="0"/>
              <a:t>.</a:t>
            </a:r>
            <a:endParaRPr lang="en-US" dirty="0"/>
          </a:p>
          <a:p>
            <a:pPr marL="0" indent="0">
              <a:buNone/>
            </a:pPr>
            <a:endParaRPr lang="en-IN" dirty="0"/>
          </a:p>
        </p:txBody>
      </p:sp>
    </p:spTree>
    <p:extLst>
      <p:ext uri="{BB962C8B-B14F-4D97-AF65-F5344CB8AC3E}">
        <p14:creationId xmlns:p14="http://schemas.microsoft.com/office/powerpoint/2010/main" val="202429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34BD-1726-4DE7-A1F1-56050116EE09}"/>
              </a:ext>
            </a:extLst>
          </p:cNvPr>
          <p:cNvSpPr>
            <a:spLocks noGrp="1"/>
          </p:cNvSpPr>
          <p:nvPr>
            <p:ph type="title"/>
          </p:nvPr>
        </p:nvSpPr>
        <p:spPr>
          <a:xfrm>
            <a:off x="838200" y="365126"/>
            <a:ext cx="10515600" cy="891020"/>
          </a:xfrm>
        </p:spPr>
        <p:txBody>
          <a:bodyPr/>
          <a:lstStyle/>
          <a:p>
            <a:r>
              <a:rPr lang="en-IN" dirty="0"/>
              <a:t>Load balancing systems</a:t>
            </a:r>
          </a:p>
        </p:txBody>
      </p:sp>
      <p:sp>
        <p:nvSpPr>
          <p:cNvPr id="3" name="Content Placeholder 2">
            <a:extLst>
              <a:ext uri="{FF2B5EF4-FFF2-40B4-BE49-F238E27FC236}">
                <a16:creationId xmlns:a16="http://schemas.microsoft.com/office/drawing/2014/main" id="{F5F7C7F4-C6F4-4833-9151-E34B3FEAB355}"/>
              </a:ext>
            </a:extLst>
          </p:cNvPr>
          <p:cNvSpPr>
            <a:spLocks noGrp="1"/>
          </p:cNvSpPr>
          <p:nvPr>
            <p:ph idx="1"/>
          </p:nvPr>
        </p:nvSpPr>
        <p:spPr>
          <a:xfrm>
            <a:off x="838200" y="1514764"/>
            <a:ext cx="10515600" cy="4662199"/>
          </a:xfrm>
        </p:spPr>
        <p:txBody>
          <a:bodyPr/>
          <a:lstStyle/>
          <a:p>
            <a:pPr marL="0" indent="0">
              <a:buNone/>
            </a:pPr>
            <a:r>
              <a:rPr lang="en-US" dirty="0"/>
              <a:t>Load balancing systems applied to specific IT resources usually produce specialized variations of this architecture that incorporate aspects of load balancing, such as: </a:t>
            </a:r>
          </a:p>
          <a:p>
            <a:r>
              <a:rPr lang="en-US" dirty="0"/>
              <a:t> The service load balancing architecture</a:t>
            </a:r>
          </a:p>
          <a:p>
            <a:r>
              <a:rPr lang="en-US" dirty="0"/>
              <a:t>The load balanced virtual server </a:t>
            </a:r>
          </a:p>
          <a:p>
            <a:r>
              <a:rPr lang="en-US" dirty="0"/>
              <a:t>The load balanced virtual switches architecture</a:t>
            </a:r>
          </a:p>
          <a:p>
            <a:endParaRPr lang="en-IN" dirty="0"/>
          </a:p>
        </p:txBody>
      </p:sp>
    </p:spTree>
    <p:extLst>
      <p:ext uri="{BB962C8B-B14F-4D97-AF65-F5344CB8AC3E}">
        <p14:creationId xmlns:p14="http://schemas.microsoft.com/office/powerpoint/2010/main" val="51755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7B92C-D8D7-4139-816E-578C32547C4D}"/>
              </a:ext>
            </a:extLst>
          </p:cNvPr>
          <p:cNvSpPr>
            <a:spLocks noGrp="1"/>
          </p:cNvSpPr>
          <p:nvPr>
            <p:ph idx="1"/>
          </p:nvPr>
        </p:nvSpPr>
        <p:spPr>
          <a:xfrm>
            <a:off x="838200" y="591127"/>
            <a:ext cx="10515600" cy="5585836"/>
          </a:xfrm>
        </p:spPr>
        <p:txBody>
          <a:bodyPr>
            <a:normAutofit fontScale="70000" lnSpcReduction="20000"/>
          </a:bodyPr>
          <a:lstStyle/>
          <a:p>
            <a:pPr marL="0" indent="0">
              <a:buNone/>
            </a:pPr>
            <a:r>
              <a:rPr lang="en-IN" dirty="0"/>
              <a:t>Load balancing can be applied to the following mechanisms in cloud architectures</a:t>
            </a:r>
          </a:p>
          <a:p>
            <a:r>
              <a:rPr lang="en-IN" b="1" dirty="0"/>
              <a:t>Audit monitors</a:t>
            </a:r>
          </a:p>
          <a:p>
            <a:pPr marL="0" indent="0">
              <a:buNone/>
            </a:pPr>
            <a:r>
              <a:rPr lang="en-US" dirty="0"/>
              <a:t>When distributing runtime workloads, the type and geographical location of the IT resources that process the data can determine whether monitoring is necessary to fulfill legal and regulatory requirements.</a:t>
            </a:r>
            <a:endParaRPr lang="en-IN" dirty="0"/>
          </a:p>
          <a:p>
            <a:r>
              <a:rPr lang="en-IN" b="1" dirty="0"/>
              <a:t>Cloud usage monitor</a:t>
            </a:r>
          </a:p>
          <a:p>
            <a:pPr marL="0" indent="0">
              <a:buNone/>
            </a:pPr>
            <a:r>
              <a:rPr lang="en-IN" dirty="0"/>
              <a:t>Various monitors can be involved to carry out the runtime workload tracking and data processing.</a:t>
            </a:r>
          </a:p>
          <a:p>
            <a:r>
              <a:rPr lang="en-IN" b="1" dirty="0"/>
              <a:t>Hypervisor</a:t>
            </a:r>
          </a:p>
          <a:p>
            <a:pPr marL="0" indent="0">
              <a:buNone/>
            </a:pPr>
            <a:r>
              <a:rPr lang="en-IN" dirty="0"/>
              <a:t>Workloads between hypervisors and the virtual servers that they may require distribution.</a:t>
            </a:r>
          </a:p>
          <a:p>
            <a:r>
              <a:rPr lang="en-IN" b="1" dirty="0"/>
              <a:t>Logical Network Perimeter</a:t>
            </a:r>
          </a:p>
          <a:p>
            <a:pPr marL="0" indent="0">
              <a:buNone/>
            </a:pPr>
            <a:r>
              <a:rPr lang="en-US" dirty="0"/>
              <a:t>The logical network perimeter isolates cloud consumer network boundaries in relation to how and where workloads are distributed.</a:t>
            </a:r>
            <a:endParaRPr lang="en-IN" dirty="0"/>
          </a:p>
          <a:p>
            <a:r>
              <a:rPr lang="en-IN" b="1" dirty="0"/>
              <a:t>Resource Cluster</a:t>
            </a:r>
          </a:p>
          <a:p>
            <a:pPr marL="0" indent="0">
              <a:buNone/>
            </a:pPr>
            <a:r>
              <a:rPr lang="en-US" dirty="0"/>
              <a:t>Clustered IT resources in active/passive mode are commonly used to support workload balancing between different cluster nodes.</a:t>
            </a:r>
            <a:endParaRPr lang="en-IN" dirty="0"/>
          </a:p>
          <a:p>
            <a:r>
              <a:rPr lang="en-IN" b="1" dirty="0"/>
              <a:t>Resource Replication</a:t>
            </a:r>
            <a:endParaRPr lang="en-IN" dirty="0"/>
          </a:p>
          <a:p>
            <a:pPr marL="0" indent="0">
              <a:buNone/>
            </a:pPr>
            <a:r>
              <a:rPr lang="en-US" dirty="0"/>
              <a:t>This mechanism can generate new instances of virtualized IT resources in response to runtime workload distribution demands.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87384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93FB-154E-461D-91F1-85CB1793E8F2}"/>
              </a:ext>
            </a:extLst>
          </p:cNvPr>
          <p:cNvSpPr>
            <a:spLocks noGrp="1"/>
          </p:cNvSpPr>
          <p:nvPr>
            <p:ph type="title"/>
          </p:nvPr>
        </p:nvSpPr>
        <p:spPr>
          <a:xfrm>
            <a:off x="838200" y="365125"/>
            <a:ext cx="10515600" cy="660111"/>
          </a:xfrm>
        </p:spPr>
        <p:txBody>
          <a:bodyPr>
            <a:normAutofit fontScale="90000"/>
          </a:bodyPr>
          <a:lstStyle/>
          <a:p>
            <a:r>
              <a:rPr lang="en-IN" dirty="0">
                <a:solidFill>
                  <a:srgbClr val="C00000"/>
                </a:solidFill>
              </a:rPr>
              <a:t>4.2 Resource Pooling Architectures</a:t>
            </a:r>
          </a:p>
        </p:txBody>
      </p:sp>
      <p:sp>
        <p:nvSpPr>
          <p:cNvPr id="3" name="Content Placeholder 2">
            <a:extLst>
              <a:ext uri="{FF2B5EF4-FFF2-40B4-BE49-F238E27FC236}">
                <a16:creationId xmlns:a16="http://schemas.microsoft.com/office/drawing/2014/main" id="{D9E1BA0D-4410-40EC-AB12-9D0EB33DB9DD}"/>
              </a:ext>
            </a:extLst>
          </p:cNvPr>
          <p:cNvSpPr>
            <a:spLocks noGrp="1"/>
          </p:cNvSpPr>
          <p:nvPr>
            <p:ph idx="1"/>
          </p:nvPr>
        </p:nvSpPr>
        <p:spPr>
          <a:xfrm>
            <a:off x="838200" y="1136073"/>
            <a:ext cx="6772564" cy="5040890"/>
          </a:xfrm>
        </p:spPr>
        <p:txBody>
          <a:bodyPr>
            <a:normAutofit fontScale="85000" lnSpcReduction="20000"/>
          </a:bodyPr>
          <a:lstStyle/>
          <a:p>
            <a:pPr marL="0" indent="0">
              <a:buNone/>
            </a:pPr>
            <a:r>
              <a:rPr lang="en-US" dirty="0"/>
              <a:t>A resource pooling architecture is based on the use of one or more resource pools, in which identical IT resources are grouped and maintained by a system that automatically ensures that they remain synchronized. </a:t>
            </a:r>
          </a:p>
          <a:p>
            <a:pPr marL="0" indent="0">
              <a:buNone/>
            </a:pPr>
            <a:r>
              <a:rPr lang="en-US" dirty="0"/>
              <a:t>Different resource pools are</a:t>
            </a:r>
          </a:p>
          <a:p>
            <a:pPr marL="0" indent="0">
              <a:buNone/>
            </a:pPr>
            <a:r>
              <a:rPr lang="en-US" b="1" dirty="0"/>
              <a:t>Physical server pools</a:t>
            </a:r>
            <a:r>
              <a:rPr lang="en-US" dirty="0"/>
              <a:t>: which are composed of networked servers that have been installed with operating systems and other necessary programs and/or applications and are ready for immediate use.</a:t>
            </a:r>
          </a:p>
          <a:p>
            <a:pPr marL="0" indent="0">
              <a:buNone/>
            </a:pPr>
            <a:endParaRPr lang="en-US" dirty="0"/>
          </a:p>
          <a:p>
            <a:pPr marL="0" indent="0">
              <a:buNone/>
            </a:pPr>
            <a:r>
              <a:rPr lang="en-US" b="1" dirty="0"/>
              <a:t>Virtual server pools: </a:t>
            </a:r>
            <a:r>
              <a:rPr lang="en-US" dirty="0"/>
              <a:t>Virtual server pools are usually configured using one of several available templates chosen by the cloud consumer during provisioning. For example, a cloud consumer can set up a pool of mid-tier Windows servers with 4 GB of RAM or a pool of low-tier Ubuntu servers with 2 GB of RAM.</a:t>
            </a:r>
            <a:endParaRPr lang="en-US" b="1" dirty="0"/>
          </a:p>
          <a:p>
            <a:pPr marL="0" indent="0">
              <a:buNone/>
            </a:pPr>
            <a:endParaRPr lang="en-IN" dirty="0"/>
          </a:p>
        </p:txBody>
      </p:sp>
      <p:pic>
        <p:nvPicPr>
          <p:cNvPr id="4" name="Picture 3">
            <a:extLst>
              <a:ext uri="{FF2B5EF4-FFF2-40B4-BE49-F238E27FC236}">
                <a16:creationId xmlns:a16="http://schemas.microsoft.com/office/drawing/2014/main" id="{69CEF790-8B2C-46D6-AEFF-ACFF2A4E3D2B}"/>
              </a:ext>
            </a:extLst>
          </p:cNvPr>
          <p:cNvPicPr>
            <a:picLocks noChangeAspect="1"/>
          </p:cNvPicPr>
          <p:nvPr/>
        </p:nvPicPr>
        <p:blipFill>
          <a:blip r:embed="rId2"/>
          <a:stretch>
            <a:fillRect/>
          </a:stretch>
        </p:blipFill>
        <p:spPr>
          <a:xfrm>
            <a:off x="8639606" y="2628900"/>
            <a:ext cx="2343151" cy="1600200"/>
          </a:xfrm>
          <a:prstGeom prst="rect">
            <a:avLst/>
          </a:prstGeom>
        </p:spPr>
      </p:pic>
      <p:pic>
        <p:nvPicPr>
          <p:cNvPr id="5" name="Picture 4">
            <a:extLst>
              <a:ext uri="{FF2B5EF4-FFF2-40B4-BE49-F238E27FC236}">
                <a16:creationId xmlns:a16="http://schemas.microsoft.com/office/drawing/2014/main" id="{15472166-CAD8-4740-B3C4-EDBABBDCEDC9}"/>
              </a:ext>
            </a:extLst>
          </p:cNvPr>
          <p:cNvPicPr>
            <a:picLocks noChangeAspect="1"/>
          </p:cNvPicPr>
          <p:nvPr/>
        </p:nvPicPr>
        <p:blipFill>
          <a:blip r:embed="rId3"/>
          <a:stretch>
            <a:fillRect/>
          </a:stretch>
        </p:blipFill>
        <p:spPr>
          <a:xfrm>
            <a:off x="8639606" y="4475739"/>
            <a:ext cx="2505075" cy="1933575"/>
          </a:xfrm>
          <a:prstGeom prst="rect">
            <a:avLst/>
          </a:prstGeom>
        </p:spPr>
      </p:pic>
    </p:spTree>
    <p:extLst>
      <p:ext uri="{BB962C8B-B14F-4D97-AF65-F5344CB8AC3E}">
        <p14:creationId xmlns:p14="http://schemas.microsoft.com/office/powerpoint/2010/main" val="247827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A171B-90AD-46FE-95C7-D615C06CE919}"/>
              </a:ext>
            </a:extLst>
          </p:cNvPr>
          <p:cNvSpPr>
            <a:spLocks noGrp="1"/>
          </p:cNvSpPr>
          <p:nvPr>
            <p:ph idx="1"/>
          </p:nvPr>
        </p:nvSpPr>
        <p:spPr>
          <a:xfrm>
            <a:off x="838199" y="655782"/>
            <a:ext cx="7021945" cy="5521181"/>
          </a:xfrm>
        </p:spPr>
        <p:txBody>
          <a:bodyPr>
            <a:normAutofit fontScale="92500" lnSpcReduction="20000"/>
          </a:bodyPr>
          <a:lstStyle/>
          <a:p>
            <a:r>
              <a:rPr lang="en-IN" b="1" dirty="0"/>
              <a:t>Storage pools: </a:t>
            </a:r>
            <a:r>
              <a:rPr lang="en-US" dirty="0"/>
              <a:t>Storage pools, or cloud storage device pools, consist of file-based or block-based storage structures that contain empty and/or filled cloud storage devices. </a:t>
            </a:r>
          </a:p>
          <a:p>
            <a:r>
              <a:rPr lang="en-US" b="1" dirty="0"/>
              <a:t>Network pools: </a:t>
            </a:r>
            <a:r>
              <a:rPr lang="en-US" dirty="0"/>
              <a:t>Network pools (or interconnect pools) are composed of different preconfigured network connectivity devices. For example, a pool of virtual firewall devices or physical network switches can be created for redundant connectivity, load balancing, or link aggregation.</a:t>
            </a:r>
          </a:p>
          <a:p>
            <a:r>
              <a:rPr lang="en-US" b="1" dirty="0"/>
              <a:t>CPU pools: </a:t>
            </a:r>
            <a:r>
              <a:rPr lang="en-US" dirty="0"/>
              <a:t>CPU pools are ready to be allocated to virtual servers, and are typically broken down into individual processing cores. </a:t>
            </a:r>
            <a:endParaRPr lang="en-US" b="1" dirty="0"/>
          </a:p>
          <a:p>
            <a:r>
              <a:rPr lang="en-US" b="1" dirty="0"/>
              <a:t>RAM pools: </a:t>
            </a:r>
            <a:r>
              <a:rPr lang="en-US" dirty="0"/>
              <a:t>Pools of physical RAM can be used in newly provisioned physical servers or to vertically scale physical servers.</a:t>
            </a:r>
            <a:endParaRPr lang="en-IN" b="1" dirty="0"/>
          </a:p>
        </p:txBody>
      </p:sp>
      <p:pic>
        <p:nvPicPr>
          <p:cNvPr id="4" name="Picture 3">
            <a:extLst>
              <a:ext uri="{FF2B5EF4-FFF2-40B4-BE49-F238E27FC236}">
                <a16:creationId xmlns:a16="http://schemas.microsoft.com/office/drawing/2014/main" id="{318035FB-CAF5-478A-A36B-8442839CEC3D}"/>
              </a:ext>
            </a:extLst>
          </p:cNvPr>
          <p:cNvPicPr>
            <a:picLocks noChangeAspect="1"/>
          </p:cNvPicPr>
          <p:nvPr/>
        </p:nvPicPr>
        <p:blipFill>
          <a:blip r:embed="rId2"/>
          <a:stretch>
            <a:fillRect/>
          </a:stretch>
        </p:blipFill>
        <p:spPr>
          <a:xfrm>
            <a:off x="8889711" y="357764"/>
            <a:ext cx="1914525" cy="1387909"/>
          </a:xfrm>
          <a:prstGeom prst="rect">
            <a:avLst/>
          </a:prstGeom>
        </p:spPr>
      </p:pic>
      <p:pic>
        <p:nvPicPr>
          <p:cNvPr id="6" name="Picture 5">
            <a:extLst>
              <a:ext uri="{FF2B5EF4-FFF2-40B4-BE49-F238E27FC236}">
                <a16:creationId xmlns:a16="http://schemas.microsoft.com/office/drawing/2014/main" id="{2306BC2D-9FEF-4ABB-A4BF-387A9BE07D25}"/>
              </a:ext>
            </a:extLst>
          </p:cNvPr>
          <p:cNvPicPr>
            <a:picLocks noChangeAspect="1"/>
          </p:cNvPicPr>
          <p:nvPr/>
        </p:nvPicPr>
        <p:blipFill>
          <a:blip r:embed="rId3"/>
          <a:stretch>
            <a:fillRect/>
          </a:stretch>
        </p:blipFill>
        <p:spPr>
          <a:xfrm>
            <a:off x="8889710" y="1790700"/>
            <a:ext cx="1914525" cy="1638300"/>
          </a:xfrm>
          <a:prstGeom prst="rect">
            <a:avLst/>
          </a:prstGeom>
        </p:spPr>
      </p:pic>
      <p:pic>
        <p:nvPicPr>
          <p:cNvPr id="7" name="Picture 6">
            <a:extLst>
              <a:ext uri="{FF2B5EF4-FFF2-40B4-BE49-F238E27FC236}">
                <a16:creationId xmlns:a16="http://schemas.microsoft.com/office/drawing/2014/main" id="{7F6D4EFF-F99B-489B-B9F3-8B4F09B60803}"/>
              </a:ext>
            </a:extLst>
          </p:cNvPr>
          <p:cNvPicPr>
            <a:picLocks noChangeAspect="1"/>
          </p:cNvPicPr>
          <p:nvPr/>
        </p:nvPicPr>
        <p:blipFill>
          <a:blip r:embed="rId4"/>
          <a:stretch>
            <a:fillRect/>
          </a:stretch>
        </p:blipFill>
        <p:spPr>
          <a:xfrm>
            <a:off x="8889710" y="3511801"/>
            <a:ext cx="1895475" cy="1387909"/>
          </a:xfrm>
          <a:prstGeom prst="rect">
            <a:avLst/>
          </a:prstGeom>
        </p:spPr>
      </p:pic>
      <p:pic>
        <p:nvPicPr>
          <p:cNvPr id="8" name="Picture 7">
            <a:extLst>
              <a:ext uri="{FF2B5EF4-FFF2-40B4-BE49-F238E27FC236}">
                <a16:creationId xmlns:a16="http://schemas.microsoft.com/office/drawing/2014/main" id="{9836E3FE-B2E7-4997-95C8-5539274D9AD0}"/>
              </a:ext>
            </a:extLst>
          </p:cNvPr>
          <p:cNvPicPr>
            <a:picLocks noChangeAspect="1"/>
          </p:cNvPicPr>
          <p:nvPr/>
        </p:nvPicPr>
        <p:blipFill>
          <a:blip r:embed="rId5"/>
          <a:stretch>
            <a:fillRect/>
          </a:stretch>
        </p:blipFill>
        <p:spPr>
          <a:xfrm>
            <a:off x="8908761" y="4982511"/>
            <a:ext cx="1980912" cy="1387909"/>
          </a:xfrm>
          <a:prstGeom prst="rect">
            <a:avLst/>
          </a:prstGeom>
        </p:spPr>
      </p:pic>
    </p:spTree>
    <p:extLst>
      <p:ext uri="{BB962C8B-B14F-4D97-AF65-F5344CB8AC3E}">
        <p14:creationId xmlns:p14="http://schemas.microsoft.com/office/powerpoint/2010/main" val="2624376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A7C5750F9F5B46B2FB468D1F3887FD" ma:contentTypeVersion="2" ma:contentTypeDescription="Create a new document." ma:contentTypeScope="" ma:versionID="ce7d0c0191af14131274ec5bd03a7d7d">
  <xsd:schema xmlns:xsd="http://www.w3.org/2001/XMLSchema" xmlns:xs="http://www.w3.org/2001/XMLSchema" xmlns:p="http://schemas.microsoft.com/office/2006/metadata/properties" xmlns:ns2="1fc8fff9-d4e0-4f2e-b2fa-6fafaf52c5e3" targetNamespace="http://schemas.microsoft.com/office/2006/metadata/properties" ma:root="true" ma:fieldsID="5aa7d6f2b829c744bc67aefe5fa174bb" ns2:_="">
    <xsd:import namespace="1fc8fff9-d4e0-4f2e-b2fa-6fafaf52c5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8fff9-d4e0-4f2e-b2fa-6fafaf52c5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6C0753-E165-4737-B566-2149CC47ECA4}"/>
</file>

<file path=customXml/itemProps2.xml><?xml version="1.0" encoding="utf-8"?>
<ds:datastoreItem xmlns:ds="http://schemas.openxmlformats.org/officeDocument/2006/customXml" ds:itemID="{06CEA4C1-8305-4E9C-BEB6-9388745077B6}"/>
</file>

<file path=customXml/itemProps3.xml><?xml version="1.0" encoding="utf-8"?>
<ds:datastoreItem xmlns:ds="http://schemas.openxmlformats.org/officeDocument/2006/customXml" ds:itemID="{D367950D-CD3A-4172-804D-0D73FE29773B}"/>
</file>

<file path=docProps/app.xml><?xml version="1.0" encoding="utf-8"?>
<Properties xmlns="http://schemas.openxmlformats.org/officeDocument/2006/extended-properties" xmlns:vt="http://schemas.openxmlformats.org/officeDocument/2006/docPropsVTypes">
  <TotalTime>807</TotalTime>
  <Words>3412</Words>
  <Application>Microsoft Office PowerPoint</Application>
  <PresentationFormat>Widescreen</PresentationFormat>
  <Paragraphs>154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Georgia</vt:lpstr>
      <vt:lpstr>Times New Roman</vt:lpstr>
      <vt:lpstr>Wingdings</vt:lpstr>
      <vt:lpstr>Office Theme</vt:lpstr>
      <vt:lpstr>Module 4</vt:lpstr>
      <vt:lpstr>Contents </vt:lpstr>
      <vt:lpstr>4.1 Workload Distribution Architecture</vt:lpstr>
      <vt:lpstr>PowerPoint Presentation</vt:lpstr>
      <vt:lpstr>Workload distribution systems</vt:lpstr>
      <vt:lpstr>Load balancing systems</vt:lpstr>
      <vt:lpstr>PowerPoint Presentation</vt:lpstr>
      <vt:lpstr>4.2 Resource Pooling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 Dynamic Scalability Architecture</vt:lpstr>
      <vt:lpstr>PowerPoint Presentation</vt:lpstr>
      <vt:lpstr>PowerPoint Presentation</vt:lpstr>
      <vt:lpstr>PowerPoint Presentation</vt:lpstr>
      <vt:lpstr>PowerPoint Presentation</vt:lpstr>
      <vt:lpstr>PowerPoint Presentation</vt:lpstr>
      <vt:lpstr>4.4 Elastic Resource Capacity Architecture</vt:lpstr>
      <vt:lpstr>PowerPoint Presentation</vt:lpstr>
      <vt:lpstr>PowerPoint Presentation</vt:lpstr>
      <vt:lpstr>PowerPoint Presentation</vt:lpstr>
      <vt:lpstr>Intelligent Automation Engine</vt:lpstr>
      <vt:lpstr>PowerPoint Presentation</vt:lpstr>
      <vt:lpstr>4.5 Service Load Balancing Architecture</vt:lpstr>
      <vt:lpstr>PowerPoint Presentation</vt:lpstr>
      <vt:lpstr>PowerPoint Presentation</vt:lpstr>
      <vt:lpstr>PowerPoint Presentation</vt:lpstr>
      <vt:lpstr>PowerPoint Presentation</vt:lpstr>
      <vt:lpstr>4.6 Cloud Bursting Architecture</vt:lpstr>
      <vt:lpstr>PowerPoint Presentation</vt:lpstr>
      <vt:lpstr>PowerPoint Presentation</vt:lpstr>
      <vt:lpstr>4.7  Elastic Disk Provisioning Architecture </vt:lpstr>
      <vt:lpstr>PowerPoint Presentation</vt:lpstr>
      <vt:lpstr>PowerPoint Presentation</vt:lpstr>
      <vt:lpstr>PowerPoint Presentation</vt:lpstr>
      <vt:lpstr>PowerPoint Presentation</vt:lpstr>
      <vt:lpstr>4.8 Redundant Storage Architecture</vt:lpstr>
      <vt:lpstr>PowerPoint Presentation</vt:lpstr>
      <vt:lpstr>PowerPoint Presentation</vt:lpstr>
      <vt:lpstr>PowerPoint Presentation</vt:lpstr>
      <vt:lpstr>Case study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Subash Choudary Dasari</dc:creator>
  <cp:lastModifiedBy>Subash Choudary Dasari</cp:lastModifiedBy>
  <cp:revision>19</cp:revision>
  <dcterms:created xsi:type="dcterms:W3CDTF">2022-07-14T09:51:10Z</dcterms:created>
  <dcterms:modified xsi:type="dcterms:W3CDTF">2022-08-03T13:45:54Z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0x01010089A7C5750F9F5B46B2FB468D1F3887FD</vt:lpwstr>
  </property>
</Properties>
</file>