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CB65-4193-4D2E-AFAB-786B5BBDD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CF101-DAF2-4E00-8C74-D7D0FFE38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A4EE-9346-41D1-9743-85816229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2F3C-F47E-4C64-BAF1-155196A48751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ABBAB-A95A-4F47-83C7-C2476556D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6A0AB-439E-4844-B1D2-21C9123E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8DD4-9F65-4AFE-B600-2376CDF3B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70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28FB7-2CBD-498E-B066-29C637FC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B66AD-5768-4668-8B9B-359550890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33664-CA4B-4229-A2CF-CC1C4DFF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2F3C-F47E-4C64-BAF1-155196A48751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DEFF3-6EB1-4D9A-BD2B-C6A97235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A375F-FBA1-44EE-ABF3-3EF3BCE5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8DD4-9F65-4AFE-B600-2376CDF3B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9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260080-8DE1-4F3D-81C2-72B03D03D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74898-56A2-4425-9B69-55B1B3636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C8DBF-D5DD-4B27-A1CD-07C4B5867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2F3C-F47E-4C64-BAF1-155196A48751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71F8F-62E8-4437-88C8-8A27BC12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12D1B-213F-43BA-A67A-5BEF4D29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8DD4-9F65-4AFE-B600-2376CDF3B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26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8EC5-CBA7-41E2-A89F-68AB488E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9C072-F712-4687-AAC0-AFC49E0C9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566A2-D31A-4F94-B777-F263229C1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2F3C-F47E-4C64-BAF1-155196A48751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B3730-3D48-4943-999E-851CDAFE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52394-68D7-406B-B50E-84751A9B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8DD4-9F65-4AFE-B600-2376CDF3B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63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F8B7-73D1-46ED-91AA-024E4BBE5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75DF4-64A1-469D-B0AF-37A6B833F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A186B-4C12-4BA2-BDEF-8C2859E0A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2F3C-F47E-4C64-BAF1-155196A48751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729F2-EE6C-4BE1-ACF2-3B897288E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48099-F4E1-4175-9AA6-EA9A6F68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8DD4-9F65-4AFE-B600-2376CDF3B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21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081D-1B23-41A6-90AC-1525094E0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5BF18-63BD-4C77-B49E-FA0A49EE9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172A1-1EFE-4ED2-9B40-F9539C31E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B5E42-5E7D-4F68-B68E-7DD3443F0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2F3C-F47E-4C64-BAF1-155196A48751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A14EA-733A-40DC-97CB-0A86D1C1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E31C2-CF9B-42BC-8019-C179B6AB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8DD4-9F65-4AFE-B600-2376CDF3B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12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958D-7A9E-49E6-B45F-CE1AE2E99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F2076-7913-43A5-AC9C-A04F0A237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E624F-E535-42C2-980D-6002A5153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222E31-4859-429A-9E65-9293E59F8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CE948F-C60A-4C16-B0FA-A519BB1D1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BA708-F98B-44B1-B3AB-B08258354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2F3C-F47E-4C64-BAF1-155196A48751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F330E6-956F-4895-A91E-3F33E927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0AEA03-629E-4FDD-A326-23CD6D05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8DD4-9F65-4AFE-B600-2376CDF3B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60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EB03-255C-44D7-BB7F-68B78658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77A2B3-4E43-4C09-A515-17BE856F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2F3C-F47E-4C64-BAF1-155196A48751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F03E6-09C6-4DB3-B696-13022E76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3BA45-04F2-4B57-BCE5-2686F3FA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8DD4-9F65-4AFE-B600-2376CDF3B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90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D32BD-5F7B-46F0-B7DD-13E5014B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2F3C-F47E-4C64-BAF1-155196A48751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8F329B-B2D2-4173-A14E-2B3DCCDF6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4578F-C949-4223-AABB-E057BCC7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8DD4-9F65-4AFE-B600-2376CDF3B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17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C542-2819-4A81-94E4-FF7BA91C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A655F-CB6D-4204-8C26-2829EF3E3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F33CF-FE29-4B2B-84E1-9E5E70FE2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26457-2948-4A4F-B1B4-46B9DDC75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2F3C-F47E-4C64-BAF1-155196A48751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B972B-938F-4F45-BDE2-416E5910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FC756-903C-406E-8D1A-E88F4C740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8DD4-9F65-4AFE-B600-2376CDF3B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6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5AC1-D300-41D6-934D-86CD777CD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04F901-4BA0-4AF2-95FB-490D79D6C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E5C96-C460-4118-8963-B3C561068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5E38C-FED1-448E-80C5-AF52DC0C3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2F3C-F47E-4C64-BAF1-155196A48751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CBEBA-8271-4F69-9D13-94716E83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4B040-EA88-4D91-8932-FF4422CD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8DD4-9F65-4AFE-B600-2376CDF3B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60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AF23AD-5E20-4E4E-A9A7-2C8DA2D40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51B6E-895F-421F-A3E6-5B6D01553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807B4-E4DB-4618-B809-4401F07D5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B2F3C-F47E-4C64-BAF1-155196A48751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A6C9C-BC8F-492E-B2B1-768481C54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9B0E8-4043-4D77-90CF-182F22AB3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F8DD4-9F65-4AFE-B600-2376CDF3B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61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3B18F-257E-4DA6-802C-5101C3DB23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Module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13FF9-CB0E-43CA-A071-2D8E592DD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65162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Cloud Delivery Model Considerations</a:t>
            </a:r>
            <a:endParaRPr lang="en-IN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55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40806-2A36-4FDD-80FB-DEFB7E301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2655"/>
            <a:ext cx="10515600" cy="56043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Monitoring</a:t>
            </a:r>
          </a:p>
          <a:p>
            <a:r>
              <a:rPr lang="en-US" dirty="0"/>
              <a:t>Cloud usage monitors in an IaaS environment can be implemented by using specialized monitoring tools that directly interface with the virtualization platform.</a:t>
            </a:r>
          </a:p>
          <a:p>
            <a:r>
              <a:rPr lang="en-US" dirty="0"/>
              <a:t>Some common capabilities of the IaaS platform involve monitoring: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Virtual server lifecycles: </a:t>
            </a:r>
            <a:r>
              <a:rPr lang="en-US" dirty="0"/>
              <a:t>Recording and tracking update periods and allocation of IT resources for pay-per-use monitors and time base billing purpose.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Data Storage: </a:t>
            </a:r>
            <a:r>
              <a:rPr lang="en-US" dirty="0"/>
              <a:t>Tracking and assigning the allocation of storage capacity to cloud storage devices on virtual servers for </a:t>
            </a:r>
            <a:r>
              <a:rPr lang="en-US" dirty="0">
                <a:solidFill>
                  <a:srgbClr val="FF0000"/>
                </a:solidFill>
              </a:rPr>
              <a:t>pay-per-use monitors </a:t>
            </a:r>
            <a:r>
              <a:rPr lang="en-US" dirty="0"/>
              <a:t>for billing purposes.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Network traffic: </a:t>
            </a:r>
            <a:r>
              <a:rPr lang="en-US" dirty="0"/>
              <a:t>For pay-per-use monitors that measure inbound and outbound network usage and </a:t>
            </a:r>
            <a:r>
              <a:rPr lang="en-US" dirty="0">
                <a:solidFill>
                  <a:srgbClr val="FF0000"/>
                </a:solidFill>
              </a:rPr>
              <a:t>SLA monitors </a:t>
            </a:r>
            <a:r>
              <a:rPr lang="en-US" dirty="0"/>
              <a:t>that track QoS metrics such as response times and network losses.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1853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2BB3E-B531-4FD1-9855-D6DF82AF2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927"/>
            <a:ext cx="10515600" cy="57890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Failure conditions: </a:t>
            </a: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SLA monitors </a:t>
            </a:r>
            <a:r>
              <a:rPr lang="en-US" dirty="0"/>
              <a:t>that track IT resource and QoS metrics to provide warning in times of failure.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Event triggers: </a:t>
            </a:r>
            <a:r>
              <a:rPr lang="en-US" dirty="0"/>
              <a:t>For audit monitors that evaluate the regulatory compliance of selected IT resources.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Security</a:t>
            </a:r>
          </a:p>
          <a:p>
            <a:pPr marL="0" indent="0">
              <a:buNone/>
            </a:pPr>
            <a:r>
              <a:rPr lang="en-US" dirty="0"/>
              <a:t>Cloud security mechanisms that are relevant for securing IaaS environment include:</a:t>
            </a:r>
          </a:p>
          <a:p>
            <a:pPr marL="514350" indent="-514350">
              <a:buAutoNum type="arabicPeriod"/>
            </a:pPr>
            <a:r>
              <a:rPr lang="en-US" dirty="0"/>
              <a:t>Encryption, hashing, digital signature and PKI mechanisms for overall protection of data transmission.</a:t>
            </a:r>
          </a:p>
          <a:p>
            <a:pPr marL="514350" indent="-514350">
              <a:buAutoNum type="arabicPeriod"/>
            </a:pPr>
            <a:r>
              <a:rPr lang="en-US" dirty="0"/>
              <a:t>IAM and SSO mechanisms for accessing services and interfaces in security systems based on user identification, authentication and authorization capabilities.</a:t>
            </a:r>
          </a:p>
          <a:p>
            <a:pPr marL="514350" indent="-514350">
              <a:buAutoNum type="arabicPeriod"/>
            </a:pPr>
            <a:r>
              <a:rPr lang="en-US" dirty="0"/>
              <a:t>Cloud based security groups for isolating virtual environments through hypervisors and network segments via network management software.</a:t>
            </a:r>
          </a:p>
          <a:p>
            <a:pPr marL="514350" indent="-514350">
              <a:buAutoNum type="arabicPeriod"/>
            </a:pPr>
            <a:r>
              <a:rPr lang="en-US" dirty="0"/>
              <a:t>Various </a:t>
            </a:r>
            <a:r>
              <a:rPr lang="en-US" dirty="0">
                <a:solidFill>
                  <a:srgbClr val="FF0000"/>
                </a:solidFill>
              </a:rPr>
              <a:t>cloud usage monitors </a:t>
            </a:r>
            <a:r>
              <a:rPr lang="en-US" dirty="0"/>
              <a:t>to track provisioned virtual IT resources to detect abnormal usage patterns.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0565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2907-D06B-458F-8B11-3E887B7BE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942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Equipping PaaS Environments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6050A-F88B-415B-92A5-9CDD9620F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982"/>
            <a:ext cx="10515600" cy="48099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PaaS environment need a selection of </a:t>
            </a:r>
            <a:r>
              <a:rPr lang="en-US" dirty="0">
                <a:solidFill>
                  <a:srgbClr val="C00000"/>
                </a:solidFill>
              </a:rPr>
              <a:t>application development and deployment platform</a:t>
            </a:r>
            <a:r>
              <a:rPr lang="en-US" dirty="0"/>
              <a:t> in order to accommodate different programming models, languages and frameworks.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separate environment </a:t>
            </a:r>
            <a:r>
              <a:rPr lang="en-US" dirty="0"/>
              <a:t>is created for each programming stack that contains the necessary software to run the applications.</a:t>
            </a:r>
          </a:p>
          <a:p>
            <a:r>
              <a:rPr lang="en-US" dirty="0"/>
              <a:t>Each platform is accompanied by </a:t>
            </a:r>
            <a:r>
              <a:rPr lang="en-US" dirty="0">
                <a:solidFill>
                  <a:srgbClr val="C00000"/>
                </a:solidFill>
              </a:rPr>
              <a:t>matching SDK, IDE </a:t>
            </a:r>
            <a:r>
              <a:rPr lang="en-US" dirty="0"/>
              <a:t>which can be custom built enabled by IDE plugins supplied by cloud provider.</a:t>
            </a:r>
          </a:p>
          <a:p>
            <a:r>
              <a:rPr lang="en-US" dirty="0"/>
              <a:t>All the </a:t>
            </a:r>
            <a:r>
              <a:rPr lang="en-US" dirty="0">
                <a:solidFill>
                  <a:srgbClr val="C00000"/>
                </a:solidFill>
              </a:rPr>
              <a:t>security related mechanism </a:t>
            </a:r>
            <a:r>
              <a:rPr lang="en-US" dirty="0"/>
              <a:t>are  simulated in that development environments.</a:t>
            </a:r>
          </a:p>
          <a:p>
            <a:r>
              <a:rPr lang="en-US" dirty="0"/>
              <a:t>Cloud providers provide </a:t>
            </a:r>
            <a:r>
              <a:rPr lang="en-US" dirty="0">
                <a:solidFill>
                  <a:srgbClr val="C00000"/>
                </a:solidFill>
              </a:rPr>
              <a:t>resource management system </a:t>
            </a:r>
            <a:r>
              <a:rPr lang="en-US" dirty="0"/>
              <a:t>mechanism that is customized for the PaaS platform so that consumers can create and control customized </a:t>
            </a:r>
            <a:r>
              <a:rPr lang="en-US" dirty="0">
                <a:solidFill>
                  <a:srgbClr val="C00000"/>
                </a:solidFill>
              </a:rPr>
              <a:t>read-made environment </a:t>
            </a:r>
            <a:r>
              <a:rPr lang="en-US" dirty="0"/>
              <a:t>by using </a:t>
            </a:r>
            <a:r>
              <a:rPr lang="en-US" dirty="0">
                <a:solidFill>
                  <a:srgbClr val="C00000"/>
                </a:solidFill>
              </a:rPr>
              <a:t>virtual server images.</a:t>
            </a:r>
          </a:p>
          <a:p>
            <a:r>
              <a:rPr lang="en-US" dirty="0">
                <a:solidFill>
                  <a:srgbClr val="C00000"/>
                </a:solidFill>
              </a:rPr>
              <a:t>Rapid provisioning architecture knows as platform provisioning which is used to create ready-made environments.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560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8DF49-2523-4950-888F-C1F4DA59C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582"/>
            <a:ext cx="10515600" cy="572438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Scalability and Reliability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00B050"/>
                </a:solidFill>
              </a:rPr>
              <a:t>scalability requirements </a:t>
            </a:r>
            <a:r>
              <a:rPr lang="en-IN" dirty="0"/>
              <a:t>of cloud </a:t>
            </a:r>
            <a:r>
              <a:rPr lang="en-IN" dirty="0">
                <a:solidFill>
                  <a:srgbClr val="00B050"/>
                </a:solidFill>
              </a:rPr>
              <a:t>services and applications </a:t>
            </a:r>
            <a:r>
              <a:rPr lang="en-IN" dirty="0"/>
              <a:t>that are deployed in PaaS are addressed via </a:t>
            </a:r>
            <a:r>
              <a:rPr lang="en-IN" dirty="0">
                <a:solidFill>
                  <a:srgbClr val="00B050"/>
                </a:solidFill>
              </a:rPr>
              <a:t>dynamic scalability and workload distribution architectures </a:t>
            </a:r>
            <a:r>
              <a:rPr lang="en-IN" dirty="0"/>
              <a:t>which uses native automated scaling listeners and load balancers.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00B050"/>
                </a:solidFill>
              </a:rPr>
              <a:t>resource pooling architecture </a:t>
            </a:r>
            <a:r>
              <a:rPr lang="en-IN" dirty="0"/>
              <a:t>used to provision IT resources form </a:t>
            </a:r>
            <a:r>
              <a:rPr lang="en-IN" dirty="0">
                <a:solidFill>
                  <a:srgbClr val="00B050"/>
                </a:solidFill>
              </a:rPr>
              <a:t>resource pools </a:t>
            </a:r>
            <a:r>
              <a:rPr lang="en-IN" dirty="0"/>
              <a:t>made available to multiple cloud consumers.</a:t>
            </a:r>
          </a:p>
          <a:p>
            <a:r>
              <a:rPr lang="en-IN" dirty="0"/>
              <a:t>Cloud providers can evaluate </a:t>
            </a:r>
            <a:r>
              <a:rPr lang="en-IN" dirty="0">
                <a:solidFill>
                  <a:srgbClr val="00B050"/>
                </a:solidFill>
              </a:rPr>
              <a:t>network traffic and server-side connection </a:t>
            </a:r>
            <a:r>
              <a:rPr lang="en-IN" dirty="0"/>
              <a:t>usage against the instance’s workload, when determining how to scale an overloaded application as per parameters and cost limitations provided by cloud consumer.</a:t>
            </a:r>
          </a:p>
          <a:p>
            <a:r>
              <a:rPr lang="en-IN" dirty="0"/>
              <a:t>Cloud consumers can </a:t>
            </a:r>
            <a:r>
              <a:rPr lang="en-IN" dirty="0">
                <a:solidFill>
                  <a:srgbClr val="00B050"/>
                </a:solidFill>
              </a:rPr>
              <a:t>configure the application designs </a:t>
            </a:r>
            <a:r>
              <a:rPr lang="en-IN" dirty="0"/>
              <a:t>to customize by using available mechanisms themselves.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00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9C5E6-D946-4F69-ADF5-347AE42AE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436"/>
            <a:ext cx="10515600" cy="59645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reliability </a:t>
            </a:r>
            <a:r>
              <a:rPr lang="en-US" dirty="0"/>
              <a:t>of ready-made environments and hosted cloud services and applications can be supported with standard failover systems.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</a:rPr>
              <a:t>resource reservation architecture </a:t>
            </a:r>
            <a:r>
              <a:rPr lang="en-US" dirty="0"/>
              <a:t>may also be in place to offer exclusive access to PaaS-based IT resources.</a:t>
            </a:r>
          </a:p>
          <a:p>
            <a:r>
              <a:rPr lang="en-US" dirty="0"/>
              <a:t>With other IT resources ready-made environments can also span multiple data centers and geographical regions to further increase availability and resiliency.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4974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56BC2F-E831-494B-A785-F02E08B37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4858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400A0C-A6DC-483E-926F-5C0AAA9250DA}"/>
              </a:ext>
            </a:extLst>
          </p:cNvPr>
          <p:cNvSpPr txBox="1"/>
          <p:nvPr/>
        </p:nvSpPr>
        <p:spPr>
          <a:xfrm>
            <a:off x="6096000" y="297906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Load balancers are used to distribute ready-made environment instances that are part of a failover system, while automated scaling listeners are used to monitor the network and instance workloads (1). The ready-made environments are scaled out in response to an increase in workload (2), and the failover system detects a failure condition and stops replicating a failed ready-made environment (3).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0359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302DF-8D83-4E80-8C2C-ECA5A2E27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8145"/>
            <a:ext cx="10515600" cy="54288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Monitoring</a:t>
            </a:r>
          </a:p>
          <a:p>
            <a:pPr marL="0" indent="0">
              <a:buNone/>
            </a:pPr>
            <a:r>
              <a:rPr lang="en-US" dirty="0"/>
              <a:t>Specialized cloud usage monitors in PaaS environments are used to monitor the following: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Ready-made environment instances: </a:t>
            </a:r>
            <a:r>
              <a:rPr lang="en-US" dirty="0"/>
              <a:t>The applications of these instances are recorded by pay-per-use monitors for the calculation of time based usage fees.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Data Persistence: </a:t>
            </a:r>
            <a:r>
              <a:rPr lang="en-US" dirty="0"/>
              <a:t>This statistic is provided by pay-per-use monitors that record the number of objects, individual occupied storage sizes, and database transactions per billing period.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Network Usage</a:t>
            </a:r>
            <a:r>
              <a:rPr lang="en-US" dirty="0"/>
              <a:t>: Inbound and outbound network usage is tracked for pay-per-use monitors and SLA monitors that track network-related QoS metrics.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Failure Conditions</a:t>
            </a:r>
            <a:r>
              <a:rPr lang="en-US" dirty="0"/>
              <a:t>: SLA monitors that track the QoS metric of IT resources need to capture failure statistics.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Event triggers</a:t>
            </a:r>
            <a:r>
              <a:rPr lang="en-US" dirty="0"/>
              <a:t>: This metric is used by audit monitors that need to respond to certain types of events.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Security </a:t>
            </a:r>
          </a:p>
          <a:p>
            <a:pPr marL="0" indent="0">
              <a:buNone/>
            </a:pPr>
            <a:r>
              <a:rPr lang="en-US" dirty="0"/>
              <a:t>The PaaS environment does not usually introduce the need for new cloud security mechanisms because those are already provisioned for IaaS environments.</a:t>
            </a:r>
          </a:p>
          <a:p>
            <a:pPr marL="0" indent="0">
              <a:buNone/>
            </a:pP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727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71D-1BCE-4244-A301-31A7C69DB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Optimizing SaaS Environment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5B509-A78A-4239-AF49-827A49347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982"/>
            <a:ext cx="10515600" cy="4809981"/>
          </a:xfrm>
        </p:spPr>
        <p:txBody>
          <a:bodyPr/>
          <a:lstStyle/>
          <a:p>
            <a:r>
              <a:rPr lang="en-US" dirty="0"/>
              <a:t>In SaaS implementations, cloud service architectures are based on multitenant that enable concurrent cloud consumer access.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89CE1-2760-4133-97BD-3712A180D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4088"/>
            <a:ext cx="5784273" cy="3952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7E11FE-6678-4176-A675-8C3D136992EE}"/>
              </a:ext>
            </a:extLst>
          </p:cNvPr>
          <p:cNvSpPr txBox="1"/>
          <p:nvPr/>
        </p:nvSpPr>
        <p:spPr>
          <a:xfrm>
            <a:off x="6262254" y="429068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SaaS-based cloud service is hosted by a multitenant environment deployed in a high-performance virtual server cluster. A usage and administration portal is used by the cloud consumer to access and configure the cloud service.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1227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FF047-42FF-41F8-BB8A-6BA526C02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345"/>
            <a:ext cx="10515600" cy="5733618"/>
          </a:xfrm>
        </p:spPr>
        <p:txBody>
          <a:bodyPr/>
          <a:lstStyle/>
          <a:p>
            <a:r>
              <a:rPr lang="en-US" dirty="0"/>
              <a:t>SaaS IT resource segregation does not typically occur at the infrastructure level in SaaS environments, as it does in IaaS and PaaS environments. </a:t>
            </a:r>
          </a:p>
          <a:p>
            <a:r>
              <a:rPr lang="en-US" dirty="0"/>
              <a:t>SaaS implementations are based on </a:t>
            </a:r>
            <a:r>
              <a:rPr lang="en-US" dirty="0">
                <a:solidFill>
                  <a:srgbClr val="C00000"/>
                </a:solidFill>
              </a:rPr>
              <a:t>dynamic scalability architecture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workload distribution architecture </a:t>
            </a:r>
            <a:r>
              <a:rPr lang="en-US" dirty="0"/>
              <a:t>as well as </a:t>
            </a:r>
            <a:r>
              <a:rPr lang="en-US" dirty="0">
                <a:solidFill>
                  <a:srgbClr val="C00000"/>
                </a:solidFill>
              </a:rPr>
              <a:t>non-disruptive service relocation</a:t>
            </a:r>
            <a:r>
              <a:rPr lang="en-US" dirty="0"/>
              <a:t> to ensure the </a:t>
            </a:r>
            <a:r>
              <a:rPr lang="en-US" dirty="0">
                <a:solidFill>
                  <a:srgbClr val="C00000"/>
                </a:solidFill>
              </a:rPr>
              <a:t>failover condition </a:t>
            </a:r>
            <a:r>
              <a:rPr lang="en-US" dirty="0"/>
              <a:t>do not impact the availability of SaaS based services.</a:t>
            </a:r>
          </a:p>
          <a:p>
            <a:r>
              <a:rPr lang="en-US" dirty="0"/>
              <a:t>Each SaaS deployment is unique architectural, functional and runtime requirements.</a:t>
            </a:r>
          </a:p>
          <a:p>
            <a:r>
              <a:rPr lang="en-US" dirty="0"/>
              <a:t>SaaS based cloud service is programmed with specific business logic and different usage patterns.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3678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8ECCC-68FB-41FB-A018-7BE9A363A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8836"/>
            <a:ext cx="10515600" cy="55581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The following are the online SaaS offerings:</a:t>
            </a:r>
          </a:p>
          <a:p>
            <a:r>
              <a:rPr lang="en-US" dirty="0"/>
              <a:t>collaborative authoring and information-sharing (</a:t>
            </a:r>
            <a:r>
              <a:rPr lang="en-US" dirty="0">
                <a:solidFill>
                  <a:schemeClr val="accent2"/>
                </a:solidFill>
              </a:rPr>
              <a:t>Wikipedia, Blogger</a:t>
            </a:r>
            <a:r>
              <a:rPr lang="en-US" dirty="0"/>
              <a:t>)</a:t>
            </a:r>
            <a:r>
              <a:rPr lang="en-IN" dirty="0"/>
              <a:t> </a:t>
            </a:r>
          </a:p>
          <a:p>
            <a:r>
              <a:rPr lang="en-IN" dirty="0"/>
              <a:t>collaborative management (</a:t>
            </a:r>
            <a:r>
              <a:rPr lang="en-IN" dirty="0">
                <a:solidFill>
                  <a:schemeClr val="accent2"/>
                </a:solidFill>
              </a:rPr>
              <a:t>Zimbra, Google Apps</a:t>
            </a:r>
            <a:r>
              <a:rPr lang="en-IN" dirty="0"/>
              <a:t>)</a:t>
            </a:r>
          </a:p>
          <a:p>
            <a:r>
              <a:rPr lang="en-US" dirty="0"/>
              <a:t>conferencing services for instant messaging, audio/video communications (</a:t>
            </a:r>
            <a:r>
              <a:rPr lang="en-US" dirty="0">
                <a:solidFill>
                  <a:schemeClr val="accent2"/>
                </a:solidFill>
              </a:rPr>
              <a:t>Skype, Google Talk</a:t>
            </a:r>
            <a:r>
              <a:rPr lang="en-US" dirty="0"/>
              <a:t>)</a:t>
            </a:r>
            <a:r>
              <a:rPr lang="en-IN" dirty="0"/>
              <a:t>.</a:t>
            </a:r>
          </a:p>
          <a:p>
            <a:r>
              <a:rPr lang="en-IN" dirty="0"/>
              <a:t>enterprise management systems (</a:t>
            </a:r>
            <a:r>
              <a:rPr lang="en-IN" dirty="0">
                <a:solidFill>
                  <a:schemeClr val="accent2"/>
                </a:solidFill>
              </a:rPr>
              <a:t>ERP, CRM, CM</a:t>
            </a:r>
            <a:r>
              <a:rPr lang="en-IN" dirty="0"/>
              <a:t>)</a:t>
            </a:r>
          </a:p>
          <a:p>
            <a:r>
              <a:rPr lang="en-IN" dirty="0"/>
              <a:t>industry-specific software (</a:t>
            </a:r>
            <a:r>
              <a:rPr lang="en-IN" dirty="0">
                <a:solidFill>
                  <a:schemeClr val="accent2"/>
                </a:solidFill>
              </a:rPr>
              <a:t>engineering, bioinformatics</a:t>
            </a:r>
            <a:r>
              <a:rPr lang="en-IN" dirty="0"/>
              <a:t>)</a:t>
            </a:r>
          </a:p>
          <a:p>
            <a:r>
              <a:rPr lang="en-IN" dirty="0"/>
              <a:t>messaging systems (</a:t>
            </a:r>
            <a:r>
              <a:rPr lang="en-IN" dirty="0">
                <a:solidFill>
                  <a:schemeClr val="accent2"/>
                </a:solidFill>
              </a:rPr>
              <a:t>e-mail, voicemail</a:t>
            </a:r>
            <a:r>
              <a:rPr lang="en-IN" dirty="0"/>
              <a:t>)</a:t>
            </a:r>
          </a:p>
          <a:p>
            <a:r>
              <a:rPr lang="en-US" dirty="0"/>
              <a:t>mobile application marketplaces (</a:t>
            </a:r>
            <a:r>
              <a:rPr lang="en-US" dirty="0">
                <a:solidFill>
                  <a:schemeClr val="accent2"/>
                </a:solidFill>
              </a:rPr>
              <a:t>Android Play Store, Apple App Store</a:t>
            </a:r>
            <a:r>
              <a:rPr lang="en-US" dirty="0"/>
              <a:t>)</a:t>
            </a:r>
            <a:endParaRPr lang="en-IN" dirty="0"/>
          </a:p>
          <a:p>
            <a:r>
              <a:rPr lang="en-US" dirty="0"/>
              <a:t>office productivity software suites (</a:t>
            </a:r>
            <a:r>
              <a:rPr lang="en-US" dirty="0">
                <a:solidFill>
                  <a:schemeClr val="accent2"/>
                </a:solidFill>
              </a:rPr>
              <a:t>Microsoft Office, Adobe Creative Cloud</a:t>
            </a:r>
            <a:r>
              <a:rPr lang="en-US" dirty="0"/>
              <a:t>)</a:t>
            </a:r>
          </a:p>
          <a:p>
            <a:r>
              <a:rPr lang="en-IN" dirty="0"/>
              <a:t>search engines (</a:t>
            </a:r>
            <a:r>
              <a:rPr lang="en-IN" dirty="0">
                <a:solidFill>
                  <a:schemeClr val="accent2"/>
                </a:solidFill>
              </a:rPr>
              <a:t>Google, Yahoo</a:t>
            </a:r>
            <a:r>
              <a:rPr lang="en-IN" dirty="0"/>
              <a:t>)</a:t>
            </a:r>
          </a:p>
          <a:p>
            <a:r>
              <a:rPr lang="en-IN" dirty="0"/>
              <a:t>social networking media (</a:t>
            </a:r>
            <a:r>
              <a:rPr lang="en-IN" dirty="0">
                <a:solidFill>
                  <a:schemeClr val="accent2"/>
                </a:solidFill>
              </a:rPr>
              <a:t>Twitter, LinkedIn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058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A328-322E-4CD3-9283-2375F845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E3B4D-0436-4E8F-8E32-08EDB9248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cloud provider perspective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Building IaaS </a:t>
            </a:r>
            <a:r>
              <a:rPr lang="en-I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environments,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I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quipping PaaS environments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I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ptimizing SaaS environments</a:t>
            </a:r>
            <a:endParaRPr lang="en-IN" sz="1800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IN" sz="1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 cloud consumer perspective.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I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orking with IaaS environments.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I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orking with PaaS environments.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I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orking with SaaS services.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924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A23C7-1541-4057-9CE5-E5C209174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927"/>
            <a:ext cx="10515600" cy="57890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Those services are offered in one or more of the following implementation mediums:</a:t>
            </a:r>
          </a:p>
          <a:p>
            <a:r>
              <a:rPr lang="en-IN" dirty="0"/>
              <a:t>Mobile application.</a:t>
            </a:r>
          </a:p>
          <a:p>
            <a:r>
              <a:rPr lang="en-IN" dirty="0"/>
              <a:t>REST service.</a:t>
            </a:r>
          </a:p>
          <a:p>
            <a:r>
              <a:rPr lang="en-IN" dirty="0"/>
              <a:t>Web service.</a:t>
            </a:r>
          </a:p>
          <a:p>
            <a:pPr marL="0" indent="0">
              <a:buNone/>
            </a:pPr>
            <a:r>
              <a:rPr lang="en-IN" dirty="0"/>
              <a:t>Each of these SaaS implementations medium provide Web-based APIs for interfacing by cloud consumers.</a:t>
            </a:r>
          </a:p>
          <a:p>
            <a:pPr marL="0" indent="0">
              <a:buNone/>
            </a:pPr>
            <a:r>
              <a:rPr lang="en-IN" dirty="0"/>
              <a:t>Ex: electronic payment services(PayPal).</a:t>
            </a:r>
          </a:p>
          <a:p>
            <a:pPr marL="0" indent="0">
              <a:buNone/>
            </a:pPr>
            <a:r>
              <a:rPr lang="en-IN" dirty="0"/>
              <a:t>      mapping and routing services(Google Maps)</a:t>
            </a:r>
          </a:p>
          <a:p>
            <a:pPr marL="0" indent="0">
              <a:buNone/>
            </a:pPr>
            <a:r>
              <a:rPr lang="en-IN" dirty="0"/>
              <a:t>      publishing tools(WordPress).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/>
                </a:solidFill>
              </a:rPr>
              <a:t>Mobile-enabled SaaS implementations </a:t>
            </a:r>
            <a:r>
              <a:rPr lang="en-IN" dirty="0"/>
              <a:t>are commonly supported by </a:t>
            </a:r>
            <a:r>
              <a:rPr lang="en-IN" dirty="0">
                <a:solidFill>
                  <a:schemeClr val="accent2"/>
                </a:solidFill>
              </a:rPr>
              <a:t>multi-device broker mechanism </a:t>
            </a:r>
            <a:r>
              <a:rPr lang="en-IN" dirty="0"/>
              <a:t>unless the cloud service is exclusively accessed by specific mobile devices.</a:t>
            </a:r>
          </a:p>
        </p:txBody>
      </p:sp>
    </p:spTree>
    <p:extLst>
      <p:ext uri="{BB962C8B-B14F-4D97-AF65-F5344CB8AC3E}">
        <p14:creationId xmlns:p14="http://schemas.microsoft.com/office/powerpoint/2010/main" val="2495764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83C8B-9ECC-4067-B2C0-88EFA3FD6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6545"/>
            <a:ext cx="10515600" cy="55304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Some architectural models used in SaaS environment are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Service Load Balancing </a:t>
            </a:r>
            <a:r>
              <a:rPr lang="en-US" dirty="0"/>
              <a:t>– for workload distribution across redundant SaaS-based cloud service implementations 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Dynamic Failure Detection and Recovery </a:t>
            </a:r>
            <a:r>
              <a:rPr lang="en-US" dirty="0"/>
              <a:t>– to establish a system that can automatically resolve some failure conditions without disruption in service to the SaaS implementation.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Storage Maintenance Window</a:t>
            </a:r>
            <a:r>
              <a:rPr lang="en-US" dirty="0"/>
              <a:t> – to allow for planned maintenance outages that do not impact SaaS implementation availability 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Elastic Resource Capacity/Elastic Network Capacity </a:t>
            </a:r>
            <a:r>
              <a:rPr lang="en-US" dirty="0"/>
              <a:t>– to establish inherent elasticity within the SaaS-based cloud service architecture that enables it to automatically accommodate a range of runtime scalability requirements.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Cloud Balancing </a:t>
            </a:r>
            <a:r>
              <a:rPr lang="en-US" dirty="0"/>
              <a:t>– to impart broad resiliency within the SaaS implementation, which can be especially important for cloud services subjected to extreme concurrent usage volumes.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3863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2CF0-6527-4E25-8865-B9B670CE7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4255"/>
            <a:ext cx="10515600" cy="55027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Monitors</a:t>
            </a:r>
          </a:p>
          <a:p>
            <a:pPr marL="0" indent="0">
              <a:buNone/>
            </a:pPr>
            <a:r>
              <a:rPr lang="en-US" dirty="0"/>
              <a:t>Specialized cloud usage monitors can be used in SaaS environments to track the following types of metrics: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>
                <a:solidFill>
                  <a:srgbClr val="00B050"/>
                </a:solidFill>
              </a:rPr>
              <a:t>Tenant Subscription Period </a:t>
            </a:r>
            <a:r>
              <a:rPr lang="en-US" dirty="0"/>
              <a:t>– This metric is used by pay-per-use monitors to record and track application usage for time-based billing. </a:t>
            </a:r>
          </a:p>
          <a:p>
            <a:r>
              <a:rPr lang="en-US" dirty="0">
                <a:solidFill>
                  <a:srgbClr val="00B050"/>
                </a:solidFill>
              </a:rPr>
              <a:t>Application Usage </a:t>
            </a:r>
            <a:r>
              <a:rPr lang="en-US" dirty="0"/>
              <a:t>– This metric, based on user or security groups, is used with pay-per-use monitors to record and track application usage for billing purposes.</a:t>
            </a:r>
          </a:p>
          <a:p>
            <a:r>
              <a:rPr lang="en-US" dirty="0">
                <a:solidFill>
                  <a:srgbClr val="00B050"/>
                </a:solidFill>
              </a:rPr>
              <a:t>Tenant Application Functional Module </a:t>
            </a:r>
            <a:r>
              <a:rPr lang="en-US" dirty="0"/>
              <a:t>– This metric is used by pay-per-use monitors for function-based billing. Cloud services can have different functionality tiers according to whether the cloud consumer is free-tier or a paid subscriber.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Security</a:t>
            </a:r>
          </a:p>
          <a:p>
            <a:pPr marL="0" indent="0">
              <a:buNone/>
            </a:pPr>
            <a:r>
              <a:rPr lang="en-US" dirty="0"/>
              <a:t>SaaS implementations generally depend on foundation of security controls inherent to their deployment environment.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2599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831A5-0E2E-464A-807A-FE8D33C3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Cloud Delivery Models: The Cloud Consumer Perspective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F9017-EBCF-4BE2-80E0-75F6318EA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Working with IaaS Environment</a:t>
            </a:r>
          </a:p>
          <a:p>
            <a:pPr marL="0" indent="0">
              <a:buNone/>
            </a:pPr>
            <a:r>
              <a:rPr lang="en-US" dirty="0"/>
              <a:t>Virtual servers are accessed at the operating system level through the use of remote terminal applications.</a:t>
            </a:r>
            <a:endParaRPr lang="en-US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dirty="0"/>
              <a:t>Accordingly, the type of client software used directly depends on the type of operating system that is running at the virtual server, of which two common options are: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>
                <a:solidFill>
                  <a:srgbClr val="00B050"/>
                </a:solidFill>
              </a:rPr>
              <a:t>Remote Desktop (or Remote Desktop Connection) Client </a:t>
            </a:r>
            <a:r>
              <a:rPr lang="en-US" dirty="0"/>
              <a:t>– for Windows-based environments and presents a Windows GUI desktop.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>
                <a:solidFill>
                  <a:srgbClr val="00B050"/>
                </a:solidFill>
              </a:rPr>
              <a:t>SSH Client </a:t>
            </a:r>
            <a:r>
              <a:rPr lang="en-US" dirty="0"/>
              <a:t>– for Mac and other Linux-based environments to allow for secure channel connections to text-based shell accounts running on the server OS .</a:t>
            </a:r>
            <a:endParaRPr lang="en-IN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00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E82DD4-A8D2-4577-8B1C-172BB3DD3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713" y="1081520"/>
            <a:ext cx="7345941" cy="2966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EB8648-4C86-4B22-959B-F1861A1D1ED9}"/>
              </a:ext>
            </a:extLst>
          </p:cNvPr>
          <p:cNvSpPr txBox="1"/>
          <p:nvPr/>
        </p:nvSpPr>
        <p:spPr>
          <a:xfrm>
            <a:off x="2370714" y="4641426"/>
            <a:ext cx="75953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cloud resource administrator uses the Windows-based Remote Desktop client to administer a Windows-based virtual server and the SSH client for the Linux-based virtual server.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9335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B854A0-1239-4C99-96EA-577E7586A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3850"/>
            <a:ext cx="10515600" cy="58531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There are two ways to connect with the cloud storage device.</a:t>
            </a:r>
          </a:p>
          <a:p>
            <a:pPr marL="0" indent="0">
              <a:buNone/>
            </a:pPr>
            <a:r>
              <a:rPr lang="en-US" dirty="0"/>
              <a:t>1. A cloud storage device can be attached directly to the virtual servers and accessed through the virtual servers’ functional interface for management by the operating system.</a:t>
            </a:r>
          </a:p>
          <a:p>
            <a:pPr marL="0" indent="0">
              <a:buNone/>
            </a:pPr>
            <a:r>
              <a:rPr lang="en-US" dirty="0"/>
              <a:t>2. Alternatively, a cloud storage device can be attached to an IT resource that is being hosted outside of the cloud, such as an on-premise device over a WAN or VPN. In this case the following formats for the manipulation and transmission of cloud storage data are</a:t>
            </a:r>
          </a:p>
          <a:p>
            <a:r>
              <a:rPr lang="en-US" dirty="0">
                <a:solidFill>
                  <a:srgbClr val="00B050"/>
                </a:solidFill>
              </a:rPr>
              <a:t>Network Filesystem </a:t>
            </a:r>
            <a:r>
              <a:rPr lang="en-US" dirty="0"/>
              <a:t>– Files and folders are organized in NFS,CIFS system.</a:t>
            </a:r>
          </a:p>
          <a:p>
            <a:r>
              <a:rPr lang="en-US" dirty="0">
                <a:solidFill>
                  <a:srgbClr val="00B050"/>
                </a:solidFill>
              </a:rPr>
              <a:t>Storage area network devices </a:t>
            </a:r>
            <a:r>
              <a:rPr lang="en-US" dirty="0"/>
              <a:t>– Block based storage access allows data to be placed in consistent files for optimal network transmission (iSCSI, Fiber channel) .</a:t>
            </a:r>
          </a:p>
          <a:p>
            <a:r>
              <a:rPr lang="en-US" dirty="0">
                <a:solidFill>
                  <a:srgbClr val="00B050"/>
                </a:solidFill>
              </a:rPr>
              <a:t>Web based resources </a:t>
            </a:r>
            <a:r>
              <a:rPr lang="en-US" dirty="0"/>
              <a:t>-- Object-based storage access by which an interface that is not integrated into the operating system logically represents files, which can be accessed through a Web-based interface (Amazon S3).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5453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DC0FC-6198-4383-91B0-0F8611148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8691"/>
            <a:ext cx="10515600" cy="5798272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chemeClr val="accent1"/>
                </a:solidFill>
              </a:rPr>
              <a:t>IT Resource Provisioning Considerations</a:t>
            </a:r>
          </a:p>
          <a:p>
            <a:pPr marL="0" indent="0">
              <a:buNone/>
            </a:pPr>
            <a:r>
              <a:rPr lang="en-US" dirty="0"/>
              <a:t>Cloud consumers have a high degree of control over how and to what extent IT resources are provisioned which includes</a:t>
            </a:r>
          </a:p>
          <a:p>
            <a:r>
              <a:rPr lang="en-US" dirty="0"/>
              <a:t>controlling scalability features (automated scaling, load balancing) </a:t>
            </a:r>
          </a:p>
          <a:p>
            <a:pPr marL="0" indent="0">
              <a:buNone/>
            </a:pPr>
            <a:r>
              <a:rPr lang="en-US" dirty="0"/>
              <a:t>• controlling the lifecycle of virtual IT resources (shutting down, restarting, powering up of virtual devices)</a:t>
            </a:r>
          </a:p>
          <a:p>
            <a:pPr marL="0" indent="0">
              <a:buNone/>
            </a:pPr>
            <a:r>
              <a:rPr lang="en-US" dirty="0"/>
              <a:t> • controlling the virtual network environment and network access rules (firewalls, logical network perimeters) </a:t>
            </a:r>
          </a:p>
          <a:p>
            <a:pPr marL="0" indent="0">
              <a:buNone/>
            </a:pPr>
            <a:r>
              <a:rPr lang="en-US" dirty="0"/>
              <a:t>• establishing and displaying service provisioning agreements (account conditions, usage terms) </a:t>
            </a:r>
          </a:p>
          <a:p>
            <a:pPr marL="0" indent="0">
              <a:buNone/>
            </a:pPr>
            <a:r>
              <a:rPr lang="en-US" dirty="0"/>
              <a:t>• managing the attachment of cloud storage devices </a:t>
            </a:r>
          </a:p>
          <a:p>
            <a:pPr marL="0" indent="0">
              <a:buNone/>
            </a:pPr>
            <a:r>
              <a:rPr lang="en-US" dirty="0"/>
              <a:t>• managing the pre-allocation of cloud-based IT resources (resource reservation) </a:t>
            </a:r>
          </a:p>
          <a:p>
            <a:pPr marL="0" indent="0">
              <a:buNone/>
            </a:pPr>
            <a:r>
              <a:rPr lang="en-US" dirty="0"/>
              <a:t>• managing credentials and passwords for cloud resource administrators</a:t>
            </a: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6359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B520A-45C2-4679-A1CC-293FC716C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255"/>
            <a:ext cx="10515600" cy="60107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• managing credentials for cloud-based security groups that access virtualized IT resources through an IAM </a:t>
            </a:r>
          </a:p>
          <a:p>
            <a:pPr marL="0" indent="0">
              <a:buNone/>
            </a:pPr>
            <a:r>
              <a:rPr lang="en-US" dirty="0"/>
              <a:t>• managing security-related configurations </a:t>
            </a:r>
          </a:p>
          <a:p>
            <a:pPr marL="0" indent="0">
              <a:buNone/>
            </a:pPr>
            <a:r>
              <a:rPr lang="en-US" dirty="0"/>
              <a:t>• managing customized virtual server image storage (importing, exporting, backup) </a:t>
            </a:r>
          </a:p>
          <a:p>
            <a:pPr marL="0" indent="0">
              <a:buNone/>
            </a:pPr>
            <a:r>
              <a:rPr lang="en-US" dirty="0"/>
              <a:t>• selecting high-availability options (failover, IT resource clustering) </a:t>
            </a:r>
          </a:p>
          <a:p>
            <a:pPr marL="0" indent="0">
              <a:buNone/>
            </a:pPr>
            <a:r>
              <a:rPr lang="en-US" dirty="0"/>
              <a:t>• selecting and monitoring SLA metrics </a:t>
            </a:r>
          </a:p>
          <a:p>
            <a:pPr marL="0" indent="0">
              <a:buNone/>
            </a:pPr>
            <a:r>
              <a:rPr lang="en-US" dirty="0"/>
              <a:t>• selecting basic software configurations (operating system, pre-installed software for new virtual servers)</a:t>
            </a:r>
          </a:p>
          <a:p>
            <a:pPr marL="0" indent="0">
              <a:buNone/>
            </a:pPr>
            <a:r>
              <a:rPr lang="en-US" dirty="0"/>
              <a:t> • selecting IaaS resource instances from a number of available hardware related configurations and options (processing capabilities, RAM, storage)</a:t>
            </a:r>
          </a:p>
          <a:p>
            <a:pPr marL="0" indent="0">
              <a:buNone/>
            </a:pPr>
            <a:r>
              <a:rPr lang="en-US" dirty="0"/>
              <a:t> • selecting the geographical regions in which cloud-based IT resources should be hosted </a:t>
            </a:r>
          </a:p>
          <a:p>
            <a:pPr marL="0" indent="0">
              <a:buNone/>
            </a:pPr>
            <a:r>
              <a:rPr lang="en-US" dirty="0"/>
              <a:t>• tracking and managing costs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6065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7463-E829-4AD6-841E-1FB48420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Working with PaaS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B849C-50D6-451C-A29F-9795E3F70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600"/>
            <a:ext cx="10515600" cy="45513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typical PaaS IDE can offer a wide range of tools and programming resources, such as software libraries, class libraries, frameworks, APIs, and various runtime capabilities that emulate the planned cloud-based deployment environment.</a:t>
            </a:r>
          </a:p>
          <a:p>
            <a:r>
              <a:rPr lang="en-US" dirty="0"/>
              <a:t> These features allow developers to create, test, and run application code within the cloud or locally (on-premise) while using the IDE to emulate the cloud deployment environment. </a:t>
            </a:r>
          </a:p>
          <a:p>
            <a:r>
              <a:rPr lang="en-US" dirty="0"/>
              <a:t>Compiled or completed applications are then bundled and uploaded to the cloud, and deployed via the ready-made environments. </a:t>
            </a:r>
          </a:p>
          <a:p>
            <a:r>
              <a:rPr lang="en-US" dirty="0"/>
              <a:t>PaaS also allows for applications to use cloud storage devices as independent data storing systems for holding development-specific data.</a:t>
            </a:r>
          </a:p>
          <a:p>
            <a:r>
              <a:rPr lang="en-US" dirty="0"/>
              <a:t>Both SQL and NoSQL database structures are generally supported.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6591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BB3432-30E9-457E-86B0-87D88C627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4513"/>
            <a:ext cx="10515600" cy="56324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IT Resource Provisioning Considerations</a:t>
            </a:r>
          </a:p>
          <a:p>
            <a:pPr marL="0" indent="0">
              <a:buNone/>
            </a:pPr>
            <a:r>
              <a:rPr lang="en-US" dirty="0"/>
              <a:t>PaaS environments provide less administrative control than IaaS environments, but still offer a significant range of management features.</a:t>
            </a:r>
          </a:p>
          <a:p>
            <a:r>
              <a:rPr lang="en-US" dirty="0"/>
              <a:t>Establishing and displaying service provisioning agreements, such as account conditions and usage terms </a:t>
            </a:r>
          </a:p>
          <a:p>
            <a:r>
              <a:rPr lang="en-US" dirty="0"/>
              <a:t>selecting software platform and development frameworks for readymade environments </a:t>
            </a:r>
          </a:p>
          <a:p>
            <a:r>
              <a:rPr lang="en-US" dirty="0"/>
              <a:t>selecting instance types, which are most commonly frontend or backend instances </a:t>
            </a:r>
          </a:p>
          <a:p>
            <a:r>
              <a:rPr lang="en-US" dirty="0"/>
              <a:t>selecting cloud storage devices for use in ready-made environments </a:t>
            </a:r>
          </a:p>
          <a:p>
            <a:r>
              <a:rPr lang="en-US" dirty="0"/>
              <a:t>controlling the lifecycle of PaaS-developed applications (deployment, starting, shutdown, restarting, and release)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672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BFFA2-B385-4F1F-92DF-73443296F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6618"/>
            <a:ext cx="10515600" cy="541034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 cloud delivery model such as IaaS, PaaS, SaaS issues related to </a:t>
            </a:r>
          </a:p>
          <a:p>
            <a:r>
              <a:rPr lang="en-IN" dirty="0"/>
              <a:t>The cloud provider perceptive</a:t>
            </a:r>
          </a:p>
          <a:p>
            <a:r>
              <a:rPr lang="en-IN" dirty="0"/>
              <a:t>The cloud consumer perceptive. </a:t>
            </a:r>
          </a:p>
        </p:txBody>
      </p:sp>
    </p:spTree>
    <p:extLst>
      <p:ext uri="{BB962C8B-B14F-4D97-AF65-F5344CB8AC3E}">
        <p14:creationId xmlns:p14="http://schemas.microsoft.com/office/powerpoint/2010/main" val="2123026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479B1-AE6D-4202-9827-FB435DE45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8073"/>
            <a:ext cx="10515600" cy="5548890"/>
          </a:xfrm>
        </p:spPr>
        <p:txBody>
          <a:bodyPr/>
          <a:lstStyle/>
          <a:p>
            <a:r>
              <a:rPr lang="en-US" dirty="0"/>
              <a:t>Controlling the versioning of deployed applications and modules </a:t>
            </a:r>
          </a:p>
          <a:p>
            <a:r>
              <a:rPr lang="en-US" dirty="0"/>
              <a:t>Configuring availability and reliability-related mechanisms</a:t>
            </a:r>
          </a:p>
          <a:p>
            <a:r>
              <a:rPr lang="en-US" dirty="0"/>
              <a:t>Managing credentials for developers and cloud resource administrators using IAM</a:t>
            </a:r>
          </a:p>
          <a:p>
            <a:r>
              <a:rPr lang="en-US" dirty="0"/>
              <a:t>Managing general security settings, such as accessible network ports</a:t>
            </a:r>
          </a:p>
          <a:p>
            <a:r>
              <a:rPr lang="en-US" dirty="0"/>
              <a:t>selecting and monitoring PaaS-related SLA metrics </a:t>
            </a:r>
          </a:p>
          <a:p>
            <a:r>
              <a:rPr lang="en-US" dirty="0"/>
              <a:t> managing and monitoring usage and IT resource costs </a:t>
            </a:r>
          </a:p>
          <a:p>
            <a:r>
              <a:rPr lang="en-US" dirty="0"/>
              <a:t> controlling scalability features such as usage quotas, active instance thresholds, and the configuration and deployment of the automated scaling listener and load balancer mechanisms.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4348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6654-76D7-4923-B070-4F9E2E6F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1857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Working with SaaS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D737E-51C2-46C3-A998-B1997D567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47083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SaaS-based cloud services are almost always accompanied by refined and generic APIs, they are usually designed to be incorporated as part of larger distributed solutions. </a:t>
            </a:r>
          </a:p>
          <a:p>
            <a:pPr marL="0" indent="0">
              <a:buNone/>
            </a:pPr>
            <a:r>
              <a:rPr lang="en-US" dirty="0"/>
              <a:t>Example: Google Maps offers API that enables mapping information and images to be incorporated into Websites and web based applications.</a:t>
            </a:r>
          </a:p>
          <a:p>
            <a:r>
              <a:rPr lang="en-US" dirty="0"/>
              <a:t>Many SaaS offerings are provided free of charge, although these cloud services often come with data collecting sub-programs that produce usage data for the benefit of the cloud provider.</a:t>
            </a:r>
          </a:p>
          <a:p>
            <a:r>
              <a:rPr lang="en-US" dirty="0"/>
              <a:t>When using any SaaS product that is sponsored by third parties, there is a reasonable chance that it is performing a form of background information gathering.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923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6DEAE-8484-4A9A-9A8B-35C6B2818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1964"/>
            <a:ext cx="10515600" cy="54749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Cloud consumers using SaaS products supplied by cloud providers are relieved of the responsibilities of implementing and administering their underlying hosting environments.</a:t>
            </a:r>
          </a:p>
          <a:p>
            <a:r>
              <a:rPr lang="en-US" dirty="0"/>
              <a:t>Customization options are usually available to cloud consumers; however, these options are generally limited to the runtime usage control of the cloud service instances that are generated specifically by and for the cloud consumer which include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managing security-related configurations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managing select availability and reliability options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managing usage costs.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managing user accounts, profiles, and access authorization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selecting and monitoring SLAs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setting manual and automated scalability options and limitations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7417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48B6-4DF4-4C53-8A72-983F2931E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819E9-1EF7-45D8-8678-9725A6F0B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DTGOV discovers that a number of additional mechanisms and technologies need to be assembled in order to complete its IaaS management architecture</a:t>
            </a:r>
          </a:p>
          <a:p>
            <a:r>
              <a:rPr lang="en-US" dirty="0"/>
              <a:t>Network virtualization is incorporated into logical network topologies, and logical network perimeters are established using different firewalls and virtual networks.</a:t>
            </a:r>
          </a:p>
          <a:p>
            <a:r>
              <a:rPr lang="en-US" dirty="0"/>
              <a:t>The VIM is positioned as the central tool for controlling the IaaS platform and equipping it with self-provisioning capabilities. 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Additional virtual server and cloud storage device mechanisms are implemented through the virtualization platform, while several virtual server images that provide base template configurations for virtual servers are created.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9186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EAAEE-3ED2-45DD-BFF4-14DC71852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7309"/>
            <a:ext cx="10515600" cy="553965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Dynamic scaling is added using the VIM’s API through the use of automated scaling listeners. </a:t>
            </a:r>
          </a:p>
          <a:p>
            <a:r>
              <a:rPr lang="en-US" dirty="0"/>
              <a:t> High-availability virtual server clusters are created using the resource replication, load balancer, failover system, and resource cluster mechanisms.</a:t>
            </a:r>
          </a:p>
          <a:p>
            <a:r>
              <a:rPr lang="en-US" dirty="0"/>
              <a:t>A customized application that directly uses the SSO and IAM system mechanisms is built to enable interoperability between the remote administration system, network management tools, and VIM.</a:t>
            </a:r>
          </a:p>
          <a:p>
            <a:r>
              <a:rPr lang="en-US" dirty="0"/>
              <a:t>DTGOV uses a powerful commercial network management tool that is customized to store event information gathered by the VIM and SLA monitoring agents in an SLA measurements database.</a:t>
            </a:r>
          </a:p>
          <a:p>
            <a:r>
              <a:rPr lang="en-US" dirty="0"/>
              <a:t>DTGOV expands a proprietary software tool that is based on a set of usage measurements from a database populated by pay-per-use monitors.</a:t>
            </a:r>
          </a:p>
          <a:p>
            <a:r>
              <a:rPr lang="en-US" dirty="0"/>
              <a:t>The billing software is used as the base implementation for the billing management system mechanism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1386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9793E7-86BE-47CD-83B7-7360CDA73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528" y="277091"/>
            <a:ext cx="6790964" cy="56249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565B30-9042-4199-8820-AEFB149A47B0}"/>
              </a:ext>
            </a:extLst>
          </p:cNvPr>
          <p:cNvSpPr txBox="1"/>
          <p:nvPr/>
        </p:nvSpPr>
        <p:spPr>
          <a:xfrm>
            <a:off x="3216492" y="60175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 overview of the DTGOV management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452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29D6A-C693-4004-8495-6073FA52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3457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The cloud provider perceptive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079F7-8510-4BC7-8817-853BEAB5E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47083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The integration and management of cloud based environments and how these are related to other technologies are examined.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Building IaaS Environment</a:t>
            </a:r>
          </a:p>
          <a:p>
            <a:r>
              <a:rPr lang="en-IN" dirty="0"/>
              <a:t>The virtual server and cloud storage device mechanisms are the most fundamental IT resources that are part of provisioning architecture within IaaS environments.</a:t>
            </a:r>
          </a:p>
          <a:p>
            <a:r>
              <a:rPr lang="en-IN" dirty="0"/>
              <a:t>They are offered various standardized configurations that are determined by the following properties.</a:t>
            </a:r>
          </a:p>
          <a:p>
            <a:pPr marL="0" indent="0">
              <a:buNone/>
            </a:pPr>
            <a:r>
              <a:rPr lang="en-IN" dirty="0"/>
              <a:t>	operating system</a:t>
            </a:r>
          </a:p>
          <a:p>
            <a:pPr marL="0" indent="0">
              <a:buNone/>
            </a:pPr>
            <a:r>
              <a:rPr lang="en-IN" dirty="0"/>
              <a:t>	primary memory capacity</a:t>
            </a:r>
          </a:p>
          <a:p>
            <a:pPr marL="0" indent="0">
              <a:buNone/>
            </a:pPr>
            <a:r>
              <a:rPr lang="en-IN" dirty="0"/>
              <a:t>	processing capacity</a:t>
            </a:r>
          </a:p>
          <a:p>
            <a:pPr marL="0" indent="0">
              <a:buNone/>
            </a:pPr>
            <a:r>
              <a:rPr lang="en-IN" dirty="0"/>
              <a:t>	virtualized storage capacity.</a:t>
            </a:r>
          </a:p>
        </p:txBody>
      </p:sp>
    </p:spTree>
    <p:extLst>
      <p:ext uri="{BB962C8B-B14F-4D97-AF65-F5344CB8AC3E}">
        <p14:creationId xmlns:p14="http://schemas.microsoft.com/office/powerpoint/2010/main" val="194936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430E0-D502-4F58-9503-51543D9F7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636"/>
            <a:ext cx="10515600" cy="5253327"/>
          </a:xfrm>
        </p:spPr>
        <p:txBody>
          <a:bodyPr/>
          <a:lstStyle/>
          <a:p>
            <a:r>
              <a:rPr lang="en-IN" dirty="0"/>
              <a:t>Memory and virtual storage capacity is allocated with increments of 1GB .</a:t>
            </a:r>
          </a:p>
          <a:p>
            <a:r>
              <a:rPr lang="en-IN" dirty="0"/>
              <a:t>When limited cloud consumer access to virtualised environment , IaaS offers by cloud providers via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virtual server images</a:t>
            </a:r>
            <a:r>
              <a:rPr lang="en-IN" dirty="0"/>
              <a:t> that capture the predefined configurations.</a:t>
            </a:r>
          </a:p>
          <a:p>
            <a:r>
              <a:rPr lang="en-IN" dirty="0"/>
              <a:t>Some cloud providers provides cloud consumers to direct access to physical IT resources in such case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bare-metal architecture</a:t>
            </a:r>
            <a:r>
              <a:rPr lang="en-IN" dirty="0"/>
              <a:t>(guest OS runs on the top of the hypervisor that runs directly on the host hardware) is used.</a:t>
            </a:r>
          </a:p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Snapshots can be taken </a:t>
            </a:r>
            <a:r>
              <a:rPr lang="en-IN" dirty="0"/>
              <a:t>of a virtual server  to record the current state, memory and configuration of virtualized IaaS environment for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backup and replication</a:t>
            </a:r>
            <a:r>
              <a:rPr lang="en-IN" dirty="0"/>
              <a:t> in support of horizontal and vertical scaling.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131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7682-3A2E-4AAF-B8BA-E9A4BDD75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2800"/>
            <a:ext cx="10515600" cy="5364163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Data Centre</a:t>
            </a:r>
          </a:p>
          <a:p>
            <a:pPr marL="0" indent="0">
              <a:buNone/>
            </a:pPr>
            <a:r>
              <a:rPr lang="en-US" dirty="0"/>
              <a:t>Cloud providers can offer IaaS-based IT resources from multiple geographically diverse data centers. which provides the following primary benefits:</a:t>
            </a:r>
          </a:p>
          <a:p>
            <a:r>
              <a:rPr lang="en-US" dirty="0"/>
              <a:t>Multiple data centers can be linked together for increased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resiliency</a:t>
            </a:r>
            <a:r>
              <a:rPr lang="en-US" dirty="0"/>
              <a:t>. Each data center is located in different regions there is a lower chance of a single failure of all data centers to go offline simultaneously.</a:t>
            </a:r>
          </a:p>
          <a:p>
            <a:r>
              <a:rPr lang="en-US" dirty="0"/>
              <a:t>Connected through high-speed communications networks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with low latency</a:t>
            </a:r>
            <a:r>
              <a:rPr lang="en-US" dirty="0"/>
              <a:t>, data centers can perform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load balancing</a:t>
            </a:r>
            <a:r>
              <a:rPr lang="en-US" dirty="0"/>
              <a:t>, IT resource backup and replication, and increase storage capacity, while improving availability and reliability. Having multiple data centers spread over a greater area further reduces network latency.</a:t>
            </a:r>
          </a:p>
          <a:p>
            <a:r>
              <a:rPr lang="en-US" dirty="0"/>
              <a:t>Data centers that are deployed in different countries make access to IT resources more convenient for cloud consumers that are limited by legal and regulatory requirements.</a:t>
            </a:r>
            <a:endParaRPr lang="en-IN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213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D813D8-87E0-464B-9A7A-5A7A3891E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5" y="159326"/>
            <a:ext cx="6572593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AB4D76-8B89-4403-A850-D5A6F5ED7E41}"/>
              </a:ext>
            </a:extLst>
          </p:cNvPr>
          <p:cNvSpPr txBox="1"/>
          <p:nvPr/>
        </p:nvSpPr>
        <p:spPr>
          <a:xfrm>
            <a:off x="6012872" y="312666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 cloud provider is provisioning and managing an IaaS environment with IT resources from different data centers in the United States and the United Kingdom. 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273A2-5F00-4939-AC93-3D992AF177DB}"/>
              </a:ext>
            </a:extLst>
          </p:cNvPr>
          <p:cNvSpPr txBox="1"/>
          <p:nvPr/>
        </p:nvSpPr>
        <p:spPr>
          <a:xfrm>
            <a:off x="5892800" y="4770873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When an IaaS environment is used to provide cloud consumers with virtualized network environments, each cloud consumer is segregated into a tenant environment that isolates IT resources from the rest of the cloud through the Internet. VLANs and network access control software collaboratively realize the corresponding logical network perimeters.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555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80EE8-2264-4030-860E-9861D29D3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0218"/>
            <a:ext cx="10515600" cy="58167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Scalability and Reliability</a:t>
            </a:r>
          </a:p>
          <a:p>
            <a:r>
              <a:rPr lang="en-US" dirty="0"/>
              <a:t>Within IaaS environments, cloud providers can automatically provision virtual servers via the dynamic vertical scaling type of </a:t>
            </a:r>
            <a:r>
              <a:rPr lang="en-US" dirty="0">
                <a:solidFill>
                  <a:srgbClr val="FF0000"/>
                </a:solidFill>
              </a:rPr>
              <a:t>dynamic scalability architecture</a:t>
            </a:r>
            <a:r>
              <a:rPr lang="en-US" dirty="0"/>
              <a:t>.</a:t>
            </a:r>
            <a:endParaRPr lang="en-IN" b="1" dirty="0">
              <a:solidFill>
                <a:schemeClr val="accent1"/>
              </a:solidFill>
            </a:endParaRPr>
          </a:p>
          <a:p>
            <a:r>
              <a:rPr lang="en-IN" dirty="0"/>
              <a:t>This can be performed through VIM, VIM can scale virtual servers using resource replication as a type </a:t>
            </a:r>
            <a:r>
              <a:rPr lang="en-IN" dirty="0">
                <a:solidFill>
                  <a:srgbClr val="FF0000"/>
                </a:solidFill>
              </a:rPr>
              <a:t>of resource pooling architecture.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load balancing mechanism </a:t>
            </a:r>
            <a:r>
              <a:rPr lang="en-IN" dirty="0"/>
              <a:t>as a type of </a:t>
            </a:r>
            <a:r>
              <a:rPr lang="en-IN" dirty="0">
                <a:solidFill>
                  <a:srgbClr val="FF0000"/>
                </a:solidFill>
              </a:rPr>
              <a:t>work distribution architecture </a:t>
            </a:r>
            <a:r>
              <a:rPr lang="en-IN" dirty="0"/>
              <a:t>can be used to distribute the workload among IT resources in a pool to complete the horizontal scaling process.</a:t>
            </a:r>
          </a:p>
          <a:p>
            <a:r>
              <a:rPr lang="en-IN" dirty="0">
                <a:solidFill>
                  <a:srgbClr val="FF0000"/>
                </a:solidFill>
              </a:rPr>
              <a:t>Manual scalability </a:t>
            </a:r>
            <a:r>
              <a:rPr lang="en-IN" dirty="0"/>
              <a:t>requires the cloud consumer to interact with a usage and administration  program to explicitly request it resource scaling.</a:t>
            </a:r>
          </a:p>
          <a:p>
            <a:r>
              <a:rPr lang="en-IN" dirty="0">
                <a:solidFill>
                  <a:srgbClr val="FF0000"/>
                </a:solidFill>
              </a:rPr>
              <a:t>In dynamic scaling</a:t>
            </a:r>
            <a:r>
              <a:rPr lang="en-IN" dirty="0"/>
              <a:t>, it uses automatic scaling listener to monitor the workload and performs automatic scaling.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5629F-20C9-4462-9CED-8483F7EDB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5927"/>
            <a:ext cx="10515600" cy="528103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Replicated IT resources </a:t>
            </a:r>
            <a:r>
              <a:rPr lang="en-US" dirty="0"/>
              <a:t>can be arranged in </a:t>
            </a:r>
            <a:r>
              <a:rPr lang="en-US" dirty="0">
                <a:solidFill>
                  <a:srgbClr val="FF0000"/>
                </a:solidFill>
              </a:rPr>
              <a:t>high availability </a:t>
            </a:r>
            <a:r>
              <a:rPr lang="en-US" dirty="0"/>
              <a:t>configuration that reduces failover system via VIM.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multipath resource access architecture </a:t>
            </a:r>
            <a:r>
              <a:rPr lang="en-US" dirty="0"/>
              <a:t>improves reliability via a use of redundant access paths.</a:t>
            </a:r>
          </a:p>
          <a:p>
            <a:r>
              <a:rPr lang="en-US" dirty="0">
                <a:solidFill>
                  <a:srgbClr val="FF0000"/>
                </a:solidFill>
              </a:rPr>
              <a:t>Resource reservation architecture </a:t>
            </a:r>
            <a:r>
              <a:rPr lang="en-US" dirty="0"/>
              <a:t>also used by some cloud providers they provision dedicated IT resources.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314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A7C5750F9F5B46B2FB468D1F3887FD" ma:contentTypeVersion="2" ma:contentTypeDescription="Create a new document." ma:contentTypeScope="" ma:versionID="ce7d0c0191af14131274ec5bd03a7d7d">
  <xsd:schema xmlns:xsd="http://www.w3.org/2001/XMLSchema" xmlns:xs="http://www.w3.org/2001/XMLSchema" xmlns:p="http://schemas.microsoft.com/office/2006/metadata/properties" xmlns:ns2="1fc8fff9-d4e0-4f2e-b2fa-6fafaf52c5e3" targetNamespace="http://schemas.microsoft.com/office/2006/metadata/properties" ma:root="true" ma:fieldsID="5aa7d6f2b829c744bc67aefe5fa174bb" ns2:_="">
    <xsd:import namespace="1fc8fff9-d4e0-4f2e-b2fa-6fafaf52c5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c8fff9-d4e0-4f2e-b2fa-6fafaf52c5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BF76F1-DC13-4100-A329-CBAC99938148}"/>
</file>

<file path=customXml/itemProps2.xml><?xml version="1.0" encoding="utf-8"?>
<ds:datastoreItem xmlns:ds="http://schemas.openxmlformats.org/officeDocument/2006/customXml" ds:itemID="{F7EF02E5-B858-455B-9C25-2533CFAB964A}"/>
</file>

<file path=customXml/itemProps3.xml><?xml version="1.0" encoding="utf-8"?>
<ds:datastoreItem xmlns:ds="http://schemas.openxmlformats.org/officeDocument/2006/customXml" ds:itemID="{4A2BD64E-76F2-4DDF-990C-1A4184B16FFB}"/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3212</Words>
  <Application>Microsoft Office PowerPoint</Application>
  <PresentationFormat>Widescreen</PresentationFormat>
  <Paragraphs>204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Times New Roman</vt:lpstr>
      <vt:lpstr>Wingdings</vt:lpstr>
      <vt:lpstr>Office Theme</vt:lpstr>
      <vt:lpstr>Module 5</vt:lpstr>
      <vt:lpstr>Contents </vt:lpstr>
      <vt:lpstr>PowerPoint Presentation</vt:lpstr>
      <vt:lpstr>The cloud provider perceptive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Equipping PaaS Environments</vt:lpstr>
      <vt:lpstr>PowerPoint Presentation</vt:lpstr>
      <vt:lpstr>PowerPoint Presentation</vt:lpstr>
      <vt:lpstr>PowerPoint Presentation</vt:lpstr>
      <vt:lpstr>PowerPoint Presentation</vt:lpstr>
      <vt:lpstr>Optimizing SaaS Environment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Cloud Delivery Models: The Cloud Consumer Perspective</vt:lpstr>
      <vt:lpstr>PowerPoint Presentation</vt:lpstr>
      <vt:lpstr>PowerPoint Presentation</vt:lpstr>
      <vt:lpstr>PowerPoint Presentation</vt:lpstr>
      <vt:lpstr>PowerPoint Presentation</vt:lpstr>
      <vt:lpstr>Working with PaaS Environments</vt:lpstr>
      <vt:lpstr>PowerPoint Presentation</vt:lpstr>
      <vt:lpstr>PowerPoint Presentation</vt:lpstr>
      <vt:lpstr>Working with SaaS Services</vt:lpstr>
      <vt:lpstr>PowerPoint Presentation</vt:lpstr>
      <vt:lpstr>Case Study 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</dc:title>
  <dc:creator>Subash Choudary Dasari</dc:creator>
  <cp:lastModifiedBy>Subash Choudary Dasari</cp:lastModifiedBy>
  <cp:revision>14</cp:revision>
  <dcterms:created xsi:type="dcterms:W3CDTF">2022-08-02T10:14:42Z</dcterms:created>
  <dcterms:modified xsi:type="dcterms:W3CDTF">2022-08-11T05:59:16Z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0x01010089A7C5750F9F5B46B2FB468D1F3887FD</vt:lpwstr>
  </property>
</Properties>
</file>