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6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3" r:id="rId51"/>
    <p:sldId id="304" r:id="rId52"/>
    <p:sldId id="305" r:id="rId53"/>
    <p:sldId id="306" r:id="rId54"/>
    <p:sldId id="307" r:id="rId55"/>
    <p:sldId id="308" r:id="rId56"/>
    <p:sldId id="309" r:id="rId57"/>
    <p:sldId id="310" r:id="rId58"/>
    <p:sldId id="311" r:id="rId59"/>
    <p:sldId id="312" r:id="rId60"/>
    <p:sldId id="326"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2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442B2-90FC-4999-B5A6-DF6EBA6FA8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F2A565B-44F9-4B7A-9DE1-B729E041A0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FC345E6-0D17-493D-AF41-ED2A480D905D}"/>
              </a:ext>
            </a:extLst>
          </p:cNvPr>
          <p:cNvSpPr>
            <a:spLocks noGrp="1"/>
          </p:cNvSpPr>
          <p:nvPr>
            <p:ph type="dt" sz="half" idx="10"/>
          </p:nvPr>
        </p:nvSpPr>
        <p:spPr/>
        <p:txBody>
          <a:bodyPr/>
          <a:lstStyle/>
          <a:p>
            <a:fld id="{503D7C6D-57E3-4265-AB59-EB686A0395F9}" type="datetimeFigureOut">
              <a:rPr lang="en-IN" smtClean="0"/>
              <a:t>22-07-2022</a:t>
            </a:fld>
            <a:endParaRPr lang="en-IN"/>
          </a:p>
        </p:txBody>
      </p:sp>
      <p:sp>
        <p:nvSpPr>
          <p:cNvPr id="5" name="Footer Placeholder 4">
            <a:extLst>
              <a:ext uri="{FF2B5EF4-FFF2-40B4-BE49-F238E27FC236}">
                <a16:creationId xmlns:a16="http://schemas.microsoft.com/office/drawing/2014/main" xmlns="" id="{9153C4B2-7D4C-415C-8E99-579997FDD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6E0D8C8-F186-4DDE-A3DA-926256CD749D}"/>
              </a:ext>
            </a:extLst>
          </p:cNvPr>
          <p:cNvSpPr>
            <a:spLocks noGrp="1"/>
          </p:cNvSpPr>
          <p:nvPr>
            <p:ph type="sldNum" sz="quarter" idx="12"/>
          </p:nvPr>
        </p:nvSpPr>
        <p:spPr/>
        <p:txBody>
          <a:bodyPr/>
          <a:lstStyle/>
          <a:p>
            <a:fld id="{5CEA151A-7FA3-491C-8087-47042C8C3CB6}" type="slidenum">
              <a:rPr lang="en-IN" smtClean="0"/>
              <a:t>‹#›</a:t>
            </a:fld>
            <a:endParaRPr lang="en-IN"/>
          </a:p>
        </p:txBody>
      </p:sp>
    </p:spTree>
    <p:extLst>
      <p:ext uri="{BB962C8B-B14F-4D97-AF65-F5344CB8AC3E}">
        <p14:creationId xmlns:p14="http://schemas.microsoft.com/office/powerpoint/2010/main" val="427467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2E7367-24FD-4E58-908F-E432AF886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1DF79CA-EF39-450C-8916-0409937A3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C4D8A8-5CD8-4EBA-B143-CCBAC8C20ECE}"/>
              </a:ext>
            </a:extLst>
          </p:cNvPr>
          <p:cNvSpPr>
            <a:spLocks noGrp="1"/>
          </p:cNvSpPr>
          <p:nvPr>
            <p:ph type="dt" sz="half" idx="10"/>
          </p:nvPr>
        </p:nvSpPr>
        <p:spPr/>
        <p:txBody>
          <a:bodyPr/>
          <a:lstStyle/>
          <a:p>
            <a:fld id="{503D7C6D-57E3-4265-AB59-EB686A0395F9}" type="datetimeFigureOut">
              <a:rPr lang="en-IN" smtClean="0"/>
              <a:t>22-07-2022</a:t>
            </a:fld>
            <a:endParaRPr lang="en-IN"/>
          </a:p>
        </p:txBody>
      </p:sp>
      <p:sp>
        <p:nvSpPr>
          <p:cNvPr id="5" name="Footer Placeholder 4">
            <a:extLst>
              <a:ext uri="{FF2B5EF4-FFF2-40B4-BE49-F238E27FC236}">
                <a16:creationId xmlns:a16="http://schemas.microsoft.com/office/drawing/2014/main" xmlns="" id="{90F8A173-F003-4CEF-BE94-1A274FA63E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EC8B51A-A71D-453A-8600-C9F8BA7F422C}"/>
              </a:ext>
            </a:extLst>
          </p:cNvPr>
          <p:cNvSpPr>
            <a:spLocks noGrp="1"/>
          </p:cNvSpPr>
          <p:nvPr>
            <p:ph type="sldNum" sz="quarter" idx="12"/>
          </p:nvPr>
        </p:nvSpPr>
        <p:spPr/>
        <p:txBody>
          <a:bodyPr/>
          <a:lstStyle/>
          <a:p>
            <a:fld id="{5CEA151A-7FA3-491C-8087-47042C8C3CB6}" type="slidenum">
              <a:rPr lang="en-IN" smtClean="0"/>
              <a:t>‹#›</a:t>
            </a:fld>
            <a:endParaRPr lang="en-IN"/>
          </a:p>
        </p:txBody>
      </p:sp>
    </p:spTree>
    <p:extLst>
      <p:ext uri="{BB962C8B-B14F-4D97-AF65-F5344CB8AC3E}">
        <p14:creationId xmlns:p14="http://schemas.microsoft.com/office/powerpoint/2010/main" val="15095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3C1E220-7DA3-4EC8-81BE-D5FE00FB94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DD7CFF3-5419-4399-915C-03C4E9ABDA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7DE78CF-90D7-41B9-B30B-073222A3C29D}"/>
              </a:ext>
            </a:extLst>
          </p:cNvPr>
          <p:cNvSpPr>
            <a:spLocks noGrp="1"/>
          </p:cNvSpPr>
          <p:nvPr>
            <p:ph type="dt" sz="half" idx="10"/>
          </p:nvPr>
        </p:nvSpPr>
        <p:spPr/>
        <p:txBody>
          <a:bodyPr/>
          <a:lstStyle/>
          <a:p>
            <a:fld id="{503D7C6D-57E3-4265-AB59-EB686A0395F9}" type="datetimeFigureOut">
              <a:rPr lang="en-IN" smtClean="0"/>
              <a:t>22-07-2022</a:t>
            </a:fld>
            <a:endParaRPr lang="en-IN"/>
          </a:p>
        </p:txBody>
      </p:sp>
      <p:sp>
        <p:nvSpPr>
          <p:cNvPr id="5" name="Footer Placeholder 4">
            <a:extLst>
              <a:ext uri="{FF2B5EF4-FFF2-40B4-BE49-F238E27FC236}">
                <a16:creationId xmlns:a16="http://schemas.microsoft.com/office/drawing/2014/main" xmlns="" id="{DB5C8362-17FD-40B8-830B-54139B995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95429D5-D637-4AF9-B049-1F376DBE8EDF}"/>
              </a:ext>
            </a:extLst>
          </p:cNvPr>
          <p:cNvSpPr>
            <a:spLocks noGrp="1"/>
          </p:cNvSpPr>
          <p:nvPr>
            <p:ph type="sldNum" sz="quarter" idx="12"/>
          </p:nvPr>
        </p:nvSpPr>
        <p:spPr/>
        <p:txBody>
          <a:bodyPr/>
          <a:lstStyle/>
          <a:p>
            <a:fld id="{5CEA151A-7FA3-491C-8087-47042C8C3CB6}" type="slidenum">
              <a:rPr lang="en-IN" smtClean="0"/>
              <a:t>‹#›</a:t>
            </a:fld>
            <a:endParaRPr lang="en-IN"/>
          </a:p>
        </p:txBody>
      </p:sp>
    </p:spTree>
    <p:extLst>
      <p:ext uri="{BB962C8B-B14F-4D97-AF65-F5344CB8AC3E}">
        <p14:creationId xmlns:p14="http://schemas.microsoft.com/office/powerpoint/2010/main" val="1002626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FFEBD8-AE09-4A29-BADD-7ECC1E6B4B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297B6CD-B68A-4E3B-90B8-0085FF9B7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84026D4-1CFC-40AE-825E-5A16BA5F29C3}"/>
              </a:ext>
            </a:extLst>
          </p:cNvPr>
          <p:cNvSpPr>
            <a:spLocks noGrp="1"/>
          </p:cNvSpPr>
          <p:nvPr>
            <p:ph type="dt" sz="half" idx="10"/>
          </p:nvPr>
        </p:nvSpPr>
        <p:spPr/>
        <p:txBody>
          <a:bodyPr/>
          <a:lstStyle/>
          <a:p>
            <a:fld id="{503D7C6D-57E3-4265-AB59-EB686A0395F9}" type="datetimeFigureOut">
              <a:rPr lang="en-IN" smtClean="0"/>
              <a:t>22-07-2022</a:t>
            </a:fld>
            <a:endParaRPr lang="en-IN"/>
          </a:p>
        </p:txBody>
      </p:sp>
      <p:sp>
        <p:nvSpPr>
          <p:cNvPr id="5" name="Footer Placeholder 4">
            <a:extLst>
              <a:ext uri="{FF2B5EF4-FFF2-40B4-BE49-F238E27FC236}">
                <a16:creationId xmlns:a16="http://schemas.microsoft.com/office/drawing/2014/main" xmlns="" id="{C5A162A8-074A-4B58-9092-363163CB8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4EE2674-1285-4F9F-8B05-2D69455665A0}"/>
              </a:ext>
            </a:extLst>
          </p:cNvPr>
          <p:cNvSpPr>
            <a:spLocks noGrp="1"/>
          </p:cNvSpPr>
          <p:nvPr>
            <p:ph type="sldNum" sz="quarter" idx="12"/>
          </p:nvPr>
        </p:nvSpPr>
        <p:spPr/>
        <p:txBody>
          <a:bodyPr/>
          <a:lstStyle/>
          <a:p>
            <a:fld id="{5CEA151A-7FA3-491C-8087-47042C8C3CB6}" type="slidenum">
              <a:rPr lang="en-IN" smtClean="0"/>
              <a:t>‹#›</a:t>
            </a:fld>
            <a:endParaRPr lang="en-IN"/>
          </a:p>
        </p:txBody>
      </p:sp>
    </p:spTree>
    <p:extLst>
      <p:ext uri="{BB962C8B-B14F-4D97-AF65-F5344CB8AC3E}">
        <p14:creationId xmlns:p14="http://schemas.microsoft.com/office/powerpoint/2010/main" val="90371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BA429-34EA-4417-B25A-1052B1565C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4C8026A-7427-4BC2-BB4B-31CE0F94C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79AA395-F909-4E24-B140-E742A93319B5}"/>
              </a:ext>
            </a:extLst>
          </p:cNvPr>
          <p:cNvSpPr>
            <a:spLocks noGrp="1"/>
          </p:cNvSpPr>
          <p:nvPr>
            <p:ph type="dt" sz="half" idx="10"/>
          </p:nvPr>
        </p:nvSpPr>
        <p:spPr/>
        <p:txBody>
          <a:bodyPr/>
          <a:lstStyle/>
          <a:p>
            <a:fld id="{503D7C6D-57E3-4265-AB59-EB686A0395F9}" type="datetimeFigureOut">
              <a:rPr lang="en-IN" smtClean="0"/>
              <a:t>22-07-2022</a:t>
            </a:fld>
            <a:endParaRPr lang="en-IN"/>
          </a:p>
        </p:txBody>
      </p:sp>
      <p:sp>
        <p:nvSpPr>
          <p:cNvPr id="5" name="Footer Placeholder 4">
            <a:extLst>
              <a:ext uri="{FF2B5EF4-FFF2-40B4-BE49-F238E27FC236}">
                <a16:creationId xmlns:a16="http://schemas.microsoft.com/office/drawing/2014/main" xmlns="" id="{276CEA7E-44E0-458C-9660-62ED6865D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3F6473E-2E4E-4111-B42F-48E738318680}"/>
              </a:ext>
            </a:extLst>
          </p:cNvPr>
          <p:cNvSpPr>
            <a:spLocks noGrp="1"/>
          </p:cNvSpPr>
          <p:nvPr>
            <p:ph type="sldNum" sz="quarter" idx="12"/>
          </p:nvPr>
        </p:nvSpPr>
        <p:spPr/>
        <p:txBody>
          <a:bodyPr/>
          <a:lstStyle/>
          <a:p>
            <a:fld id="{5CEA151A-7FA3-491C-8087-47042C8C3CB6}" type="slidenum">
              <a:rPr lang="en-IN" smtClean="0"/>
              <a:t>‹#›</a:t>
            </a:fld>
            <a:endParaRPr lang="en-IN"/>
          </a:p>
        </p:txBody>
      </p:sp>
    </p:spTree>
    <p:extLst>
      <p:ext uri="{BB962C8B-B14F-4D97-AF65-F5344CB8AC3E}">
        <p14:creationId xmlns:p14="http://schemas.microsoft.com/office/powerpoint/2010/main" val="3703947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9A16A7-2A37-47B5-A375-A8FB8022F1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CC1B183-C335-4CEB-9577-922F91E6CD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5DDE6F8-8292-4F41-9298-27F19CC52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BC91D57-2FC3-46C1-AA95-1FE1FE78711F}"/>
              </a:ext>
            </a:extLst>
          </p:cNvPr>
          <p:cNvSpPr>
            <a:spLocks noGrp="1"/>
          </p:cNvSpPr>
          <p:nvPr>
            <p:ph type="dt" sz="half" idx="10"/>
          </p:nvPr>
        </p:nvSpPr>
        <p:spPr/>
        <p:txBody>
          <a:bodyPr/>
          <a:lstStyle/>
          <a:p>
            <a:fld id="{503D7C6D-57E3-4265-AB59-EB686A0395F9}" type="datetimeFigureOut">
              <a:rPr lang="en-IN" smtClean="0"/>
              <a:t>22-07-2022</a:t>
            </a:fld>
            <a:endParaRPr lang="en-IN"/>
          </a:p>
        </p:txBody>
      </p:sp>
      <p:sp>
        <p:nvSpPr>
          <p:cNvPr id="6" name="Footer Placeholder 5">
            <a:extLst>
              <a:ext uri="{FF2B5EF4-FFF2-40B4-BE49-F238E27FC236}">
                <a16:creationId xmlns:a16="http://schemas.microsoft.com/office/drawing/2014/main" xmlns="" id="{90A85757-4C9B-4EBC-8B4A-8B2B768116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1813243-362F-499A-B88C-73D638109AAF}"/>
              </a:ext>
            </a:extLst>
          </p:cNvPr>
          <p:cNvSpPr>
            <a:spLocks noGrp="1"/>
          </p:cNvSpPr>
          <p:nvPr>
            <p:ph type="sldNum" sz="quarter" idx="12"/>
          </p:nvPr>
        </p:nvSpPr>
        <p:spPr/>
        <p:txBody>
          <a:bodyPr/>
          <a:lstStyle/>
          <a:p>
            <a:fld id="{5CEA151A-7FA3-491C-8087-47042C8C3CB6}" type="slidenum">
              <a:rPr lang="en-IN" smtClean="0"/>
              <a:t>‹#›</a:t>
            </a:fld>
            <a:endParaRPr lang="en-IN"/>
          </a:p>
        </p:txBody>
      </p:sp>
    </p:spTree>
    <p:extLst>
      <p:ext uri="{BB962C8B-B14F-4D97-AF65-F5344CB8AC3E}">
        <p14:creationId xmlns:p14="http://schemas.microsoft.com/office/powerpoint/2010/main" val="39900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54438-C230-4D9D-8917-C32B9A5C1B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45D2203-AD0F-4F44-A676-B1AEE0789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AB0AB94-526B-410E-B1F7-73267F029C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AA6DF31-E5D0-4428-B57F-C0DC9C367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D4B3C77-5201-486F-B436-10062D1F65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81A3DC8-38EA-4A85-9753-F1CDE5FDCCDD}"/>
              </a:ext>
            </a:extLst>
          </p:cNvPr>
          <p:cNvSpPr>
            <a:spLocks noGrp="1"/>
          </p:cNvSpPr>
          <p:nvPr>
            <p:ph type="dt" sz="half" idx="10"/>
          </p:nvPr>
        </p:nvSpPr>
        <p:spPr/>
        <p:txBody>
          <a:bodyPr/>
          <a:lstStyle/>
          <a:p>
            <a:fld id="{503D7C6D-57E3-4265-AB59-EB686A0395F9}" type="datetimeFigureOut">
              <a:rPr lang="en-IN" smtClean="0"/>
              <a:t>22-07-2022</a:t>
            </a:fld>
            <a:endParaRPr lang="en-IN"/>
          </a:p>
        </p:txBody>
      </p:sp>
      <p:sp>
        <p:nvSpPr>
          <p:cNvPr id="8" name="Footer Placeholder 7">
            <a:extLst>
              <a:ext uri="{FF2B5EF4-FFF2-40B4-BE49-F238E27FC236}">
                <a16:creationId xmlns:a16="http://schemas.microsoft.com/office/drawing/2014/main" xmlns="" id="{E34053FB-0498-4C67-93ED-8AE062A1CF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41ED43F-9C05-4BDD-8558-752E3058705A}"/>
              </a:ext>
            </a:extLst>
          </p:cNvPr>
          <p:cNvSpPr>
            <a:spLocks noGrp="1"/>
          </p:cNvSpPr>
          <p:nvPr>
            <p:ph type="sldNum" sz="quarter" idx="12"/>
          </p:nvPr>
        </p:nvSpPr>
        <p:spPr/>
        <p:txBody>
          <a:bodyPr/>
          <a:lstStyle/>
          <a:p>
            <a:fld id="{5CEA151A-7FA3-491C-8087-47042C8C3CB6}" type="slidenum">
              <a:rPr lang="en-IN" smtClean="0"/>
              <a:t>‹#›</a:t>
            </a:fld>
            <a:endParaRPr lang="en-IN"/>
          </a:p>
        </p:txBody>
      </p:sp>
    </p:spTree>
    <p:extLst>
      <p:ext uri="{BB962C8B-B14F-4D97-AF65-F5344CB8AC3E}">
        <p14:creationId xmlns:p14="http://schemas.microsoft.com/office/powerpoint/2010/main" val="26913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571D61-B6AC-4C5E-AA1E-5AAB1BE501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0178604-F821-44FA-828F-26AD5289C55D}"/>
              </a:ext>
            </a:extLst>
          </p:cNvPr>
          <p:cNvSpPr>
            <a:spLocks noGrp="1"/>
          </p:cNvSpPr>
          <p:nvPr>
            <p:ph type="dt" sz="half" idx="10"/>
          </p:nvPr>
        </p:nvSpPr>
        <p:spPr/>
        <p:txBody>
          <a:bodyPr/>
          <a:lstStyle/>
          <a:p>
            <a:fld id="{503D7C6D-57E3-4265-AB59-EB686A0395F9}" type="datetimeFigureOut">
              <a:rPr lang="en-IN" smtClean="0"/>
              <a:t>22-07-2022</a:t>
            </a:fld>
            <a:endParaRPr lang="en-IN"/>
          </a:p>
        </p:txBody>
      </p:sp>
      <p:sp>
        <p:nvSpPr>
          <p:cNvPr id="4" name="Footer Placeholder 3">
            <a:extLst>
              <a:ext uri="{FF2B5EF4-FFF2-40B4-BE49-F238E27FC236}">
                <a16:creationId xmlns:a16="http://schemas.microsoft.com/office/drawing/2014/main" xmlns="" id="{54FF5493-AC4A-4C80-9B5F-63E75E046C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16E0E7D-FF15-4444-A66F-B5FBD9C26440}"/>
              </a:ext>
            </a:extLst>
          </p:cNvPr>
          <p:cNvSpPr>
            <a:spLocks noGrp="1"/>
          </p:cNvSpPr>
          <p:nvPr>
            <p:ph type="sldNum" sz="quarter" idx="12"/>
          </p:nvPr>
        </p:nvSpPr>
        <p:spPr/>
        <p:txBody>
          <a:bodyPr/>
          <a:lstStyle/>
          <a:p>
            <a:fld id="{5CEA151A-7FA3-491C-8087-47042C8C3CB6}" type="slidenum">
              <a:rPr lang="en-IN" smtClean="0"/>
              <a:t>‹#›</a:t>
            </a:fld>
            <a:endParaRPr lang="en-IN"/>
          </a:p>
        </p:txBody>
      </p:sp>
    </p:spTree>
    <p:extLst>
      <p:ext uri="{BB962C8B-B14F-4D97-AF65-F5344CB8AC3E}">
        <p14:creationId xmlns:p14="http://schemas.microsoft.com/office/powerpoint/2010/main" val="260573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8F11515-52CE-41B3-95F2-2A5E0B935BA5}"/>
              </a:ext>
            </a:extLst>
          </p:cNvPr>
          <p:cNvSpPr>
            <a:spLocks noGrp="1"/>
          </p:cNvSpPr>
          <p:nvPr>
            <p:ph type="dt" sz="half" idx="10"/>
          </p:nvPr>
        </p:nvSpPr>
        <p:spPr/>
        <p:txBody>
          <a:bodyPr/>
          <a:lstStyle/>
          <a:p>
            <a:fld id="{503D7C6D-57E3-4265-AB59-EB686A0395F9}" type="datetimeFigureOut">
              <a:rPr lang="en-IN" smtClean="0"/>
              <a:t>22-07-2022</a:t>
            </a:fld>
            <a:endParaRPr lang="en-IN"/>
          </a:p>
        </p:txBody>
      </p:sp>
      <p:sp>
        <p:nvSpPr>
          <p:cNvPr id="3" name="Footer Placeholder 2">
            <a:extLst>
              <a:ext uri="{FF2B5EF4-FFF2-40B4-BE49-F238E27FC236}">
                <a16:creationId xmlns:a16="http://schemas.microsoft.com/office/drawing/2014/main" xmlns="" id="{EF67EBAE-D201-445F-9F49-39BD6A0E52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D249412-0B53-465A-B6F2-55D13FF21ABC}"/>
              </a:ext>
            </a:extLst>
          </p:cNvPr>
          <p:cNvSpPr>
            <a:spLocks noGrp="1"/>
          </p:cNvSpPr>
          <p:nvPr>
            <p:ph type="sldNum" sz="quarter" idx="12"/>
          </p:nvPr>
        </p:nvSpPr>
        <p:spPr/>
        <p:txBody>
          <a:bodyPr/>
          <a:lstStyle/>
          <a:p>
            <a:fld id="{5CEA151A-7FA3-491C-8087-47042C8C3CB6}" type="slidenum">
              <a:rPr lang="en-IN" smtClean="0"/>
              <a:t>‹#›</a:t>
            </a:fld>
            <a:endParaRPr lang="en-IN"/>
          </a:p>
        </p:txBody>
      </p:sp>
    </p:spTree>
    <p:extLst>
      <p:ext uri="{BB962C8B-B14F-4D97-AF65-F5344CB8AC3E}">
        <p14:creationId xmlns:p14="http://schemas.microsoft.com/office/powerpoint/2010/main" val="338731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01AF7F-68AF-4137-BDB9-117837AF1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ABDF23F-A4AC-46FA-9E77-401C03E8C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5A8BF3F-E3DD-4E9E-8BA2-57B0FE288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BC4114C-92FF-4BFE-8AB5-ADA8C76E30B7}"/>
              </a:ext>
            </a:extLst>
          </p:cNvPr>
          <p:cNvSpPr>
            <a:spLocks noGrp="1"/>
          </p:cNvSpPr>
          <p:nvPr>
            <p:ph type="dt" sz="half" idx="10"/>
          </p:nvPr>
        </p:nvSpPr>
        <p:spPr/>
        <p:txBody>
          <a:bodyPr/>
          <a:lstStyle/>
          <a:p>
            <a:fld id="{503D7C6D-57E3-4265-AB59-EB686A0395F9}" type="datetimeFigureOut">
              <a:rPr lang="en-IN" smtClean="0"/>
              <a:t>22-07-2022</a:t>
            </a:fld>
            <a:endParaRPr lang="en-IN"/>
          </a:p>
        </p:txBody>
      </p:sp>
      <p:sp>
        <p:nvSpPr>
          <p:cNvPr id="6" name="Footer Placeholder 5">
            <a:extLst>
              <a:ext uri="{FF2B5EF4-FFF2-40B4-BE49-F238E27FC236}">
                <a16:creationId xmlns:a16="http://schemas.microsoft.com/office/drawing/2014/main" xmlns="" id="{07AD1662-3B02-4198-A410-C679CABE8E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2A0640A-0EF0-432D-A39A-B63AA5E75E1B}"/>
              </a:ext>
            </a:extLst>
          </p:cNvPr>
          <p:cNvSpPr>
            <a:spLocks noGrp="1"/>
          </p:cNvSpPr>
          <p:nvPr>
            <p:ph type="sldNum" sz="quarter" idx="12"/>
          </p:nvPr>
        </p:nvSpPr>
        <p:spPr/>
        <p:txBody>
          <a:bodyPr/>
          <a:lstStyle/>
          <a:p>
            <a:fld id="{5CEA151A-7FA3-491C-8087-47042C8C3CB6}" type="slidenum">
              <a:rPr lang="en-IN" smtClean="0"/>
              <a:t>‹#›</a:t>
            </a:fld>
            <a:endParaRPr lang="en-IN"/>
          </a:p>
        </p:txBody>
      </p:sp>
    </p:spTree>
    <p:extLst>
      <p:ext uri="{BB962C8B-B14F-4D97-AF65-F5344CB8AC3E}">
        <p14:creationId xmlns:p14="http://schemas.microsoft.com/office/powerpoint/2010/main" val="170645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3BAB76-9643-4D00-89B7-EBE63833A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59B6E13-DAED-4B6D-8269-9900B05B3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94BE916-D05F-4A3C-91D3-78222DB6D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9D657F7-5207-448A-A418-62C20D3971C0}"/>
              </a:ext>
            </a:extLst>
          </p:cNvPr>
          <p:cNvSpPr>
            <a:spLocks noGrp="1"/>
          </p:cNvSpPr>
          <p:nvPr>
            <p:ph type="dt" sz="half" idx="10"/>
          </p:nvPr>
        </p:nvSpPr>
        <p:spPr/>
        <p:txBody>
          <a:bodyPr/>
          <a:lstStyle/>
          <a:p>
            <a:fld id="{503D7C6D-57E3-4265-AB59-EB686A0395F9}" type="datetimeFigureOut">
              <a:rPr lang="en-IN" smtClean="0"/>
              <a:t>22-07-2022</a:t>
            </a:fld>
            <a:endParaRPr lang="en-IN"/>
          </a:p>
        </p:txBody>
      </p:sp>
      <p:sp>
        <p:nvSpPr>
          <p:cNvPr id="6" name="Footer Placeholder 5">
            <a:extLst>
              <a:ext uri="{FF2B5EF4-FFF2-40B4-BE49-F238E27FC236}">
                <a16:creationId xmlns:a16="http://schemas.microsoft.com/office/drawing/2014/main" xmlns="" id="{3D261708-61AC-4D40-99C2-BA418D5962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D57487B-69F6-4B00-BF50-4E0CEC6EDDB3}"/>
              </a:ext>
            </a:extLst>
          </p:cNvPr>
          <p:cNvSpPr>
            <a:spLocks noGrp="1"/>
          </p:cNvSpPr>
          <p:nvPr>
            <p:ph type="sldNum" sz="quarter" idx="12"/>
          </p:nvPr>
        </p:nvSpPr>
        <p:spPr/>
        <p:txBody>
          <a:bodyPr/>
          <a:lstStyle/>
          <a:p>
            <a:fld id="{5CEA151A-7FA3-491C-8087-47042C8C3CB6}" type="slidenum">
              <a:rPr lang="en-IN" smtClean="0"/>
              <a:t>‹#›</a:t>
            </a:fld>
            <a:endParaRPr lang="en-IN"/>
          </a:p>
        </p:txBody>
      </p:sp>
    </p:spTree>
    <p:extLst>
      <p:ext uri="{BB962C8B-B14F-4D97-AF65-F5344CB8AC3E}">
        <p14:creationId xmlns:p14="http://schemas.microsoft.com/office/powerpoint/2010/main" val="662614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C7BEF6B-435A-4238-B789-9761168B04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29794E2-D8D2-4ED0-B887-4B1313EF8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620A398-15F6-4965-BAD2-AF7A236EC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D7C6D-57E3-4265-AB59-EB686A0395F9}" type="datetimeFigureOut">
              <a:rPr lang="en-IN" smtClean="0"/>
              <a:t>22-07-2022</a:t>
            </a:fld>
            <a:endParaRPr lang="en-IN"/>
          </a:p>
        </p:txBody>
      </p:sp>
      <p:sp>
        <p:nvSpPr>
          <p:cNvPr id="5" name="Footer Placeholder 4">
            <a:extLst>
              <a:ext uri="{FF2B5EF4-FFF2-40B4-BE49-F238E27FC236}">
                <a16:creationId xmlns:a16="http://schemas.microsoft.com/office/drawing/2014/main" xmlns="" id="{08B74772-82BD-4560-9205-947B6CB3D7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DF5F993-0CBB-4E51-B9C9-952801339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A151A-7FA3-491C-8087-47042C8C3CB6}" type="slidenum">
              <a:rPr lang="en-IN" smtClean="0"/>
              <a:t>‹#›</a:t>
            </a:fld>
            <a:endParaRPr lang="en-IN"/>
          </a:p>
        </p:txBody>
      </p:sp>
    </p:spTree>
    <p:extLst>
      <p:ext uri="{BB962C8B-B14F-4D97-AF65-F5344CB8AC3E}">
        <p14:creationId xmlns:p14="http://schemas.microsoft.com/office/powerpoint/2010/main" val="162685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E97EB8-F155-497D-AF9B-ECC1A1F77476}"/>
              </a:ext>
            </a:extLst>
          </p:cNvPr>
          <p:cNvSpPr>
            <a:spLocks noGrp="1"/>
          </p:cNvSpPr>
          <p:nvPr>
            <p:ph type="ctrTitle"/>
          </p:nvPr>
        </p:nvSpPr>
        <p:spPr/>
        <p:txBody>
          <a:bodyPr/>
          <a:lstStyle/>
          <a:p>
            <a:r>
              <a:rPr lang="en-US" dirty="0"/>
              <a:t>Cloud Computing</a:t>
            </a:r>
            <a:endParaRPr lang="en-IN" dirty="0"/>
          </a:p>
        </p:txBody>
      </p:sp>
      <p:sp>
        <p:nvSpPr>
          <p:cNvPr id="3" name="Subtitle 2">
            <a:extLst>
              <a:ext uri="{FF2B5EF4-FFF2-40B4-BE49-F238E27FC236}">
                <a16:creationId xmlns:a16="http://schemas.microsoft.com/office/drawing/2014/main" xmlns="" id="{9CBEC92A-D033-438A-9716-EF8171F54DD5}"/>
              </a:ext>
            </a:extLst>
          </p:cNvPr>
          <p:cNvSpPr>
            <a:spLocks noGrp="1"/>
          </p:cNvSpPr>
          <p:nvPr>
            <p:ph type="subTitle" idx="1"/>
          </p:nvPr>
        </p:nvSpPr>
        <p:spPr>
          <a:xfrm>
            <a:off x="1524000" y="3602038"/>
            <a:ext cx="9144000" cy="563562"/>
          </a:xfrm>
        </p:spPr>
        <p:txBody>
          <a:bodyPr/>
          <a:lstStyle/>
          <a:p>
            <a:r>
              <a:rPr lang="en-US" dirty="0"/>
              <a:t>Module -1</a:t>
            </a:r>
            <a:endParaRPr lang="en-IN" dirty="0"/>
          </a:p>
        </p:txBody>
      </p:sp>
    </p:spTree>
    <p:extLst>
      <p:ext uri="{BB962C8B-B14F-4D97-AF65-F5344CB8AC3E}">
        <p14:creationId xmlns:p14="http://schemas.microsoft.com/office/powerpoint/2010/main" val="342993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18F50-8FEF-41A0-B969-C6D56EE6B47A}"/>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FAEEE3A3-30FD-42FC-9048-D298C2A8FA5D}"/>
              </a:ext>
            </a:extLst>
          </p:cNvPr>
          <p:cNvSpPr>
            <a:spLocks noGrp="1"/>
          </p:cNvSpPr>
          <p:nvPr>
            <p:ph idx="1"/>
          </p:nvPr>
        </p:nvSpPr>
        <p:spPr/>
        <p:txBody>
          <a:bodyPr/>
          <a:lstStyle/>
          <a:p>
            <a:pPr>
              <a:buNone/>
            </a:pPr>
            <a:r>
              <a:rPr lang="en-IN" b="1" dirty="0"/>
              <a:t>Clustering </a:t>
            </a:r>
          </a:p>
          <a:p>
            <a:pPr lvl="1"/>
            <a:r>
              <a:rPr lang="en-US" dirty="0"/>
              <a:t> A group of independent IT resources that are interconnected and work as a single system.</a:t>
            </a:r>
          </a:p>
          <a:p>
            <a:pPr lvl="1"/>
            <a:r>
              <a:rPr lang="en-US" b="0" i="0" dirty="0">
                <a:solidFill>
                  <a:srgbClr val="000000"/>
                </a:solidFill>
                <a:effectLst/>
                <a:latin typeface="Optimist"/>
              </a:rPr>
              <a:t>This allows workloads consisting of a high number of individual, parallelizable tasks to be distributed among the nodes in the cluster. </a:t>
            </a:r>
            <a:endParaRPr lang="en-US" dirty="0"/>
          </a:p>
          <a:p>
            <a:pPr lvl="1"/>
            <a:r>
              <a:rPr lang="en-IN" dirty="0"/>
              <a:t>System failure rates are decreased and availability and reliability increases </a:t>
            </a:r>
            <a:r>
              <a:rPr lang="en-US" dirty="0"/>
              <a:t>Since, redundancy and failover features are inherent to the cluster.</a:t>
            </a:r>
            <a:endParaRPr lang="en-IN" dirty="0"/>
          </a:p>
          <a:p>
            <a:pPr>
              <a:buNone/>
            </a:pPr>
            <a:r>
              <a:rPr lang="en-IN" dirty="0"/>
              <a:t>   Requirements:</a:t>
            </a:r>
          </a:p>
          <a:p>
            <a:pPr lvl="1"/>
            <a:r>
              <a:rPr lang="en-US" dirty="0"/>
              <a:t>identical hardware and operating systems </a:t>
            </a:r>
          </a:p>
          <a:p>
            <a:pPr lvl="1"/>
            <a:r>
              <a:rPr lang="en-IN" dirty="0"/>
              <a:t>High speed links</a:t>
            </a:r>
          </a:p>
          <a:p>
            <a:pPr lvl="1"/>
            <a:r>
              <a:rPr lang="en-US" dirty="0"/>
              <a:t>synchronization through dedicated</a:t>
            </a:r>
            <a:endParaRPr lang="en-IN" dirty="0"/>
          </a:p>
          <a:p>
            <a:pPr marL="0" indent="0">
              <a:buNone/>
            </a:pPr>
            <a:endParaRPr lang="en-IN" b="1" dirty="0"/>
          </a:p>
        </p:txBody>
      </p:sp>
    </p:spTree>
    <p:extLst>
      <p:ext uri="{BB962C8B-B14F-4D97-AF65-F5344CB8AC3E}">
        <p14:creationId xmlns:p14="http://schemas.microsoft.com/office/powerpoint/2010/main" val="274761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445739-77A4-4C41-B787-E152A0499E6E}"/>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C78BEFD7-2588-4E10-AFBC-9FBCAF0AFD4F}"/>
              </a:ext>
            </a:extLst>
          </p:cNvPr>
          <p:cNvSpPr>
            <a:spLocks noGrp="1"/>
          </p:cNvSpPr>
          <p:nvPr>
            <p:ph idx="1"/>
          </p:nvPr>
        </p:nvSpPr>
        <p:spPr>
          <a:xfrm>
            <a:off x="838200" y="1283855"/>
            <a:ext cx="10515600" cy="4893108"/>
          </a:xfrm>
        </p:spPr>
        <p:txBody>
          <a:bodyPr>
            <a:normAutofit fontScale="62500" lnSpcReduction="20000"/>
          </a:bodyPr>
          <a:lstStyle/>
          <a:p>
            <a:pPr marL="0" indent="0">
              <a:buNone/>
            </a:pPr>
            <a:r>
              <a:rPr lang="en-IN" b="1" dirty="0"/>
              <a:t>Grid computing</a:t>
            </a:r>
          </a:p>
          <a:p>
            <a:pPr lvl="1"/>
            <a:r>
              <a:rPr lang="en-US" sz="2900" u="sng" dirty="0">
                <a:solidFill>
                  <a:srgbClr val="FF0000"/>
                </a:solidFill>
              </a:rPr>
              <a:t>computing resources are organized into one or more logical pools</a:t>
            </a:r>
          </a:p>
          <a:p>
            <a:pPr lvl="1"/>
            <a:r>
              <a:rPr lang="en-US" sz="2900" dirty="0"/>
              <a:t>These pools are collectively coordinated to provide a high performance distributed grid.</a:t>
            </a:r>
          </a:p>
          <a:p>
            <a:pPr lvl="1"/>
            <a:r>
              <a:rPr lang="en-IN" sz="2900" dirty="0"/>
              <a:t>Also referred as Super Virtual computers used to perform large tasks such as analysing weather modelling.</a:t>
            </a:r>
          </a:p>
          <a:p>
            <a:pPr lvl="1"/>
            <a:r>
              <a:rPr lang="en-US" sz="2900" dirty="0"/>
              <a:t>more loosely coupled and distributed and heterogeneous.</a:t>
            </a:r>
          </a:p>
          <a:p>
            <a:pPr lvl="1"/>
            <a:r>
              <a:rPr lang="en-US" sz="2900" dirty="0"/>
              <a:t>Also by splitting tasks over multiple machines, processing time is significantly reduced to increase efficiency and minimize wasted resources.</a:t>
            </a:r>
          </a:p>
          <a:p>
            <a:pPr marL="0" lvl="1" indent="0">
              <a:buNone/>
            </a:pPr>
            <a:endParaRPr lang="en-US" sz="3800" b="1" dirty="0"/>
          </a:p>
          <a:p>
            <a:pPr marL="0" lvl="1" indent="0">
              <a:buNone/>
            </a:pPr>
            <a:r>
              <a:rPr lang="en-US" sz="3800" b="1" dirty="0"/>
              <a:t>Virtualization</a:t>
            </a:r>
          </a:p>
          <a:p>
            <a:pPr marL="0" lvl="1" indent="0">
              <a:buNone/>
            </a:pPr>
            <a:endParaRPr lang="en-US" b="1" dirty="0"/>
          </a:p>
          <a:p>
            <a:pPr marL="457200" lvl="1" indent="-457200"/>
            <a:r>
              <a:rPr lang="en-US" sz="2900" u="sng" dirty="0">
                <a:solidFill>
                  <a:srgbClr val="FF0000"/>
                </a:solidFill>
              </a:rPr>
              <a:t>Virtualization is the process of creating a virtual environment to run multiple applications and operating systems on the same server</a:t>
            </a:r>
            <a:r>
              <a:rPr lang="en-US" sz="2900" dirty="0"/>
              <a:t>. The virtual environment can be anything, such as a single instance or a combination of many operating systems, storage devices, network application servers, and other environments.</a:t>
            </a:r>
            <a:endParaRPr lang="en-IN" sz="2900" b="1" dirty="0"/>
          </a:p>
          <a:p>
            <a:pPr marL="457200" lvl="1" indent="-457200"/>
            <a:r>
              <a:rPr lang="en-IN" sz="2900" dirty="0"/>
              <a:t>It a technology platform used for the creation of virtual instances of IT resources. It is a virtualization software allow physical IT resources to provide multiple virtual images of themselves can be shared by multiple users.</a:t>
            </a:r>
          </a:p>
          <a:p>
            <a:pPr marL="457200" lvl="1" indent="-457200"/>
            <a:r>
              <a:rPr lang="en-IN" sz="2900" dirty="0"/>
              <a:t>Modern virtualization technologies emerged to over the performance, reliability and scalability limitation of traditional virtualization platforms.</a:t>
            </a:r>
          </a:p>
        </p:txBody>
      </p:sp>
    </p:spTree>
    <p:extLst>
      <p:ext uri="{BB962C8B-B14F-4D97-AF65-F5344CB8AC3E}">
        <p14:creationId xmlns:p14="http://schemas.microsoft.com/office/powerpoint/2010/main" val="340114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98830-C788-4F8F-9F76-2D62DFC67677}"/>
              </a:ext>
            </a:extLst>
          </p:cNvPr>
          <p:cNvSpPr>
            <a:spLocks noGrp="1"/>
          </p:cNvSpPr>
          <p:nvPr>
            <p:ph type="title"/>
          </p:nvPr>
        </p:nvSpPr>
        <p:spPr/>
        <p:txBody>
          <a:bodyPr/>
          <a:lstStyle/>
          <a:p>
            <a:r>
              <a:rPr lang="en-IN" dirty="0"/>
              <a:t>1.2 Basic Concepts and Terminology</a:t>
            </a:r>
          </a:p>
        </p:txBody>
      </p:sp>
      <p:sp>
        <p:nvSpPr>
          <p:cNvPr id="3" name="Content Placeholder 2">
            <a:extLst>
              <a:ext uri="{FF2B5EF4-FFF2-40B4-BE49-F238E27FC236}">
                <a16:creationId xmlns:a16="http://schemas.microsoft.com/office/drawing/2014/main" xmlns="" id="{11007482-02C2-4852-9F3A-20EBF6D933A7}"/>
              </a:ext>
            </a:extLst>
          </p:cNvPr>
          <p:cNvSpPr>
            <a:spLocks noGrp="1"/>
          </p:cNvSpPr>
          <p:nvPr>
            <p:ph idx="1"/>
          </p:nvPr>
        </p:nvSpPr>
        <p:spPr/>
        <p:txBody>
          <a:bodyPr/>
          <a:lstStyle/>
          <a:p>
            <a:pPr marL="0" indent="0">
              <a:buNone/>
            </a:pPr>
            <a:r>
              <a:rPr lang="en-IN" b="1" dirty="0"/>
              <a:t>Cloud </a:t>
            </a:r>
          </a:p>
          <a:p>
            <a:r>
              <a:rPr lang="en-IN" dirty="0"/>
              <a:t>It refers to </a:t>
            </a:r>
            <a:r>
              <a:rPr lang="en-IN" u="sng" dirty="0">
                <a:solidFill>
                  <a:srgbClr val="FF0000"/>
                </a:solidFill>
              </a:rPr>
              <a:t>a distinct IT environment designed for the purpose of remotely provisioning scalable and measured IT resources.</a:t>
            </a:r>
          </a:p>
          <a:p>
            <a:r>
              <a:rPr lang="en-IN" dirty="0"/>
              <a:t>It has a finite boundary.</a:t>
            </a:r>
          </a:p>
          <a:p>
            <a:r>
              <a:rPr lang="en-IN" dirty="0"/>
              <a:t>There are individual clouds that can be accessed via internet.</a:t>
            </a:r>
          </a:p>
          <a:p>
            <a:r>
              <a:rPr lang="en-IN" dirty="0"/>
              <a:t>A cloud can be based on the use of any protocols that allow for remote access to its IT resources.</a:t>
            </a:r>
          </a:p>
        </p:txBody>
      </p:sp>
      <p:pic>
        <p:nvPicPr>
          <p:cNvPr id="4" name="Picture 3">
            <a:extLst>
              <a:ext uri="{FF2B5EF4-FFF2-40B4-BE49-F238E27FC236}">
                <a16:creationId xmlns:a16="http://schemas.microsoft.com/office/drawing/2014/main" xmlns="" id="{BD1CE59E-E79C-412F-8469-184C0C003A2A}"/>
              </a:ext>
            </a:extLst>
          </p:cNvPr>
          <p:cNvPicPr>
            <a:picLocks noChangeAspect="1" noChangeArrowheads="1"/>
          </p:cNvPicPr>
          <p:nvPr/>
        </p:nvPicPr>
        <p:blipFill>
          <a:blip r:embed="rId2"/>
          <a:srcRect/>
          <a:stretch>
            <a:fillRect/>
          </a:stretch>
        </p:blipFill>
        <p:spPr bwMode="auto">
          <a:xfrm>
            <a:off x="7638472" y="4793673"/>
            <a:ext cx="2917087" cy="1859463"/>
          </a:xfrm>
          <a:prstGeom prst="rect">
            <a:avLst/>
          </a:prstGeom>
          <a:noFill/>
          <a:ln w="9525">
            <a:noFill/>
            <a:miter lim="800000"/>
            <a:headEnd/>
            <a:tailEnd/>
          </a:ln>
          <a:effectLst/>
        </p:spPr>
      </p:pic>
    </p:spTree>
    <p:extLst>
      <p:ext uri="{BB962C8B-B14F-4D97-AF65-F5344CB8AC3E}">
        <p14:creationId xmlns:p14="http://schemas.microsoft.com/office/powerpoint/2010/main" val="1375880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E914E8-82DD-4CE9-9A14-A35878E0C696}"/>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03337517-C0BC-45CD-A498-61AA217D3E31}"/>
              </a:ext>
            </a:extLst>
          </p:cNvPr>
          <p:cNvSpPr>
            <a:spLocks noGrp="1"/>
          </p:cNvSpPr>
          <p:nvPr>
            <p:ph idx="1"/>
          </p:nvPr>
        </p:nvSpPr>
        <p:spPr/>
        <p:txBody>
          <a:bodyPr/>
          <a:lstStyle/>
          <a:p>
            <a:pPr marL="0" indent="0">
              <a:buNone/>
            </a:pPr>
            <a:r>
              <a:rPr lang="en-IN" b="1" dirty="0"/>
              <a:t>IT resource</a:t>
            </a:r>
          </a:p>
          <a:p>
            <a:pPr marL="0" indent="0">
              <a:buNone/>
            </a:pPr>
            <a:r>
              <a:rPr lang="en-IN" sz="2000" dirty="0"/>
              <a:t>An IT resource is physical or virtual IT related </a:t>
            </a:r>
            <a:r>
              <a:rPr lang="en-IN" sz="2000" u="sng" dirty="0">
                <a:solidFill>
                  <a:srgbClr val="FF0000"/>
                </a:solidFill>
              </a:rPr>
              <a:t>artifact</a:t>
            </a:r>
            <a:r>
              <a:rPr lang="en-IN" sz="2000" dirty="0"/>
              <a:t> that can be either software or hardware based such as server or a custom software program or hardware based physical server or network device.</a:t>
            </a:r>
          </a:p>
          <a:p>
            <a:pPr marL="0" indent="0">
              <a:buNone/>
            </a:pPr>
            <a:endParaRPr lang="en-IN" dirty="0"/>
          </a:p>
        </p:txBody>
      </p:sp>
      <p:pic>
        <p:nvPicPr>
          <p:cNvPr id="4" name="Picture 2">
            <a:extLst>
              <a:ext uri="{FF2B5EF4-FFF2-40B4-BE49-F238E27FC236}">
                <a16:creationId xmlns:a16="http://schemas.microsoft.com/office/drawing/2014/main" xmlns="" id="{3209C761-8E71-48FF-9243-3E3812AF7E79}"/>
              </a:ext>
            </a:extLst>
          </p:cNvPr>
          <p:cNvPicPr>
            <a:picLocks noChangeAspect="1" noChangeArrowheads="1"/>
          </p:cNvPicPr>
          <p:nvPr/>
        </p:nvPicPr>
        <p:blipFill>
          <a:blip r:embed="rId2"/>
          <a:srcRect/>
          <a:stretch>
            <a:fillRect/>
          </a:stretch>
        </p:blipFill>
        <p:spPr bwMode="auto">
          <a:xfrm>
            <a:off x="1672359" y="3196329"/>
            <a:ext cx="6667500" cy="135255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xmlns="" id="{AB2E14AA-AFF3-46E8-BEF8-DBE87D0DB0EF}"/>
              </a:ext>
            </a:extLst>
          </p:cNvPr>
          <p:cNvPicPr>
            <a:picLocks noChangeAspect="1" noChangeArrowheads="1"/>
          </p:cNvPicPr>
          <p:nvPr/>
        </p:nvPicPr>
        <p:blipFill>
          <a:blip r:embed="rId3"/>
          <a:srcRect/>
          <a:stretch>
            <a:fillRect/>
          </a:stretch>
        </p:blipFill>
        <p:spPr bwMode="auto">
          <a:xfrm>
            <a:off x="3383809" y="4751821"/>
            <a:ext cx="5715000" cy="1643074"/>
          </a:xfrm>
          <a:prstGeom prst="rect">
            <a:avLst/>
          </a:prstGeom>
          <a:noFill/>
          <a:ln w="9525">
            <a:noFill/>
            <a:miter lim="800000"/>
            <a:headEnd/>
            <a:tailEnd/>
          </a:ln>
          <a:effectLst/>
        </p:spPr>
      </p:pic>
    </p:spTree>
    <p:extLst>
      <p:ext uri="{BB962C8B-B14F-4D97-AF65-F5344CB8AC3E}">
        <p14:creationId xmlns:p14="http://schemas.microsoft.com/office/powerpoint/2010/main" val="334102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5B974E-20C4-4D38-AA4D-37E47B49FA98}"/>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D088DBD9-D9AB-46A3-AE0F-6BF2A4FE45E0}"/>
              </a:ext>
            </a:extLst>
          </p:cNvPr>
          <p:cNvSpPr>
            <a:spLocks noGrp="1"/>
          </p:cNvSpPr>
          <p:nvPr>
            <p:ph idx="1"/>
          </p:nvPr>
        </p:nvSpPr>
        <p:spPr/>
        <p:txBody>
          <a:bodyPr>
            <a:normAutofit lnSpcReduction="10000"/>
          </a:bodyPr>
          <a:lstStyle/>
          <a:p>
            <a:pPr marL="0" indent="0">
              <a:buNone/>
            </a:pPr>
            <a:r>
              <a:rPr lang="en-IN" b="1" dirty="0"/>
              <a:t>On-Premise</a:t>
            </a:r>
          </a:p>
          <a:p>
            <a:r>
              <a:rPr lang="en-US" u="sng" dirty="0">
                <a:solidFill>
                  <a:srgbClr val="FF0000"/>
                </a:solidFill>
              </a:rPr>
              <a:t>An IT resource that is hosted in a conventional IT enterprise within an organizational boundary</a:t>
            </a:r>
            <a:r>
              <a:rPr lang="en-US" dirty="0"/>
              <a:t>.</a:t>
            </a:r>
          </a:p>
          <a:p>
            <a:pPr>
              <a:buNone/>
            </a:pPr>
            <a:r>
              <a:rPr lang="en-US" b="1" dirty="0"/>
              <a:t>key points:</a:t>
            </a:r>
          </a:p>
          <a:p>
            <a:r>
              <a:rPr lang="en-US" dirty="0"/>
              <a:t>An on-premise IT resource can </a:t>
            </a:r>
            <a:r>
              <a:rPr lang="en-US" b="1" dirty="0"/>
              <a:t>access and interact</a:t>
            </a:r>
            <a:r>
              <a:rPr lang="en-US" dirty="0"/>
              <a:t> with a cloud-based IT resource.</a:t>
            </a:r>
          </a:p>
          <a:p>
            <a:r>
              <a:rPr lang="en-US" dirty="0"/>
              <a:t>An on-premise IT resource can be moved to a cloud, thereby changing it to a cloud-based IT resource.</a:t>
            </a:r>
          </a:p>
          <a:p>
            <a:r>
              <a:rPr lang="en-US" dirty="0"/>
              <a:t>Redundant deployments of an IT resource can exist in both on-premise and cloud-based environments.</a:t>
            </a:r>
            <a:endParaRPr lang="en-US" b="1" dirty="0"/>
          </a:p>
          <a:p>
            <a:pPr marL="0" indent="0">
              <a:buNone/>
            </a:pPr>
            <a:endParaRPr lang="en-IN" dirty="0"/>
          </a:p>
        </p:txBody>
      </p:sp>
    </p:spTree>
    <p:extLst>
      <p:ext uri="{BB962C8B-B14F-4D97-AF65-F5344CB8AC3E}">
        <p14:creationId xmlns:p14="http://schemas.microsoft.com/office/powerpoint/2010/main" val="268293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7ED47D-214B-4254-941C-02B46880B362}"/>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9C7B57AE-BAD8-423C-AAED-05019BE375A5}"/>
              </a:ext>
            </a:extLst>
          </p:cNvPr>
          <p:cNvSpPr>
            <a:spLocks noGrp="1"/>
          </p:cNvSpPr>
          <p:nvPr>
            <p:ph idx="1"/>
          </p:nvPr>
        </p:nvSpPr>
        <p:spPr/>
        <p:txBody>
          <a:bodyPr/>
          <a:lstStyle/>
          <a:p>
            <a:pPr marL="0" indent="0">
              <a:buNone/>
            </a:pPr>
            <a:r>
              <a:rPr lang="en-IN" b="1" dirty="0"/>
              <a:t>Cloud consumers</a:t>
            </a:r>
          </a:p>
          <a:p>
            <a:pPr marL="0" indent="0">
              <a:buNone/>
            </a:pPr>
            <a:r>
              <a:rPr lang="en-IN" dirty="0"/>
              <a:t>The party that provides cloud-based IT resources is a cloud provider.</a:t>
            </a:r>
          </a:p>
          <a:p>
            <a:pPr marL="0" indent="0">
              <a:buNone/>
            </a:pPr>
            <a:r>
              <a:rPr lang="en-IN" b="1" dirty="0"/>
              <a:t>Cloud providers</a:t>
            </a:r>
          </a:p>
          <a:p>
            <a:pPr marL="0" indent="0">
              <a:buNone/>
            </a:pPr>
            <a:r>
              <a:rPr lang="en-IN" dirty="0"/>
              <a:t>The party that used cloud-based IT resources is called cloud consumer.</a:t>
            </a:r>
          </a:p>
        </p:txBody>
      </p:sp>
    </p:spTree>
    <p:extLst>
      <p:ext uri="{BB962C8B-B14F-4D97-AF65-F5344CB8AC3E}">
        <p14:creationId xmlns:p14="http://schemas.microsoft.com/office/powerpoint/2010/main" val="4020628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4A030-C708-48BD-8A43-E7F34A21A023}"/>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551F97B4-2570-47F7-87B5-E53BA96A9E77}"/>
              </a:ext>
            </a:extLst>
          </p:cNvPr>
          <p:cNvSpPr>
            <a:spLocks noGrp="1"/>
          </p:cNvSpPr>
          <p:nvPr>
            <p:ph idx="1"/>
          </p:nvPr>
        </p:nvSpPr>
        <p:spPr/>
        <p:txBody>
          <a:bodyPr/>
          <a:lstStyle/>
          <a:p>
            <a:pPr marL="0" indent="0">
              <a:buNone/>
            </a:pPr>
            <a:r>
              <a:rPr lang="en-IN" b="1" dirty="0"/>
              <a:t>Scaling </a:t>
            </a:r>
          </a:p>
          <a:p>
            <a:pPr marL="0" indent="0">
              <a:buNone/>
            </a:pPr>
            <a:r>
              <a:rPr lang="en-IN" dirty="0"/>
              <a:t>Represents the ability of the IT  resource to handle increased or decreased usage demands.</a:t>
            </a:r>
          </a:p>
          <a:p>
            <a:pPr>
              <a:buFont typeface="Wingdings" panose="05000000000000000000" pitchFamily="2" charset="2"/>
              <a:buChar char="§"/>
            </a:pPr>
            <a:r>
              <a:rPr lang="en-IN" dirty="0"/>
              <a:t>Horizontal scaling – scaling out and scaling in.</a:t>
            </a:r>
          </a:p>
          <a:p>
            <a:pPr>
              <a:buFont typeface="Wingdings" panose="05000000000000000000" pitchFamily="2" charset="2"/>
              <a:buChar char="§"/>
            </a:pPr>
            <a:r>
              <a:rPr lang="en-IN" dirty="0"/>
              <a:t>Vertical scaling  -- scaling up and scaling down.</a:t>
            </a:r>
          </a:p>
          <a:p>
            <a:pPr>
              <a:buFont typeface="Wingdings" panose="05000000000000000000" pitchFamily="2" charset="2"/>
              <a:buChar char="§"/>
            </a:pPr>
            <a:endParaRPr lang="en-IN" dirty="0"/>
          </a:p>
          <a:p>
            <a:pPr marL="0" indent="0">
              <a:buNone/>
            </a:pPr>
            <a:endParaRPr lang="en-IN" dirty="0"/>
          </a:p>
        </p:txBody>
      </p:sp>
    </p:spTree>
    <p:extLst>
      <p:ext uri="{BB962C8B-B14F-4D97-AF65-F5344CB8AC3E}">
        <p14:creationId xmlns:p14="http://schemas.microsoft.com/office/powerpoint/2010/main" val="4128185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83DF08-B941-4708-98F0-3E7829C6DBE8}"/>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6F56E83B-B868-48CA-9311-CEAC26AB0509}"/>
              </a:ext>
            </a:extLst>
          </p:cNvPr>
          <p:cNvSpPr>
            <a:spLocks noGrp="1"/>
          </p:cNvSpPr>
          <p:nvPr>
            <p:ph idx="1"/>
          </p:nvPr>
        </p:nvSpPr>
        <p:spPr/>
        <p:txBody>
          <a:bodyPr/>
          <a:lstStyle/>
          <a:p>
            <a:pPr marL="0" indent="0">
              <a:buNone/>
            </a:pPr>
            <a:r>
              <a:rPr lang="en-IN" dirty="0"/>
              <a:t>Horizontal Scaling</a:t>
            </a:r>
          </a:p>
          <a:p>
            <a:pPr marL="0" indent="0">
              <a:buNone/>
            </a:pPr>
            <a:r>
              <a:rPr lang="en-IN" dirty="0"/>
              <a:t>The allocating or releasing of IT resources that are of same type is referred as horizontal scaling. </a:t>
            </a:r>
          </a:p>
          <a:p>
            <a:pPr marL="0" indent="0">
              <a:buNone/>
            </a:pPr>
            <a:r>
              <a:rPr lang="en-IN" dirty="0"/>
              <a:t>Most common form of scaling within cloud environments.</a:t>
            </a:r>
          </a:p>
        </p:txBody>
      </p:sp>
      <p:pic>
        <p:nvPicPr>
          <p:cNvPr id="4" name="Picture 2">
            <a:extLst>
              <a:ext uri="{FF2B5EF4-FFF2-40B4-BE49-F238E27FC236}">
                <a16:creationId xmlns:a16="http://schemas.microsoft.com/office/drawing/2014/main" xmlns="" id="{135E10D6-C210-468F-9C12-5656F5FCB753}"/>
              </a:ext>
            </a:extLst>
          </p:cNvPr>
          <p:cNvPicPr>
            <a:picLocks noChangeAspect="1" noChangeArrowheads="1"/>
          </p:cNvPicPr>
          <p:nvPr/>
        </p:nvPicPr>
        <p:blipFill>
          <a:blip r:embed="rId2"/>
          <a:srcRect/>
          <a:stretch>
            <a:fillRect/>
          </a:stretch>
        </p:blipFill>
        <p:spPr bwMode="auto">
          <a:xfrm>
            <a:off x="3315854" y="3851552"/>
            <a:ext cx="5156418" cy="2460348"/>
          </a:xfrm>
          <a:prstGeom prst="rect">
            <a:avLst/>
          </a:prstGeom>
          <a:noFill/>
          <a:ln w="9525">
            <a:noFill/>
            <a:miter lim="800000"/>
            <a:headEnd/>
            <a:tailEnd/>
          </a:ln>
          <a:effectLst/>
        </p:spPr>
      </p:pic>
    </p:spTree>
    <p:extLst>
      <p:ext uri="{BB962C8B-B14F-4D97-AF65-F5344CB8AC3E}">
        <p14:creationId xmlns:p14="http://schemas.microsoft.com/office/powerpoint/2010/main" val="974060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044157-FEC2-4451-91E9-22A0638663A5}"/>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6D7BEE5C-28BB-4E8C-9CC1-032DB6A48847}"/>
              </a:ext>
            </a:extLst>
          </p:cNvPr>
          <p:cNvSpPr>
            <a:spLocks noGrp="1"/>
          </p:cNvSpPr>
          <p:nvPr>
            <p:ph idx="1"/>
          </p:nvPr>
        </p:nvSpPr>
        <p:spPr>
          <a:xfrm>
            <a:off x="838200" y="1622425"/>
            <a:ext cx="10515600" cy="4351338"/>
          </a:xfrm>
        </p:spPr>
        <p:txBody>
          <a:bodyPr/>
          <a:lstStyle/>
          <a:p>
            <a:pPr marL="0" indent="0">
              <a:buNone/>
            </a:pPr>
            <a:r>
              <a:rPr lang="en-IN" b="1" dirty="0"/>
              <a:t>Vertical Scaling</a:t>
            </a:r>
          </a:p>
          <a:p>
            <a:r>
              <a:rPr lang="en-IN" sz="2400" dirty="0"/>
              <a:t>When an existing IT resource is replaced by another with higher or lower capacity then vertical scaling is used.</a:t>
            </a:r>
          </a:p>
          <a:p>
            <a:r>
              <a:rPr lang="en-IN" sz="2400" dirty="0"/>
              <a:t>Less common in cloud environment due to the down time required while the replacement is taking place.</a:t>
            </a:r>
          </a:p>
          <a:p>
            <a:pPr marL="0" indent="0">
              <a:buNone/>
            </a:pPr>
            <a:endParaRPr lang="en-IN" dirty="0"/>
          </a:p>
          <a:p>
            <a:pPr marL="0" indent="0">
              <a:buNone/>
            </a:pPr>
            <a:endParaRPr lang="en-IN" dirty="0"/>
          </a:p>
        </p:txBody>
      </p:sp>
      <p:pic>
        <p:nvPicPr>
          <p:cNvPr id="4" name="Picture 2">
            <a:extLst>
              <a:ext uri="{FF2B5EF4-FFF2-40B4-BE49-F238E27FC236}">
                <a16:creationId xmlns:a16="http://schemas.microsoft.com/office/drawing/2014/main" xmlns="" id="{0C2B537E-7DE6-48A3-9C7B-AC6F18959B7A}"/>
              </a:ext>
            </a:extLst>
          </p:cNvPr>
          <p:cNvPicPr>
            <a:picLocks noChangeAspect="1" noChangeArrowheads="1"/>
          </p:cNvPicPr>
          <p:nvPr/>
        </p:nvPicPr>
        <p:blipFill>
          <a:blip r:embed="rId2"/>
          <a:srcRect/>
          <a:stretch>
            <a:fillRect/>
          </a:stretch>
        </p:blipFill>
        <p:spPr bwMode="auto">
          <a:xfrm>
            <a:off x="8407977" y="3314988"/>
            <a:ext cx="2857500" cy="2781012"/>
          </a:xfrm>
          <a:prstGeom prst="rect">
            <a:avLst/>
          </a:prstGeom>
          <a:noFill/>
          <a:ln w="9525">
            <a:noFill/>
            <a:miter lim="800000"/>
            <a:headEnd/>
            <a:tailEnd/>
          </a:ln>
          <a:effectLst/>
        </p:spPr>
      </p:pic>
    </p:spTree>
    <p:extLst>
      <p:ext uri="{BB962C8B-B14F-4D97-AF65-F5344CB8AC3E}">
        <p14:creationId xmlns:p14="http://schemas.microsoft.com/office/powerpoint/2010/main" val="1800160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815147-2444-4E8D-A867-734FFC9F6572}"/>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C9BF2168-B841-42A7-8B24-D5A9222A0B52}"/>
              </a:ext>
            </a:extLst>
          </p:cNvPr>
          <p:cNvSpPr>
            <a:spLocks noGrp="1"/>
          </p:cNvSpPr>
          <p:nvPr>
            <p:ph idx="1"/>
          </p:nvPr>
        </p:nvSpPr>
        <p:spPr/>
        <p:txBody>
          <a:bodyPr/>
          <a:lstStyle/>
          <a:p>
            <a:pPr marL="0" indent="0">
              <a:buNone/>
            </a:pPr>
            <a:r>
              <a:rPr lang="en-IN" dirty="0"/>
              <a:t>Common pros and cons associated with horizontal and vertical scaling. </a:t>
            </a:r>
          </a:p>
          <a:p>
            <a:pPr marL="0" indent="0">
              <a:buNone/>
            </a:pPr>
            <a:endParaRPr lang="en-IN" dirty="0"/>
          </a:p>
        </p:txBody>
      </p:sp>
      <p:pic>
        <p:nvPicPr>
          <p:cNvPr id="5" name="Picture 2">
            <a:extLst>
              <a:ext uri="{FF2B5EF4-FFF2-40B4-BE49-F238E27FC236}">
                <a16:creationId xmlns:a16="http://schemas.microsoft.com/office/drawing/2014/main" xmlns="" id="{FF52CD7A-D7DB-4CEE-BC11-CA6EF9DA3672}"/>
              </a:ext>
            </a:extLst>
          </p:cNvPr>
          <p:cNvPicPr>
            <a:picLocks noChangeAspect="1" noChangeArrowheads="1"/>
          </p:cNvPicPr>
          <p:nvPr/>
        </p:nvPicPr>
        <p:blipFill>
          <a:blip r:embed="rId2"/>
          <a:srcRect/>
          <a:stretch>
            <a:fillRect/>
          </a:stretch>
        </p:blipFill>
        <p:spPr bwMode="auto">
          <a:xfrm>
            <a:off x="1693978" y="2344438"/>
            <a:ext cx="8209837" cy="4429156"/>
          </a:xfrm>
          <a:prstGeom prst="rect">
            <a:avLst/>
          </a:prstGeom>
          <a:noFill/>
          <a:ln w="9525">
            <a:noFill/>
            <a:miter lim="800000"/>
            <a:headEnd/>
            <a:tailEnd/>
          </a:ln>
          <a:effectLst/>
        </p:spPr>
      </p:pic>
    </p:spTree>
    <p:extLst>
      <p:ext uri="{BB962C8B-B14F-4D97-AF65-F5344CB8AC3E}">
        <p14:creationId xmlns:p14="http://schemas.microsoft.com/office/powerpoint/2010/main" val="1545464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1427A-D197-4919-9E8D-D40C521B62BD}"/>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85595225-9E2D-428E-A1FB-07CCEF0D96D5}"/>
              </a:ext>
            </a:extLst>
          </p:cNvPr>
          <p:cNvSpPr>
            <a:spLocks noGrp="1"/>
          </p:cNvSpPr>
          <p:nvPr>
            <p:ph idx="1"/>
          </p:nvPr>
        </p:nvSpPr>
        <p:spPr/>
        <p:txBody>
          <a:bodyPr>
            <a:normAutofit fontScale="92500" lnSpcReduction="20000"/>
          </a:bodyPr>
          <a:lstStyle/>
          <a:p>
            <a:pPr marL="0" indent="0">
              <a:buNone/>
            </a:pPr>
            <a:r>
              <a:rPr lang="en-US" dirty="0"/>
              <a:t>1.Understanding Cloud Computing</a:t>
            </a:r>
          </a:p>
          <a:p>
            <a:r>
              <a:rPr lang="en-US" dirty="0"/>
              <a:t>Origins and Influences</a:t>
            </a:r>
          </a:p>
          <a:p>
            <a:r>
              <a:rPr lang="en-US" dirty="0"/>
              <a:t>Basic Concepts and Terminology.</a:t>
            </a:r>
          </a:p>
          <a:p>
            <a:r>
              <a:rPr lang="en-US" dirty="0"/>
              <a:t>Goals and Benefits.</a:t>
            </a:r>
          </a:p>
          <a:p>
            <a:r>
              <a:rPr lang="en-US" dirty="0"/>
              <a:t>Risks and Challenges.</a:t>
            </a:r>
          </a:p>
          <a:p>
            <a:pPr marL="0" indent="0">
              <a:buNone/>
            </a:pPr>
            <a:r>
              <a:rPr lang="en-US" dirty="0"/>
              <a:t>2. Fundamental Concepts and Models</a:t>
            </a:r>
          </a:p>
          <a:p>
            <a:r>
              <a:rPr lang="en-US" dirty="0"/>
              <a:t>Roles and boundaries.</a:t>
            </a:r>
          </a:p>
          <a:p>
            <a:r>
              <a:rPr lang="en-US" dirty="0"/>
              <a:t>Cloud Characteristics.</a:t>
            </a:r>
          </a:p>
          <a:p>
            <a:r>
              <a:rPr lang="en-US" dirty="0"/>
              <a:t>Cloud Delivery Models.</a:t>
            </a:r>
          </a:p>
          <a:p>
            <a:r>
              <a:rPr lang="en-US" dirty="0"/>
              <a:t>Cloud Deployment Models.</a:t>
            </a:r>
          </a:p>
          <a:p>
            <a:pPr marL="0" indent="0">
              <a:buNone/>
            </a:pPr>
            <a:endParaRPr lang="en-IN" dirty="0"/>
          </a:p>
        </p:txBody>
      </p:sp>
    </p:spTree>
    <p:extLst>
      <p:ext uri="{BB962C8B-B14F-4D97-AF65-F5344CB8AC3E}">
        <p14:creationId xmlns:p14="http://schemas.microsoft.com/office/powerpoint/2010/main" val="3159057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4BB25-08F8-457F-8697-8364720F7C7E}"/>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85E86305-29A4-48AB-8088-A47C58C0F6EE}"/>
              </a:ext>
            </a:extLst>
          </p:cNvPr>
          <p:cNvSpPr>
            <a:spLocks noGrp="1"/>
          </p:cNvSpPr>
          <p:nvPr>
            <p:ph idx="1"/>
          </p:nvPr>
        </p:nvSpPr>
        <p:spPr/>
        <p:txBody>
          <a:bodyPr/>
          <a:lstStyle/>
          <a:p>
            <a:pPr marL="0" indent="0">
              <a:buNone/>
            </a:pPr>
            <a:r>
              <a:rPr lang="en-IN" b="1" dirty="0"/>
              <a:t>Cloud Service</a:t>
            </a:r>
          </a:p>
          <a:p>
            <a:r>
              <a:rPr lang="en-US" dirty="0"/>
              <a:t>A cloud service is </a:t>
            </a:r>
            <a:r>
              <a:rPr lang="en-US" b="1" dirty="0"/>
              <a:t>any IT resource </a:t>
            </a:r>
            <a:r>
              <a:rPr lang="en-US" dirty="0"/>
              <a:t>that is made remotely accessible via a cloud.</a:t>
            </a:r>
          </a:p>
          <a:p>
            <a:r>
              <a:rPr lang="en-US" dirty="0"/>
              <a:t>A cloud service can exists as a simple web based software program with a technical interface invoked via messaging protocol or remote access point for administrative tools or  large environments other IT resources .</a:t>
            </a:r>
          </a:p>
          <a:p>
            <a:pPr marL="0" indent="0">
              <a:buNone/>
            </a:pPr>
            <a:endParaRPr lang="en-IN" b="1" dirty="0"/>
          </a:p>
        </p:txBody>
      </p:sp>
    </p:spTree>
    <p:extLst>
      <p:ext uri="{BB962C8B-B14F-4D97-AF65-F5344CB8AC3E}">
        <p14:creationId xmlns:p14="http://schemas.microsoft.com/office/powerpoint/2010/main" val="2003138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10DCA-3C3C-4597-A20D-986633E687FC}"/>
              </a:ext>
            </a:extLst>
          </p:cNvPr>
          <p:cNvSpPr>
            <a:spLocks noGrp="1"/>
          </p:cNvSpPr>
          <p:nvPr>
            <p:ph type="title"/>
          </p:nvPr>
        </p:nvSpPr>
        <p:spPr/>
        <p:txBody>
          <a:bodyPr/>
          <a:lstStyle/>
          <a:p>
            <a:r>
              <a:rPr lang="en-IN" dirty="0"/>
              <a:t>Cloud service</a:t>
            </a:r>
          </a:p>
        </p:txBody>
      </p:sp>
      <p:pic>
        <p:nvPicPr>
          <p:cNvPr id="4" name="Picture 2">
            <a:extLst>
              <a:ext uri="{FF2B5EF4-FFF2-40B4-BE49-F238E27FC236}">
                <a16:creationId xmlns:a16="http://schemas.microsoft.com/office/drawing/2014/main" xmlns="" id="{067CD8CA-98C7-439C-A182-505DDED9DFFE}"/>
              </a:ext>
            </a:extLst>
          </p:cNvPr>
          <p:cNvPicPr>
            <a:picLocks noGrp="1" noChangeAspect="1" noChangeArrowheads="1"/>
          </p:cNvPicPr>
          <p:nvPr>
            <p:ph idx="1"/>
          </p:nvPr>
        </p:nvPicPr>
        <p:blipFill>
          <a:blip r:embed="rId2"/>
          <a:srcRect/>
          <a:stretch>
            <a:fillRect/>
          </a:stretch>
        </p:blipFill>
        <p:spPr bwMode="auto">
          <a:xfrm>
            <a:off x="2117517" y="1825625"/>
            <a:ext cx="7956966" cy="4351338"/>
          </a:xfrm>
          <a:prstGeom prst="rect">
            <a:avLst/>
          </a:prstGeom>
          <a:noFill/>
          <a:ln w="9525">
            <a:noFill/>
            <a:miter lim="800000"/>
            <a:headEnd/>
            <a:tailEnd/>
          </a:ln>
          <a:effectLst/>
        </p:spPr>
      </p:pic>
    </p:spTree>
    <p:extLst>
      <p:ext uri="{BB962C8B-B14F-4D97-AF65-F5344CB8AC3E}">
        <p14:creationId xmlns:p14="http://schemas.microsoft.com/office/powerpoint/2010/main" val="1237048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FCE226-8437-4DE6-BD87-FF1E62DCFB66}"/>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70980C55-01CB-4078-AD2F-A31775CE4666}"/>
              </a:ext>
            </a:extLst>
          </p:cNvPr>
          <p:cNvSpPr>
            <a:spLocks noGrp="1"/>
          </p:cNvSpPr>
          <p:nvPr>
            <p:ph idx="1"/>
          </p:nvPr>
        </p:nvSpPr>
        <p:spPr/>
        <p:txBody>
          <a:bodyPr/>
          <a:lstStyle/>
          <a:p>
            <a:pPr marL="0" indent="0">
              <a:buNone/>
            </a:pPr>
            <a:r>
              <a:rPr lang="en-IN" dirty="0"/>
              <a:t>Cloud Service Consumer</a:t>
            </a:r>
          </a:p>
          <a:p>
            <a:pPr marL="0" indent="0">
              <a:buNone/>
            </a:pPr>
            <a:r>
              <a:rPr lang="en-US" dirty="0"/>
              <a:t>The cloud service consumer is a temporary runtime role assumed by a software program when it accesses a cloud service. </a:t>
            </a:r>
          </a:p>
          <a:p>
            <a:pPr marL="0" indent="0">
              <a:buNone/>
            </a:pPr>
            <a:endParaRPr lang="en-IN" dirty="0"/>
          </a:p>
        </p:txBody>
      </p:sp>
      <p:pic>
        <p:nvPicPr>
          <p:cNvPr id="4" name="Picture 2">
            <a:extLst>
              <a:ext uri="{FF2B5EF4-FFF2-40B4-BE49-F238E27FC236}">
                <a16:creationId xmlns:a16="http://schemas.microsoft.com/office/drawing/2014/main" xmlns="" id="{1BE34320-74B4-4CC2-A644-F92F6D3A0B01}"/>
              </a:ext>
            </a:extLst>
          </p:cNvPr>
          <p:cNvPicPr>
            <a:picLocks noChangeAspect="1" noChangeArrowheads="1"/>
          </p:cNvPicPr>
          <p:nvPr/>
        </p:nvPicPr>
        <p:blipFill>
          <a:blip r:embed="rId2"/>
          <a:srcRect/>
          <a:stretch>
            <a:fillRect/>
          </a:stretch>
        </p:blipFill>
        <p:spPr bwMode="auto">
          <a:xfrm>
            <a:off x="838200" y="3340100"/>
            <a:ext cx="9077325" cy="3152775"/>
          </a:xfrm>
          <a:prstGeom prst="rect">
            <a:avLst/>
          </a:prstGeom>
          <a:noFill/>
          <a:ln w="9525">
            <a:noFill/>
            <a:miter lim="800000"/>
            <a:headEnd/>
            <a:tailEnd/>
          </a:ln>
          <a:effectLst/>
        </p:spPr>
      </p:pic>
    </p:spTree>
    <p:extLst>
      <p:ext uri="{BB962C8B-B14F-4D97-AF65-F5344CB8AC3E}">
        <p14:creationId xmlns:p14="http://schemas.microsoft.com/office/powerpoint/2010/main" val="2021630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AA0D4E-655D-4FD5-AEB6-6D62C6AF8B8B}"/>
              </a:ext>
            </a:extLst>
          </p:cNvPr>
          <p:cNvSpPr>
            <a:spLocks noGrp="1"/>
          </p:cNvSpPr>
          <p:nvPr>
            <p:ph type="title"/>
          </p:nvPr>
        </p:nvSpPr>
        <p:spPr/>
        <p:txBody>
          <a:bodyPr/>
          <a:lstStyle/>
          <a:p>
            <a:r>
              <a:rPr lang="en-IN" dirty="0"/>
              <a:t>1.3 Goals and Benefits</a:t>
            </a:r>
          </a:p>
        </p:txBody>
      </p:sp>
      <p:sp>
        <p:nvSpPr>
          <p:cNvPr id="3" name="Content Placeholder 2">
            <a:extLst>
              <a:ext uri="{FF2B5EF4-FFF2-40B4-BE49-F238E27FC236}">
                <a16:creationId xmlns:a16="http://schemas.microsoft.com/office/drawing/2014/main" xmlns="" id="{EB83B6CE-9BFD-49BD-8ADD-AAFFF9E3F74F}"/>
              </a:ext>
            </a:extLst>
          </p:cNvPr>
          <p:cNvSpPr>
            <a:spLocks noGrp="1"/>
          </p:cNvSpPr>
          <p:nvPr>
            <p:ph idx="1"/>
          </p:nvPr>
        </p:nvSpPr>
        <p:spPr/>
        <p:txBody>
          <a:bodyPr/>
          <a:lstStyle/>
          <a:p>
            <a:pPr marL="0" indent="0">
              <a:buNone/>
            </a:pPr>
            <a:r>
              <a:rPr lang="en-IN" dirty="0"/>
              <a:t>The common benefits associated with cloud computing are</a:t>
            </a:r>
          </a:p>
          <a:p>
            <a:r>
              <a:rPr lang="en-IN" dirty="0"/>
              <a:t>Reduced investments and proportional costs.</a:t>
            </a:r>
          </a:p>
          <a:p>
            <a:r>
              <a:rPr lang="en-IN" dirty="0"/>
              <a:t>Increased scalability.</a:t>
            </a:r>
          </a:p>
          <a:p>
            <a:r>
              <a:rPr lang="en-IN" dirty="0"/>
              <a:t>Increased availability</a:t>
            </a:r>
          </a:p>
          <a:p>
            <a:r>
              <a:rPr lang="en-IN" dirty="0"/>
              <a:t>Increased reliability</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52375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43E3AA-0BC1-4B87-AEC0-D523A8E79E4D}"/>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19CA67B3-E8F3-4963-9CD6-6B71A4927494}"/>
              </a:ext>
            </a:extLst>
          </p:cNvPr>
          <p:cNvSpPr>
            <a:spLocks noGrp="1"/>
          </p:cNvSpPr>
          <p:nvPr>
            <p:ph idx="1"/>
          </p:nvPr>
        </p:nvSpPr>
        <p:spPr/>
        <p:txBody>
          <a:bodyPr>
            <a:normAutofit fontScale="77500" lnSpcReduction="20000"/>
          </a:bodyPr>
          <a:lstStyle/>
          <a:p>
            <a:pPr marL="0" indent="0">
              <a:buNone/>
            </a:pPr>
            <a:r>
              <a:rPr lang="en-IN" b="1" dirty="0"/>
              <a:t>Reduced Investments and proportional costs</a:t>
            </a:r>
          </a:p>
          <a:p>
            <a:pPr>
              <a:lnSpc>
                <a:spcPct val="120000"/>
              </a:lnSpc>
            </a:pPr>
            <a:r>
              <a:rPr lang="en-IN" sz="2400" dirty="0"/>
              <a:t>Cloud based IT reduces the IT investments like hardware and software purchases and ownership cost.</a:t>
            </a:r>
          </a:p>
          <a:p>
            <a:pPr>
              <a:lnSpc>
                <a:spcPct val="120000"/>
              </a:lnSpc>
            </a:pPr>
            <a:r>
              <a:rPr lang="en-IN" sz="2400" dirty="0"/>
              <a:t>Decreases costs for deploying and operations of large scale data centres thus it results the capital and operational savings.</a:t>
            </a:r>
          </a:p>
          <a:p>
            <a:pPr>
              <a:lnSpc>
                <a:spcPct val="120000"/>
              </a:lnSpc>
            </a:pPr>
            <a:r>
              <a:rPr lang="en-US" sz="2400" dirty="0"/>
              <a:t>On-demand access to pay-as-you-go computing resources on a short term basis (such as processors by the hour), and the ability to release these computing resources when they are no longer needed.</a:t>
            </a:r>
          </a:p>
          <a:p>
            <a:pPr>
              <a:lnSpc>
                <a:spcPct val="120000"/>
              </a:lnSpc>
            </a:pPr>
            <a:r>
              <a:rPr lang="en-US" sz="2400" dirty="0"/>
              <a:t>The perception of having unlimited computing resources that are available on demand, thereby reducing the need to prepare for provisioning.</a:t>
            </a:r>
          </a:p>
          <a:p>
            <a:pPr marL="228600" lvl="1">
              <a:lnSpc>
                <a:spcPct val="120000"/>
              </a:lnSpc>
            </a:pPr>
            <a:r>
              <a:rPr lang="en-US" dirty="0"/>
              <a:t>The ability to add or remove IT resources at a fine-grained level, such as modifying available storage disk space by single gigabyte increments. </a:t>
            </a:r>
          </a:p>
          <a:p>
            <a:pPr marL="228600" lvl="1">
              <a:lnSpc>
                <a:spcPct val="120000"/>
              </a:lnSpc>
            </a:pPr>
            <a:r>
              <a:rPr lang="en-US" dirty="0"/>
              <a:t>Abstraction of the infrastructure so applications are not locked into devices or locations and can be easily moved if needed. </a:t>
            </a:r>
            <a:endParaRPr lang="en-IN" dirty="0"/>
          </a:p>
          <a:p>
            <a:pPr marL="0" indent="0">
              <a:buNone/>
            </a:pPr>
            <a:endParaRPr lang="en-IN" dirty="0"/>
          </a:p>
        </p:txBody>
      </p:sp>
    </p:spTree>
    <p:extLst>
      <p:ext uri="{BB962C8B-B14F-4D97-AF65-F5344CB8AC3E}">
        <p14:creationId xmlns:p14="http://schemas.microsoft.com/office/powerpoint/2010/main" val="1409754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572C9-8B27-44FF-9C83-C76886C4EC93}"/>
              </a:ext>
            </a:extLst>
          </p:cNvPr>
          <p:cNvSpPr>
            <a:spLocks noGrp="1"/>
          </p:cNvSpPr>
          <p:nvPr>
            <p:ph type="title"/>
          </p:nvPr>
        </p:nvSpPr>
        <p:spPr/>
        <p:txBody>
          <a:bodyPr/>
          <a:lstStyle/>
          <a:p>
            <a:r>
              <a:rPr lang="en-US" dirty="0"/>
              <a:t>Contin..</a:t>
            </a:r>
            <a:endParaRPr lang="en-IN" dirty="0"/>
          </a:p>
        </p:txBody>
      </p:sp>
      <p:sp>
        <p:nvSpPr>
          <p:cNvPr id="3" name="Content Placeholder 2">
            <a:extLst>
              <a:ext uri="{FF2B5EF4-FFF2-40B4-BE49-F238E27FC236}">
                <a16:creationId xmlns:a16="http://schemas.microsoft.com/office/drawing/2014/main" xmlns="" id="{E395285C-1711-46D1-ABFA-E1C6B350A3E3}"/>
              </a:ext>
            </a:extLst>
          </p:cNvPr>
          <p:cNvSpPr>
            <a:spLocks noGrp="1"/>
          </p:cNvSpPr>
          <p:nvPr>
            <p:ph idx="1"/>
          </p:nvPr>
        </p:nvSpPr>
        <p:spPr/>
        <p:txBody>
          <a:bodyPr/>
          <a:lstStyle/>
          <a:p>
            <a:pPr marL="0" indent="0">
              <a:buNone/>
            </a:pPr>
            <a:r>
              <a:rPr lang="en-IN" b="1" dirty="0"/>
              <a:t>Increased Scalability</a:t>
            </a:r>
          </a:p>
          <a:p>
            <a:r>
              <a:rPr lang="en-US" sz="2000" dirty="0"/>
              <a:t>clouds can instantly and dynamically allocate IT resources to cloud consumers, on-demand or via the cloud consumer’s direct configuration.</a:t>
            </a:r>
          </a:p>
          <a:p>
            <a:r>
              <a:rPr lang="en-US" sz="2000" dirty="0"/>
              <a:t>Automatically peaks and release IT resources automatically or manually.</a:t>
            </a:r>
          </a:p>
          <a:p>
            <a:pPr marL="0" indent="0">
              <a:buNone/>
            </a:pPr>
            <a:endParaRPr lang="en-IN" dirty="0"/>
          </a:p>
        </p:txBody>
      </p:sp>
      <p:pic>
        <p:nvPicPr>
          <p:cNvPr id="4" name="Picture 3">
            <a:extLst>
              <a:ext uri="{FF2B5EF4-FFF2-40B4-BE49-F238E27FC236}">
                <a16:creationId xmlns:a16="http://schemas.microsoft.com/office/drawing/2014/main" xmlns="" id="{F5095B56-FCDD-492A-8013-2E08453D117D}"/>
              </a:ext>
            </a:extLst>
          </p:cNvPr>
          <p:cNvPicPr>
            <a:picLocks noChangeAspect="1" noChangeArrowheads="1"/>
          </p:cNvPicPr>
          <p:nvPr/>
        </p:nvPicPr>
        <p:blipFill>
          <a:blip r:embed="rId2"/>
          <a:srcRect/>
          <a:stretch>
            <a:fillRect/>
          </a:stretch>
        </p:blipFill>
        <p:spPr bwMode="auto">
          <a:xfrm>
            <a:off x="4581605" y="3497819"/>
            <a:ext cx="3361298" cy="2601645"/>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xmlns="" id="{038C5EE6-FFBB-4FE7-BD2D-E59900B9959D}"/>
              </a:ext>
            </a:extLst>
          </p:cNvPr>
          <p:cNvSpPr txBox="1"/>
          <p:nvPr/>
        </p:nvSpPr>
        <p:spPr>
          <a:xfrm>
            <a:off x="3214254" y="6176963"/>
            <a:ext cx="6096000" cy="646331"/>
          </a:xfrm>
          <a:prstGeom prst="rect">
            <a:avLst/>
          </a:prstGeom>
          <a:noFill/>
        </p:spPr>
        <p:txBody>
          <a:bodyPr wrap="square">
            <a:spAutoFit/>
          </a:bodyPr>
          <a:lstStyle/>
          <a:p>
            <a:r>
              <a:rPr lang="en-US" b="1" dirty="0"/>
              <a:t>An example of an organization’s changing demand for an IT resource over the course of a day.</a:t>
            </a:r>
            <a:endParaRPr lang="en-IN" dirty="0"/>
          </a:p>
        </p:txBody>
      </p:sp>
    </p:spTree>
    <p:extLst>
      <p:ext uri="{BB962C8B-B14F-4D97-AF65-F5344CB8AC3E}">
        <p14:creationId xmlns:p14="http://schemas.microsoft.com/office/powerpoint/2010/main" val="2024571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4CBA26-0BE8-4931-852C-A2D77F302644}"/>
              </a:ext>
            </a:extLst>
          </p:cNvPr>
          <p:cNvSpPr>
            <a:spLocks noGrp="1"/>
          </p:cNvSpPr>
          <p:nvPr>
            <p:ph type="title"/>
          </p:nvPr>
        </p:nvSpPr>
        <p:spPr/>
        <p:txBody>
          <a:bodyPr/>
          <a:lstStyle/>
          <a:p>
            <a:r>
              <a:rPr lang="en-US" dirty="0"/>
              <a:t>Contin..</a:t>
            </a:r>
            <a:br>
              <a:rPr lang="en-US" dirty="0"/>
            </a:br>
            <a:endParaRPr lang="en-IN" dirty="0"/>
          </a:p>
        </p:txBody>
      </p:sp>
      <p:sp>
        <p:nvSpPr>
          <p:cNvPr id="3" name="Content Placeholder 2">
            <a:extLst>
              <a:ext uri="{FF2B5EF4-FFF2-40B4-BE49-F238E27FC236}">
                <a16:creationId xmlns:a16="http://schemas.microsoft.com/office/drawing/2014/main" xmlns="" id="{F3B63C6A-0C3D-47A8-91A4-0C2CCFE90727}"/>
              </a:ext>
            </a:extLst>
          </p:cNvPr>
          <p:cNvSpPr>
            <a:spLocks noGrp="1"/>
          </p:cNvSpPr>
          <p:nvPr>
            <p:ph idx="1"/>
          </p:nvPr>
        </p:nvSpPr>
        <p:spPr>
          <a:xfrm>
            <a:off x="838200" y="1089891"/>
            <a:ext cx="10515600" cy="5087072"/>
          </a:xfrm>
        </p:spPr>
        <p:txBody>
          <a:bodyPr>
            <a:normAutofit lnSpcReduction="10000"/>
          </a:bodyPr>
          <a:lstStyle/>
          <a:p>
            <a:pPr marL="0" indent="0">
              <a:buNone/>
            </a:pPr>
            <a:r>
              <a:rPr lang="en-IN" b="1" dirty="0"/>
              <a:t>Increased Availability</a:t>
            </a:r>
          </a:p>
          <a:p>
            <a:pPr marL="0" indent="0">
              <a:buNone/>
            </a:pPr>
            <a:r>
              <a:rPr lang="en-US" sz="2800" dirty="0"/>
              <a:t>An IT resource with increased availability is accessible for longer periods of time (for example, 22 hours out of a 24 hour day). Cloud providers generally offer “resilient” IT resources for which they are able to guarantee high levels of availability.</a:t>
            </a:r>
          </a:p>
          <a:p>
            <a:pPr marL="0" indent="0">
              <a:buNone/>
            </a:pPr>
            <a:r>
              <a:rPr lang="en-US" b="1" dirty="0"/>
              <a:t>Increased Reliability</a:t>
            </a:r>
          </a:p>
          <a:p>
            <a:pPr marL="0" indent="0">
              <a:buNone/>
            </a:pPr>
            <a:r>
              <a:rPr lang="en-US" sz="2800" dirty="0"/>
              <a:t>An IT resource with increased reliability is able to better avoid and recover from exception conditions. The modular architecture of cloud environments provides extensive failover support that increases reliability.</a:t>
            </a:r>
          </a:p>
          <a:p>
            <a:pPr marL="0" indent="0">
              <a:buNone/>
            </a:pPr>
            <a:r>
              <a:rPr lang="en-US" dirty="0"/>
              <a:t>It is important that organizations carefully examine the SLA(Service Level Agreement)s offered by cloud providers when considering the leasing of cloud-based services and IT resources.</a:t>
            </a:r>
            <a:endParaRPr lang="en-US" sz="2800" dirty="0"/>
          </a:p>
          <a:p>
            <a:pPr marL="0" indent="0">
              <a:buNone/>
            </a:pPr>
            <a:endParaRPr lang="en-US" b="1" dirty="0"/>
          </a:p>
          <a:p>
            <a:pPr marL="0" indent="0">
              <a:buNone/>
            </a:pPr>
            <a:endParaRPr lang="en-US" sz="2800" dirty="0"/>
          </a:p>
          <a:p>
            <a:pPr marL="0" indent="0">
              <a:buNone/>
            </a:pPr>
            <a:endParaRPr lang="en-IN" dirty="0"/>
          </a:p>
        </p:txBody>
      </p:sp>
    </p:spTree>
    <p:extLst>
      <p:ext uri="{BB962C8B-B14F-4D97-AF65-F5344CB8AC3E}">
        <p14:creationId xmlns:p14="http://schemas.microsoft.com/office/powerpoint/2010/main" val="1122311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405C5B-36EB-4A92-9CBC-070C8EB9A071}"/>
              </a:ext>
            </a:extLst>
          </p:cNvPr>
          <p:cNvSpPr>
            <a:spLocks noGrp="1"/>
          </p:cNvSpPr>
          <p:nvPr>
            <p:ph type="title"/>
          </p:nvPr>
        </p:nvSpPr>
        <p:spPr/>
        <p:txBody>
          <a:bodyPr/>
          <a:lstStyle/>
          <a:p>
            <a:r>
              <a:rPr lang="en-IN" dirty="0"/>
              <a:t>Contin..</a:t>
            </a:r>
          </a:p>
        </p:txBody>
      </p:sp>
      <p:pic>
        <p:nvPicPr>
          <p:cNvPr id="4" name="Picture 2" descr="https://blogs.bmc.com/wp-content/uploads/2019/10/formula-07.jpg">
            <a:extLst>
              <a:ext uri="{FF2B5EF4-FFF2-40B4-BE49-F238E27FC236}">
                <a16:creationId xmlns:a16="http://schemas.microsoft.com/office/drawing/2014/main" xmlns="" id="{1E892989-0D0D-42C1-92F4-5CFF6878844B}"/>
              </a:ext>
            </a:extLst>
          </p:cNvPr>
          <p:cNvPicPr>
            <a:picLocks noGrp="1" noChangeAspect="1" noChangeArrowheads="1"/>
          </p:cNvPicPr>
          <p:nvPr>
            <p:ph idx="1"/>
          </p:nvPr>
        </p:nvPicPr>
        <p:blipFill>
          <a:blip r:embed="rId2"/>
          <a:srcRect/>
          <a:stretch>
            <a:fillRect/>
          </a:stretch>
        </p:blipFill>
        <p:spPr bwMode="auto">
          <a:xfrm>
            <a:off x="2179781" y="1958181"/>
            <a:ext cx="3482109" cy="923564"/>
          </a:xfrm>
          <a:prstGeom prst="rect">
            <a:avLst/>
          </a:prstGeom>
          <a:noFill/>
        </p:spPr>
      </p:pic>
      <p:pic>
        <p:nvPicPr>
          <p:cNvPr id="5" name="Picture 4" descr="https://blogs.bmc.com/wp-content/uploads/2019/10/formula-08.jpg">
            <a:extLst>
              <a:ext uri="{FF2B5EF4-FFF2-40B4-BE49-F238E27FC236}">
                <a16:creationId xmlns:a16="http://schemas.microsoft.com/office/drawing/2014/main" xmlns="" id="{7A1D8AE6-BDB5-4C54-BB01-DE01B857A30C}"/>
              </a:ext>
            </a:extLst>
          </p:cNvPr>
          <p:cNvPicPr>
            <a:picLocks noChangeAspect="1" noChangeArrowheads="1"/>
          </p:cNvPicPr>
          <p:nvPr/>
        </p:nvPicPr>
        <p:blipFill>
          <a:blip r:embed="rId3"/>
          <a:srcRect/>
          <a:stretch>
            <a:fillRect/>
          </a:stretch>
        </p:blipFill>
        <p:spPr bwMode="auto">
          <a:xfrm>
            <a:off x="1694129" y="3012789"/>
            <a:ext cx="5391536" cy="1143008"/>
          </a:xfrm>
          <a:prstGeom prst="rect">
            <a:avLst/>
          </a:prstGeom>
          <a:noFill/>
        </p:spPr>
      </p:pic>
      <p:sp>
        <p:nvSpPr>
          <p:cNvPr id="7" name="TextBox 6">
            <a:extLst>
              <a:ext uri="{FF2B5EF4-FFF2-40B4-BE49-F238E27FC236}">
                <a16:creationId xmlns:a16="http://schemas.microsoft.com/office/drawing/2014/main" xmlns="" id="{3C7EBC2E-9002-42DA-9213-8CCD31D20EB3}"/>
              </a:ext>
            </a:extLst>
          </p:cNvPr>
          <p:cNvSpPr txBox="1"/>
          <p:nvPr/>
        </p:nvSpPr>
        <p:spPr>
          <a:xfrm>
            <a:off x="4867564" y="4768647"/>
            <a:ext cx="6096000" cy="646331"/>
          </a:xfrm>
          <a:prstGeom prst="rect">
            <a:avLst/>
          </a:prstGeom>
          <a:noFill/>
        </p:spPr>
        <p:txBody>
          <a:bodyPr wrap="square">
            <a:spAutoFit/>
          </a:bodyPr>
          <a:lstStyle/>
          <a:p>
            <a:r>
              <a:rPr lang="en-IN" dirty="0"/>
              <a:t>MTBF-Mean time between the failures</a:t>
            </a:r>
          </a:p>
          <a:p>
            <a:r>
              <a:rPr lang="en-IN" dirty="0"/>
              <a:t>MTTR- Mean time to recovery</a:t>
            </a:r>
            <a:endParaRPr lang="en-US" dirty="0"/>
          </a:p>
        </p:txBody>
      </p:sp>
    </p:spTree>
    <p:extLst>
      <p:ext uri="{BB962C8B-B14F-4D97-AF65-F5344CB8AC3E}">
        <p14:creationId xmlns:p14="http://schemas.microsoft.com/office/powerpoint/2010/main" val="1671912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8F82F-6583-4D32-AA78-57D67A0C8605}"/>
              </a:ext>
            </a:extLst>
          </p:cNvPr>
          <p:cNvSpPr>
            <a:spLocks noGrp="1"/>
          </p:cNvSpPr>
          <p:nvPr>
            <p:ph type="title"/>
          </p:nvPr>
        </p:nvSpPr>
        <p:spPr/>
        <p:txBody>
          <a:bodyPr/>
          <a:lstStyle/>
          <a:p>
            <a:r>
              <a:rPr lang="en-IN" dirty="0"/>
              <a:t>1.4 </a:t>
            </a:r>
            <a:r>
              <a:rPr lang="en-US" dirty="0"/>
              <a:t>Risks and Challenges</a:t>
            </a:r>
            <a:r>
              <a:rPr lang="en-IN" dirty="0"/>
              <a:t> </a:t>
            </a:r>
          </a:p>
        </p:txBody>
      </p:sp>
      <p:sp>
        <p:nvSpPr>
          <p:cNvPr id="3" name="Content Placeholder 2">
            <a:extLst>
              <a:ext uri="{FF2B5EF4-FFF2-40B4-BE49-F238E27FC236}">
                <a16:creationId xmlns:a16="http://schemas.microsoft.com/office/drawing/2014/main" xmlns="" id="{EFECA49E-C8BD-4788-A69B-422F782EDC3F}"/>
              </a:ext>
            </a:extLst>
          </p:cNvPr>
          <p:cNvSpPr>
            <a:spLocks noGrp="1"/>
          </p:cNvSpPr>
          <p:nvPr>
            <p:ph idx="1"/>
          </p:nvPr>
        </p:nvSpPr>
        <p:spPr/>
        <p:txBody>
          <a:bodyPr/>
          <a:lstStyle/>
          <a:p>
            <a:pPr marL="0" indent="0">
              <a:buNone/>
            </a:pPr>
            <a:r>
              <a:rPr lang="en-US" dirty="0"/>
              <a:t>Several of the most critical cloud computing challenges are</a:t>
            </a:r>
          </a:p>
          <a:p>
            <a:r>
              <a:rPr lang="en-IN" dirty="0"/>
              <a:t>Increased Security Vulnerabilities</a:t>
            </a:r>
          </a:p>
          <a:p>
            <a:r>
              <a:rPr lang="en-IN" dirty="0"/>
              <a:t>Reduced Operational Governance Control</a:t>
            </a:r>
            <a:endParaRPr lang="en-US" dirty="0"/>
          </a:p>
          <a:p>
            <a:r>
              <a:rPr lang="en-US" dirty="0"/>
              <a:t>Limited Portability Between Cloud Providers</a:t>
            </a:r>
          </a:p>
          <a:p>
            <a:r>
              <a:rPr lang="en-US" dirty="0"/>
              <a:t>Multi-Regional Compliance and Legal Issues</a:t>
            </a:r>
          </a:p>
          <a:p>
            <a:endParaRPr lang="en-IN" dirty="0"/>
          </a:p>
        </p:txBody>
      </p:sp>
    </p:spTree>
    <p:extLst>
      <p:ext uri="{BB962C8B-B14F-4D97-AF65-F5344CB8AC3E}">
        <p14:creationId xmlns:p14="http://schemas.microsoft.com/office/powerpoint/2010/main" val="1254487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6755C3-8E64-4DA2-B3FB-6E997A39C85D}"/>
              </a:ext>
            </a:extLst>
          </p:cNvPr>
          <p:cNvSpPr>
            <a:spLocks noGrp="1"/>
          </p:cNvSpPr>
          <p:nvPr>
            <p:ph type="title"/>
          </p:nvPr>
        </p:nvSpPr>
        <p:spPr/>
        <p:txBody>
          <a:bodyPr/>
          <a:lstStyle/>
          <a:p>
            <a:r>
              <a:rPr lang="en-IN" dirty="0"/>
              <a:t>Increased Security Vulnerabilities </a:t>
            </a:r>
          </a:p>
        </p:txBody>
      </p:sp>
      <p:sp>
        <p:nvSpPr>
          <p:cNvPr id="3" name="Content Placeholder 2">
            <a:extLst>
              <a:ext uri="{FF2B5EF4-FFF2-40B4-BE49-F238E27FC236}">
                <a16:creationId xmlns:a16="http://schemas.microsoft.com/office/drawing/2014/main" xmlns="" id="{97373483-0B25-4FF8-8534-A09DAF29EFB5}"/>
              </a:ext>
            </a:extLst>
          </p:cNvPr>
          <p:cNvSpPr>
            <a:spLocks noGrp="1"/>
          </p:cNvSpPr>
          <p:nvPr>
            <p:ph idx="1"/>
          </p:nvPr>
        </p:nvSpPr>
        <p:spPr/>
        <p:txBody>
          <a:bodyPr/>
          <a:lstStyle/>
          <a:p>
            <a:r>
              <a:rPr lang="en-US" dirty="0"/>
              <a:t>The remote usage of IT resources requires an expansion of trust boundaries by the cloud consumer to include the external cloud.</a:t>
            </a:r>
          </a:p>
          <a:p>
            <a:r>
              <a:rPr lang="en-US" dirty="0"/>
              <a:t>It can be difficult to establish a security architecture that spans such a trust boundary without introducing vulnerabilities.</a:t>
            </a:r>
          </a:p>
          <a:p>
            <a:r>
              <a:rPr lang="en-US" dirty="0"/>
              <a:t>There can be overlapping trust boundaries from different cloud consumers due to the fact that cloud-based IT resources are commonly shared. </a:t>
            </a:r>
            <a:endParaRPr lang="en-IN" dirty="0"/>
          </a:p>
        </p:txBody>
      </p:sp>
    </p:spTree>
    <p:extLst>
      <p:ext uri="{BB962C8B-B14F-4D97-AF65-F5344CB8AC3E}">
        <p14:creationId xmlns:p14="http://schemas.microsoft.com/office/powerpoint/2010/main" val="1180069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B439F-5EED-41FD-899A-30DA4256FCBD}"/>
              </a:ext>
            </a:extLst>
          </p:cNvPr>
          <p:cNvSpPr>
            <a:spLocks noGrp="1"/>
          </p:cNvSpPr>
          <p:nvPr>
            <p:ph type="title"/>
          </p:nvPr>
        </p:nvSpPr>
        <p:spPr/>
        <p:txBody>
          <a:bodyPr/>
          <a:lstStyle/>
          <a:p>
            <a:r>
              <a:rPr lang="en-US" dirty="0"/>
              <a:t>1.1 Origins and influences</a:t>
            </a:r>
            <a:endParaRPr lang="en-IN" dirty="0"/>
          </a:p>
        </p:txBody>
      </p:sp>
      <p:sp>
        <p:nvSpPr>
          <p:cNvPr id="3" name="Content Placeholder 2">
            <a:extLst>
              <a:ext uri="{FF2B5EF4-FFF2-40B4-BE49-F238E27FC236}">
                <a16:creationId xmlns:a16="http://schemas.microsoft.com/office/drawing/2014/main" xmlns="" id="{0A6CC8ED-D299-4547-8288-6259D3CB1613}"/>
              </a:ext>
            </a:extLst>
          </p:cNvPr>
          <p:cNvSpPr>
            <a:spLocks noGrp="1"/>
          </p:cNvSpPr>
          <p:nvPr>
            <p:ph idx="1"/>
          </p:nvPr>
        </p:nvSpPr>
        <p:spPr/>
        <p:txBody>
          <a:bodyPr>
            <a:normAutofit fontScale="62500" lnSpcReduction="20000"/>
          </a:bodyPr>
          <a:lstStyle/>
          <a:p>
            <a:pPr marL="0" indent="0">
              <a:buNone/>
            </a:pPr>
            <a:r>
              <a:rPr lang="en-US" dirty="0"/>
              <a:t>A Brief History:</a:t>
            </a:r>
          </a:p>
          <a:p>
            <a:r>
              <a:rPr lang="en-US" dirty="0"/>
              <a:t>During 1961, John </a:t>
            </a:r>
            <a:r>
              <a:rPr lang="en-US" dirty="0" err="1"/>
              <a:t>MacCharty</a:t>
            </a:r>
            <a:r>
              <a:rPr lang="en-US" dirty="0"/>
              <a:t> delivered his speech at MIT that “Computing Can be sold as a Utility, like Water and Electricity.” </a:t>
            </a:r>
          </a:p>
          <a:p>
            <a:r>
              <a:rPr lang="en-US" dirty="0"/>
              <a:t>In 1969 Leonard Kleinrock, a Chief Scientist of the ARPANET(Advanced Research Projects Agency Network) implemented the Internet.</a:t>
            </a:r>
          </a:p>
          <a:p>
            <a:r>
              <a:rPr lang="en-US" dirty="0"/>
              <a:t>Mid 1990 the general people leveraging internet based utilities such search engines, e-mail services, one publishing platforms and social media.</a:t>
            </a:r>
          </a:p>
          <a:p>
            <a:r>
              <a:rPr lang="en-US" dirty="0"/>
              <a:t>Later 1990 sales force implemented cloud computing for enterprise.</a:t>
            </a:r>
          </a:p>
          <a:p>
            <a:r>
              <a:rPr lang="en-US" dirty="0"/>
              <a:t>In 2002, amazon launched amazon web services(AWS) for enterprises to store, compute and perform business functionalities remotely.</a:t>
            </a:r>
          </a:p>
          <a:p>
            <a:r>
              <a:rPr lang="en-US" dirty="0"/>
              <a:t>In 2006 Amazon  launch Elastic Compute Cloud Commercial Service which is open for Everybody to use.</a:t>
            </a:r>
          </a:p>
          <a:p>
            <a:r>
              <a:rPr lang="en-US" dirty="0"/>
              <a:t>After that in 2009, Google Play also started providing Cloud Computing Enterprise Application as other companies will see the emergence of cloud Computing they also started providing their cloud services.</a:t>
            </a:r>
          </a:p>
          <a:p>
            <a:r>
              <a:rPr lang="en-US" dirty="0"/>
              <a:t>Thus, in 2009, Microsoft launch Microsoft Azure and after that other companies like Alibaba, IBM, Oracle, HP also introduces their Cloud Services.</a:t>
            </a:r>
          </a:p>
          <a:p>
            <a:pPr marL="0" indent="0">
              <a:buNone/>
            </a:pPr>
            <a:endParaRPr lang="en-IN" dirty="0"/>
          </a:p>
        </p:txBody>
      </p:sp>
    </p:spTree>
    <p:extLst>
      <p:ext uri="{BB962C8B-B14F-4D97-AF65-F5344CB8AC3E}">
        <p14:creationId xmlns:p14="http://schemas.microsoft.com/office/powerpoint/2010/main" val="2801467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E96076-0917-42BD-B60A-B4261E78C757}"/>
              </a:ext>
            </a:extLst>
          </p:cNvPr>
          <p:cNvSpPr>
            <a:spLocks noGrp="1"/>
          </p:cNvSpPr>
          <p:nvPr>
            <p:ph idx="1"/>
          </p:nvPr>
        </p:nvSpPr>
        <p:spPr>
          <a:xfrm>
            <a:off x="838200" y="481013"/>
            <a:ext cx="10515600" cy="5695950"/>
          </a:xfrm>
        </p:spPr>
        <p:txBody>
          <a:bodyPr/>
          <a:lstStyle/>
          <a:p>
            <a:r>
              <a:rPr lang="en-US" sz="2000" dirty="0"/>
              <a:t>The overlapping of trust boundaries and the increased exposure of data can provide malicious cloud consumers (human and automated) with greater opportunities to attack IT resources and steal or damage business data.</a:t>
            </a:r>
          </a:p>
          <a:p>
            <a:r>
              <a:rPr lang="en-US" sz="2000" dirty="0"/>
              <a:t>A scenario whereby two organizations accessing the same cloud service are required to extend their respective trust boundaries to the cloud, resulting in overlapping trust boundaries. It can be challenging for the cloud provider to offer security mechanisms that accommodate the security requirements of both cloud service consumers.</a:t>
            </a:r>
          </a:p>
          <a:p>
            <a:pPr marL="0" indent="0">
              <a:buNone/>
            </a:pPr>
            <a:endParaRPr lang="en-IN" dirty="0"/>
          </a:p>
        </p:txBody>
      </p:sp>
      <p:pic>
        <p:nvPicPr>
          <p:cNvPr id="5" name="Picture 1">
            <a:extLst>
              <a:ext uri="{FF2B5EF4-FFF2-40B4-BE49-F238E27FC236}">
                <a16:creationId xmlns:a16="http://schemas.microsoft.com/office/drawing/2014/main" xmlns="" id="{EE1F4D18-23C8-4A46-9564-28B108BF7C3C}"/>
              </a:ext>
            </a:extLst>
          </p:cNvPr>
          <p:cNvPicPr>
            <a:picLocks noChangeAspect="1" noChangeArrowheads="1"/>
          </p:cNvPicPr>
          <p:nvPr/>
        </p:nvPicPr>
        <p:blipFill>
          <a:blip r:embed="rId2"/>
          <a:srcRect/>
          <a:stretch>
            <a:fillRect/>
          </a:stretch>
        </p:blipFill>
        <p:spPr bwMode="auto">
          <a:xfrm>
            <a:off x="2536304" y="2800049"/>
            <a:ext cx="7119391" cy="3786515"/>
          </a:xfrm>
          <a:prstGeom prst="rect">
            <a:avLst/>
          </a:prstGeom>
          <a:noFill/>
          <a:ln w="9525">
            <a:noFill/>
            <a:miter lim="800000"/>
            <a:headEnd/>
            <a:tailEnd/>
          </a:ln>
          <a:effectLst/>
        </p:spPr>
      </p:pic>
    </p:spTree>
    <p:extLst>
      <p:ext uri="{BB962C8B-B14F-4D97-AF65-F5344CB8AC3E}">
        <p14:creationId xmlns:p14="http://schemas.microsoft.com/office/powerpoint/2010/main" val="12635340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BCCA25-6FFB-4342-8980-707649180619}"/>
              </a:ext>
            </a:extLst>
          </p:cNvPr>
          <p:cNvSpPr>
            <a:spLocks noGrp="1"/>
          </p:cNvSpPr>
          <p:nvPr>
            <p:ph type="title"/>
          </p:nvPr>
        </p:nvSpPr>
        <p:spPr/>
        <p:txBody>
          <a:bodyPr/>
          <a:lstStyle/>
          <a:p>
            <a:r>
              <a:rPr lang="en-IN" dirty="0"/>
              <a:t>Reduced Operational Governance Control</a:t>
            </a:r>
          </a:p>
        </p:txBody>
      </p:sp>
      <p:sp>
        <p:nvSpPr>
          <p:cNvPr id="3" name="Content Placeholder 2">
            <a:extLst>
              <a:ext uri="{FF2B5EF4-FFF2-40B4-BE49-F238E27FC236}">
                <a16:creationId xmlns:a16="http://schemas.microsoft.com/office/drawing/2014/main" xmlns="" id="{AFFA73C1-492E-4566-9F5F-A8BBC9D509FE}"/>
              </a:ext>
            </a:extLst>
          </p:cNvPr>
          <p:cNvSpPr>
            <a:spLocks noGrp="1"/>
          </p:cNvSpPr>
          <p:nvPr>
            <p:ph idx="1"/>
          </p:nvPr>
        </p:nvSpPr>
        <p:spPr/>
        <p:txBody>
          <a:bodyPr/>
          <a:lstStyle/>
          <a:p>
            <a:r>
              <a:rPr lang="en-US" dirty="0"/>
              <a:t>Cloud consumers are usually allotted a level of governance control that is lower than that over on-premise IT resources.</a:t>
            </a:r>
          </a:p>
          <a:p>
            <a:r>
              <a:rPr lang="en-US" dirty="0"/>
              <a:t>This can introduce risks associated with how the cloud provider operates its cloud, as well as the external connections that are required for communication between the cloud and the cloud consumer.</a:t>
            </a:r>
          </a:p>
          <a:p>
            <a:r>
              <a:rPr lang="en-US" dirty="0"/>
              <a:t>Longer geographic distances between the cloud consumer and cloud provider can require additional network hops that introduce fluctuating latency and potential bandwidth constraints.</a:t>
            </a:r>
            <a:endParaRPr lang="en-IN" dirty="0"/>
          </a:p>
        </p:txBody>
      </p:sp>
    </p:spTree>
    <p:extLst>
      <p:ext uri="{BB962C8B-B14F-4D97-AF65-F5344CB8AC3E}">
        <p14:creationId xmlns:p14="http://schemas.microsoft.com/office/powerpoint/2010/main" val="715451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xmlns="" id="{D0998254-02C9-4F2D-91F9-B0F65F3F40B2}"/>
              </a:ext>
            </a:extLst>
          </p:cNvPr>
          <p:cNvPicPr>
            <a:picLocks noGrp="1" noChangeAspect="1" noChangeArrowheads="1"/>
          </p:cNvPicPr>
          <p:nvPr>
            <p:ph idx="1"/>
          </p:nvPr>
        </p:nvPicPr>
        <p:blipFill>
          <a:blip r:embed="rId2"/>
          <a:srcRect/>
          <a:stretch>
            <a:fillRect/>
          </a:stretch>
        </p:blipFill>
        <p:spPr bwMode="auto">
          <a:xfrm>
            <a:off x="2198833" y="283513"/>
            <a:ext cx="6667500" cy="4143375"/>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xmlns="" id="{CA818184-ECC5-4C52-BE54-526C04F2780C}"/>
              </a:ext>
            </a:extLst>
          </p:cNvPr>
          <p:cNvSpPr/>
          <p:nvPr/>
        </p:nvSpPr>
        <p:spPr>
          <a:xfrm>
            <a:off x="1859657" y="4502799"/>
            <a:ext cx="9001188" cy="646331"/>
          </a:xfrm>
          <a:prstGeom prst="rect">
            <a:avLst/>
          </a:prstGeom>
        </p:spPr>
        <p:txBody>
          <a:bodyPr wrap="square">
            <a:spAutoFit/>
          </a:bodyPr>
          <a:lstStyle/>
          <a:p>
            <a:r>
              <a:rPr lang="en-US" b="1" dirty="0"/>
              <a:t>Figure:  An unreliable network connection compromises the quality of</a:t>
            </a:r>
          </a:p>
          <a:p>
            <a:r>
              <a:rPr lang="en-US" b="1" dirty="0"/>
              <a:t>communication between cloud consumer and cloud provider environments</a:t>
            </a:r>
            <a:r>
              <a:rPr lang="en-US" dirty="0"/>
              <a:t>.</a:t>
            </a:r>
          </a:p>
        </p:txBody>
      </p:sp>
      <p:sp>
        <p:nvSpPr>
          <p:cNvPr id="7" name="TextBox 6">
            <a:extLst>
              <a:ext uri="{FF2B5EF4-FFF2-40B4-BE49-F238E27FC236}">
                <a16:creationId xmlns:a16="http://schemas.microsoft.com/office/drawing/2014/main" xmlns="" id="{7A249EEA-B09B-43CE-964F-D66925F5F0D1}"/>
              </a:ext>
            </a:extLst>
          </p:cNvPr>
          <p:cNvSpPr txBox="1"/>
          <p:nvPr/>
        </p:nvSpPr>
        <p:spPr>
          <a:xfrm>
            <a:off x="1237673" y="5097159"/>
            <a:ext cx="9975272" cy="923330"/>
          </a:xfrm>
          <a:prstGeom prst="rect">
            <a:avLst/>
          </a:prstGeom>
          <a:noFill/>
        </p:spPr>
        <p:txBody>
          <a:bodyPr wrap="square">
            <a:spAutoFit/>
          </a:bodyPr>
          <a:lstStyle/>
          <a:p>
            <a:pPr marL="285750" indent="-285750">
              <a:buFont typeface="Arial" panose="020B0604020202020204" pitchFamily="34" charset="0"/>
              <a:buChar char="•"/>
            </a:pPr>
            <a:r>
              <a:rPr lang="en-US" dirty="0"/>
              <a:t>A cloud governance system is established through SLAs, given the “as-a-service” nature of cloud computing. A cloud consumer must keep track of the actual service level being offered and the other warranties that are made by the cloud provider.</a:t>
            </a:r>
            <a:endParaRPr lang="en-IN" dirty="0"/>
          </a:p>
        </p:txBody>
      </p:sp>
    </p:spTree>
    <p:extLst>
      <p:ext uri="{BB962C8B-B14F-4D97-AF65-F5344CB8AC3E}">
        <p14:creationId xmlns:p14="http://schemas.microsoft.com/office/powerpoint/2010/main" val="832992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6DC50-86BA-4F86-B8AF-FCBBDFACBCDC}"/>
              </a:ext>
            </a:extLst>
          </p:cNvPr>
          <p:cNvSpPr>
            <a:spLocks noGrp="1"/>
          </p:cNvSpPr>
          <p:nvPr>
            <p:ph type="title"/>
          </p:nvPr>
        </p:nvSpPr>
        <p:spPr>
          <a:xfrm>
            <a:off x="838200" y="365125"/>
            <a:ext cx="10515600" cy="544657"/>
          </a:xfrm>
        </p:spPr>
        <p:txBody>
          <a:bodyPr>
            <a:normAutofit fontScale="90000"/>
          </a:bodyPr>
          <a:lstStyle/>
          <a:p>
            <a:r>
              <a:rPr lang="en-US" sz="3600" b="1" dirty="0"/>
              <a:t>Limited Portability Between Cloud Providers</a:t>
            </a:r>
            <a:endParaRPr lang="en-IN" sz="3600" b="1" dirty="0"/>
          </a:p>
        </p:txBody>
      </p:sp>
      <p:sp>
        <p:nvSpPr>
          <p:cNvPr id="3" name="Content Placeholder 2">
            <a:extLst>
              <a:ext uri="{FF2B5EF4-FFF2-40B4-BE49-F238E27FC236}">
                <a16:creationId xmlns:a16="http://schemas.microsoft.com/office/drawing/2014/main" xmlns="" id="{2594BAEF-33EA-4101-8EFC-61616B407088}"/>
              </a:ext>
            </a:extLst>
          </p:cNvPr>
          <p:cNvSpPr>
            <a:spLocks noGrp="1"/>
          </p:cNvSpPr>
          <p:nvPr>
            <p:ph idx="1"/>
          </p:nvPr>
        </p:nvSpPr>
        <p:spPr>
          <a:xfrm>
            <a:off x="838200" y="1016289"/>
            <a:ext cx="10515600" cy="4774911"/>
          </a:xfrm>
        </p:spPr>
        <p:txBody>
          <a:bodyPr>
            <a:normAutofit/>
          </a:bodyPr>
          <a:lstStyle/>
          <a:p>
            <a:r>
              <a:rPr lang="en-US" sz="2400" dirty="0"/>
              <a:t>For cloud consumers that have custom-built solutions with dependencies on these proprietary environments, it can be challenging to move from one cloud provider to another.</a:t>
            </a:r>
          </a:p>
          <a:p>
            <a:r>
              <a:rPr lang="en-US" sz="2400" dirty="0"/>
              <a:t>Portability is a measure used to determine the impact of moving cloud consumer IT resources and data between clouds</a:t>
            </a:r>
            <a:endParaRPr lang="en-IN" sz="2400" dirty="0"/>
          </a:p>
        </p:txBody>
      </p:sp>
      <p:pic>
        <p:nvPicPr>
          <p:cNvPr id="4" name="Picture 2">
            <a:extLst>
              <a:ext uri="{FF2B5EF4-FFF2-40B4-BE49-F238E27FC236}">
                <a16:creationId xmlns:a16="http://schemas.microsoft.com/office/drawing/2014/main" xmlns="" id="{6FDE1107-7D1F-4434-874B-17C60F33EF6F}"/>
              </a:ext>
            </a:extLst>
          </p:cNvPr>
          <p:cNvPicPr>
            <a:picLocks noChangeAspect="1" noChangeArrowheads="1"/>
          </p:cNvPicPr>
          <p:nvPr/>
        </p:nvPicPr>
        <p:blipFill>
          <a:blip r:embed="rId2"/>
          <a:srcRect/>
          <a:stretch>
            <a:fillRect/>
          </a:stretch>
        </p:blipFill>
        <p:spPr bwMode="auto">
          <a:xfrm>
            <a:off x="3113925" y="3029951"/>
            <a:ext cx="5244984" cy="2918267"/>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B8D92BF8-FAE3-4C3A-9876-C319D7281699}"/>
              </a:ext>
            </a:extLst>
          </p:cNvPr>
          <p:cNvPicPr>
            <a:picLocks noChangeAspect="1"/>
          </p:cNvPicPr>
          <p:nvPr/>
        </p:nvPicPr>
        <p:blipFill>
          <a:blip r:embed="rId3"/>
          <a:stretch>
            <a:fillRect/>
          </a:stretch>
        </p:blipFill>
        <p:spPr>
          <a:xfrm>
            <a:off x="2687204" y="6054725"/>
            <a:ext cx="7353300" cy="876300"/>
          </a:xfrm>
          <a:prstGeom prst="rect">
            <a:avLst/>
          </a:prstGeom>
        </p:spPr>
      </p:pic>
    </p:spTree>
    <p:extLst>
      <p:ext uri="{BB962C8B-B14F-4D97-AF65-F5344CB8AC3E}">
        <p14:creationId xmlns:p14="http://schemas.microsoft.com/office/powerpoint/2010/main" val="12269658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660AA-ED95-4A07-97AE-9EE8FA40D07A}"/>
              </a:ext>
            </a:extLst>
          </p:cNvPr>
          <p:cNvSpPr>
            <a:spLocks noGrp="1"/>
          </p:cNvSpPr>
          <p:nvPr>
            <p:ph type="title"/>
          </p:nvPr>
        </p:nvSpPr>
        <p:spPr>
          <a:xfrm>
            <a:off x="838200" y="365125"/>
            <a:ext cx="10515600" cy="946439"/>
          </a:xfrm>
        </p:spPr>
        <p:txBody>
          <a:bodyPr>
            <a:normAutofit/>
          </a:bodyPr>
          <a:lstStyle/>
          <a:p>
            <a:r>
              <a:rPr lang="en-US" sz="3200" b="1" dirty="0"/>
              <a:t>Multi-Regional Compliance and Legal Issues</a:t>
            </a:r>
            <a:endParaRPr lang="en-IN" sz="3200" b="1" dirty="0"/>
          </a:p>
        </p:txBody>
      </p:sp>
      <p:sp>
        <p:nvSpPr>
          <p:cNvPr id="3" name="Content Placeholder 2">
            <a:extLst>
              <a:ext uri="{FF2B5EF4-FFF2-40B4-BE49-F238E27FC236}">
                <a16:creationId xmlns:a16="http://schemas.microsoft.com/office/drawing/2014/main" xmlns="" id="{57C7DD87-2310-4AD3-81D7-B513AD2E290A}"/>
              </a:ext>
            </a:extLst>
          </p:cNvPr>
          <p:cNvSpPr>
            <a:spLocks noGrp="1"/>
          </p:cNvSpPr>
          <p:nvPr>
            <p:ph idx="1"/>
          </p:nvPr>
        </p:nvSpPr>
        <p:spPr>
          <a:xfrm>
            <a:off x="838200" y="1209964"/>
            <a:ext cx="10515600" cy="4966999"/>
          </a:xfrm>
        </p:spPr>
        <p:txBody>
          <a:bodyPr>
            <a:normAutofit fontScale="92500"/>
          </a:bodyPr>
          <a:lstStyle/>
          <a:p>
            <a:r>
              <a:rPr lang="en-US" dirty="0"/>
              <a:t>Cloud consumers will often not be aware of the physical location of their IT resources and data when hosted by public clouds. </a:t>
            </a:r>
          </a:p>
          <a:p>
            <a:r>
              <a:rPr lang="en-US" dirty="0"/>
              <a:t>For some organizations, this can pose serious legal concerns pertaining to industry or government regulations that specify data privacy and storage policies.</a:t>
            </a:r>
          </a:p>
          <a:p>
            <a:pPr marL="0" indent="0">
              <a:buNone/>
            </a:pPr>
            <a:r>
              <a:rPr lang="en-US" dirty="0"/>
              <a:t>Ex: For example, some UK laws require personal data belonging to UK citizens to be kept within the United Kingdom.</a:t>
            </a:r>
          </a:p>
          <a:p>
            <a:r>
              <a:rPr lang="en-US" dirty="0"/>
              <a:t>Countries have laws that require some types of data to be disclosed to certain government agencies or to the subject of the data.</a:t>
            </a:r>
          </a:p>
          <a:p>
            <a:pPr marL="0" indent="0">
              <a:buNone/>
            </a:pPr>
            <a:r>
              <a:rPr lang="en-US" dirty="0"/>
              <a:t>Ex: For example, a European cloud consumer’s data that is located in the U.S. can be more easily accessed by government agencies (due to the U.S. Patriot Act) when compared to data located in many European Union countries. </a:t>
            </a:r>
          </a:p>
          <a:p>
            <a:endParaRPr lang="en-IN" dirty="0"/>
          </a:p>
        </p:txBody>
      </p:sp>
    </p:spTree>
    <p:extLst>
      <p:ext uri="{BB962C8B-B14F-4D97-AF65-F5344CB8AC3E}">
        <p14:creationId xmlns:p14="http://schemas.microsoft.com/office/powerpoint/2010/main" val="1990566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E0213-0751-4B90-BB59-98AB137EA1CF}"/>
              </a:ext>
            </a:extLst>
          </p:cNvPr>
          <p:cNvSpPr>
            <a:spLocks noGrp="1"/>
          </p:cNvSpPr>
          <p:nvPr>
            <p:ph type="title"/>
          </p:nvPr>
        </p:nvSpPr>
        <p:spPr/>
        <p:txBody>
          <a:bodyPr/>
          <a:lstStyle/>
          <a:p>
            <a:r>
              <a:rPr lang="en-IN" dirty="0"/>
              <a:t>2. Fundamental concepts and models</a:t>
            </a:r>
          </a:p>
        </p:txBody>
      </p:sp>
      <p:sp>
        <p:nvSpPr>
          <p:cNvPr id="3" name="Content Placeholder 2">
            <a:extLst>
              <a:ext uri="{FF2B5EF4-FFF2-40B4-BE49-F238E27FC236}">
                <a16:creationId xmlns:a16="http://schemas.microsoft.com/office/drawing/2014/main" xmlns="" id="{6DF96E9F-7132-433C-924C-044073C322E8}"/>
              </a:ext>
            </a:extLst>
          </p:cNvPr>
          <p:cNvSpPr>
            <a:spLocks noGrp="1"/>
          </p:cNvSpPr>
          <p:nvPr>
            <p:ph idx="1"/>
          </p:nvPr>
        </p:nvSpPr>
        <p:spPr/>
        <p:txBody>
          <a:bodyPr>
            <a:normAutofit fontScale="92500" lnSpcReduction="10000"/>
          </a:bodyPr>
          <a:lstStyle/>
          <a:p>
            <a:pPr marL="0" indent="0">
              <a:buNone/>
            </a:pPr>
            <a:r>
              <a:rPr lang="en-IN" b="1" dirty="0">
                <a:solidFill>
                  <a:srgbClr val="000000"/>
                </a:solidFill>
                <a:effectLst/>
                <a:latin typeface="Times New Roman" panose="02020603050405020304" pitchFamily="18" charset="0"/>
                <a:ea typeface="Times New Roman" panose="02020603050405020304" pitchFamily="18" charset="0"/>
              </a:rPr>
              <a:t>2.1 Roles and boundaries</a:t>
            </a:r>
          </a:p>
          <a:p>
            <a:pPr marL="0" indent="0">
              <a:buNone/>
            </a:pPr>
            <a:r>
              <a:rPr lang="en-IN" dirty="0">
                <a:solidFill>
                  <a:srgbClr val="000000"/>
                </a:solidFill>
                <a:latin typeface="Times New Roman" panose="02020603050405020304" pitchFamily="18" charset="0"/>
              </a:rPr>
              <a:t>Organizations and humans have different roles depending on how they interact with cloud and its hosted IT resources.</a:t>
            </a:r>
          </a:p>
          <a:p>
            <a:pPr marL="0" indent="0">
              <a:buNone/>
            </a:pPr>
            <a:r>
              <a:rPr lang="en-IN" b="1" dirty="0">
                <a:solidFill>
                  <a:srgbClr val="000000"/>
                </a:solidFill>
                <a:latin typeface="Times New Roman" panose="02020603050405020304" pitchFamily="18" charset="0"/>
              </a:rPr>
              <a:t>Cloud Provider</a:t>
            </a:r>
          </a:p>
          <a:p>
            <a:r>
              <a:rPr lang="en-US" dirty="0"/>
              <a:t>The organization that provides cloud-based IT resources is the cloud provider.</a:t>
            </a:r>
            <a:endParaRPr lang="en-IN" dirty="0"/>
          </a:p>
          <a:p>
            <a:r>
              <a:rPr lang="en-IN" dirty="0"/>
              <a:t>The role of cloud service provider is to provide services to cloud consumers on SLA.</a:t>
            </a:r>
          </a:p>
          <a:p>
            <a:r>
              <a:rPr lang="en-US" dirty="0"/>
              <a:t>Cloud providers normally own the IT resources for lease by cloud consumers, and could also “resell” IT resources leased from other providers.</a:t>
            </a:r>
          </a:p>
        </p:txBody>
      </p:sp>
    </p:spTree>
    <p:extLst>
      <p:ext uri="{BB962C8B-B14F-4D97-AF65-F5344CB8AC3E}">
        <p14:creationId xmlns:p14="http://schemas.microsoft.com/office/powerpoint/2010/main" val="2886148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29822C-26D3-45D6-ABFE-20F5C6F893D2}"/>
              </a:ext>
            </a:extLst>
          </p:cNvPr>
          <p:cNvSpPr>
            <a:spLocks noGrp="1"/>
          </p:cNvSpPr>
          <p:nvPr>
            <p:ph idx="1"/>
          </p:nvPr>
        </p:nvSpPr>
        <p:spPr>
          <a:xfrm>
            <a:off x="838200" y="480291"/>
            <a:ext cx="10515600" cy="5696672"/>
          </a:xfrm>
        </p:spPr>
        <p:txBody>
          <a:bodyPr/>
          <a:lstStyle/>
          <a:p>
            <a:pPr>
              <a:buNone/>
            </a:pPr>
            <a:r>
              <a:rPr lang="en-IN" b="1" dirty="0"/>
              <a:t>Cloud Consumer</a:t>
            </a:r>
          </a:p>
          <a:p>
            <a:r>
              <a:rPr lang="en-US" dirty="0"/>
              <a:t>A cloud consumer is an organization ( or a human) that has a formal contract or arrangement with a cloud provider to use IT ‘resources made available by the cloud provider. </a:t>
            </a:r>
          </a:p>
          <a:p>
            <a:r>
              <a:rPr lang="en-US" dirty="0"/>
              <a:t>The cloud consumer uses a cloud service consumer to access a cloud service. </a:t>
            </a:r>
          </a:p>
          <a:p>
            <a:pPr marL="0" indent="0">
              <a:buNone/>
            </a:pPr>
            <a:endParaRPr lang="en-US" dirty="0"/>
          </a:p>
          <a:p>
            <a:pPr>
              <a:buNone/>
            </a:pPr>
            <a:endParaRPr lang="en-US" b="1" dirty="0"/>
          </a:p>
        </p:txBody>
      </p:sp>
      <p:pic>
        <p:nvPicPr>
          <p:cNvPr id="4" name="Picture 2">
            <a:extLst>
              <a:ext uri="{FF2B5EF4-FFF2-40B4-BE49-F238E27FC236}">
                <a16:creationId xmlns:a16="http://schemas.microsoft.com/office/drawing/2014/main" xmlns="" id="{849089F6-45C4-44A1-90E6-4FBA1FD37D05}"/>
              </a:ext>
            </a:extLst>
          </p:cNvPr>
          <p:cNvPicPr>
            <a:picLocks noChangeAspect="1" noChangeArrowheads="1"/>
          </p:cNvPicPr>
          <p:nvPr/>
        </p:nvPicPr>
        <p:blipFill>
          <a:blip r:embed="rId2"/>
          <a:srcRect/>
          <a:stretch>
            <a:fillRect/>
          </a:stretch>
        </p:blipFill>
        <p:spPr bwMode="auto">
          <a:xfrm>
            <a:off x="2697020" y="2751837"/>
            <a:ext cx="6604000" cy="3842927"/>
          </a:xfrm>
          <a:prstGeom prst="rect">
            <a:avLst/>
          </a:prstGeom>
          <a:noFill/>
          <a:ln w="9525">
            <a:noFill/>
            <a:miter lim="800000"/>
            <a:headEnd/>
            <a:tailEnd/>
          </a:ln>
          <a:effectLst/>
        </p:spPr>
      </p:pic>
    </p:spTree>
    <p:extLst>
      <p:ext uri="{BB962C8B-B14F-4D97-AF65-F5344CB8AC3E}">
        <p14:creationId xmlns:p14="http://schemas.microsoft.com/office/powerpoint/2010/main" val="1624423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6CD4690-DD3F-482C-9898-38C021960630}"/>
              </a:ext>
            </a:extLst>
          </p:cNvPr>
          <p:cNvSpPr>
            <a:spLocks noGrp="1"/>
          </p:cNvSpPr>
          <p:nvPr>
            <p:ph idx="1"/>
          </p:nvPr>
        </p:nvSpPr>
        <p:spPr>
          <a:xfrm>
            <a:off x="838200" y="443345"/>
            <a:ext cx="10515600" cy="5733618"/>
          </a:xfrm>
        </p:spPr>
        <p:txBody>
          <a:bodyPr/>
          <a:lstStyle/>
          <a:p>
            <a:pPr marL="0" indent="0">
              <a:buNone/>
            </a:pPr>
            <a:r>
              <a:rPr lang="en-IN" b="1" dirty="0"/>
              <a:t>Cloud Service Owner</a:t>
            </a:r>
          </a:p>
          <a:p>
            <a:r>
              <a:rPr lang="en-US" sz="2400" dirty="0"/>
              <a:t>The person organization that legally owns a cloud service is called a </a:t>
            </a:r>
            <a:r>
              <a:rPr lang="en-US" sz="2400" b="1" dirty="0"/>
              <a:t>cloud service owner</a:t>
            </a:r>
            <a:r>
              <a:rPr lang="en-US" sz="2400" dirty="0"/>
              <a:t>. </a:t>
            </a:r>
          </a:p>
          <a:p>
            <a:r>
              <a:rPr lang="en-US" sz="2400" dirty="0"/>
              <a:t>The cloud service owner can be </a:t>
            </a:r>
            <a:r>
              <a:rPr lang="en-US" sz="2400" b="1" dirty="0"/>
              <a:t>cloud consumer</a:t>
            </a:r>
            <a:r>
              <a:rPr lang="en-US" sz="2400" dirty="0"/>
              <a:t>, or the cloud </a:t>
            </a:r>
            <a:r>
              <a:rPr lang="en-US" sz="2400" b="1" dirty="0"/>
              <a:t>provider</a:t>
            </a:r>
            <a:r>
              <a:rPr lang="en-US" sz="2400" dirty="0"/>
              <a:t> that owns the cloud within which the cloud service resides.</a:t>
            </a:r>
          </a:p>
          <a:p>
            <a:r>
              <a:rPr lang="en-US" sz="2400" dirty="0"/>
              <a:t>A cloud consumer that owns a cloud service </a:t>
            </a:r>
            <a:r>
              <a:rPr lang="en-US" sz="2400" b="1" dirty="0"/>
              <a:t>hosted by a third party</a:t>
            </a:r>
            <a:r>
              <a:rPr lang="en-US" sz="2400" dirty="0"/>
              <a:t> cloud does not necessarily need to be the user of the cloud service.</a:t>
            </a:r>
          </a:p>
          <a:p>
            <a:r>
              <a:rPr lang="en-US" sz="2400" dirty="0"/>
              <a:t>A cloud service owner ≠ a cloud resource owner </a:t>
            </a:r>
            <a:endParaRPr lang="en-IN" sz="2400" dirty="0"/>
          </a:p>
          <a:p>
            <a:pPr marL="0" indent="0">
              <a:buNone/>
            </a:pPr>
            <a:endParaRPr lang="en-US" dirty="0"/>
          </a:p>
          <a:p>
            <a:pPr marL="0" indent="0">
              <a:buNone/>
            </a:pPr>
            <a:endParaRPr lang="en-IN" b="1" dirty="0"/>
          </a:p>
          <a:p>
            <a:pPr marL="0" indent="0">
              <a:buNone/>
            </a:pPr>
            <a:endParaRPr lang="en-IN" dirty="0"/>
          </a:p>
        </p:txBody>
      </p:sp>
      <p:pic>
        <p:nvPicPr>
          <p:cNvPr id="4" name="Picture 2">
            <a:extLst>
              <a:ext uri="{FF2B5EF4-FFF2-40B4-BE49-F238E27FC236}">
                <a16:creationId xmlns:a16="http://schemas.microsoft.com/office/drawing/2014/main" xmlns="" id="{FD178A10-6652-4C42-9977-2B8B4635B656}"/>
              </a:ext>
            </a:extLst>
          </p:cNvPr>
          <p:cNvPicPr>
            <a:picLocks noChangeAspect="1" noChangeArrowheads="1"/>
          </p:cNvPicPr>
          <p:nvPr/>
        </p:nvPicPr>
        <p:blipFill>
          <a:blip r:embed="rId2"/>
          <a:srcRect/>
          <a:stretch>
            <a:fillRect/>
          </a:stretch>
        </p:blipFill>
        <p:spPr bwMode="auto">
          <a:xfrm>
            <a:off x="3426084" y="3656576"/>
            <a:ext cx="6022717" cy="3201424"/>
          </a:xfrm>
          <a:prstGeom prst="rect">
            <a:avLst/>
          </a:prstGeom>
          <a:noFill/>
          <a:ln w="9525">
            <a:noFill/>
            <a:miter lim="800000"/>
            <a:headEnd/>
            <a:tailEnd/>
          </a:ln>
          <a:effectLst/>
        </p:spPr>
      </p:pic>
    </p:spTree>
    <p:extLst>
      <p:ext uri="{BB962C8B-B14F-4D97-AF65-F5344CB8AC3E}">
        <p14:creationId xmlns:p14="http://schemas.microsoft.com/office/powerpoint/2010/main" val="33199129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xmlns="" id="{D9763A26-D3D4-4D14-950A-6D1A419D4FE2}"/>
              </a:ext>
            </a:extLst>
          </p:cNvPr>
          <p:cNvPicPr>
            <a:picLocks noGrp="1" noChangeAspect="1" noChangeArrowheads="1"/>
          </p:cNvPicPr>
          <p:nvPr>
            <p:ph idx="1"/>
          </p:nvPr>
        </p:nvPicPr>
        <p:blipFill>
          <a:blip r:embed="rId2"/>
          <a:srcRect/>
          <a:stretch>
            <a:fillRect/>
          </a:stretch>
        </p:blipFill>
        <p:spPr bwMode="auto">
          <a:xfrm>
            <a:off x="1871662" y="1057275"/>
            <a:ext cx="8448675" cy="4829175"/>
          </a:xfrm>
          <a:prstGeom prst="rect">
            <a:avLst/>
          </a:prstGeom>
          <a:noFill/>
          <a:ln w="9525">
            <a:noFill/>
            <a:miter lim="800000"/>
            <a:headEnd/>
            <a:tailEnd/>
          </a:ln>
          <a:effectLst/>
        </p:spPr>
      </p:pic>
    </p:spTree>
    <p:extLst>
      <p:ext uri="{BB962C8B-B14F-4D97-AF65-F5344CB8AC3E}">
        <p14:creationId xmlns:p14="http://schemas.microsoft.com/office/powerpoint/2010/main" val="78564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61F8070E-45AF-4B15-9061-954547A89517}"/>
              </a:ext>
            </a:extLst>
          </p:cNvPr>
          <p:cNvSpPr>
            <a:spLocks noGrp="1"/>
          </p:cNvSpPr>
          <p:nvPr>
            <p:ph idx="1"/>
          </p:nvPr>
        </p:nvSpPr>
        <p:spPr>
          <a:xfrm>
            <a:off x="838200" y="323850"/>
            <a:ext cx="10515600" cy="5853113"/>
          </a:xfrm>
        </p:spPr>
        <p:txBody>
          <a:bodyPr/>
          <a:lstStyle/>
          <a:p>
            <a:pPr marL="0" indent="0">
              <a:buNone/>
            </a:pPr>
            <a:r>
              <a:rPr lang="en-US" b="1" dirty="0"/>
              <a:t>Cloud Resource Administrator </a:t>
            </a:r>
          </a:p>
          <a:p>
            <a:r>
              <a:rPr lang="en-US" dirty="0"/>
              <a:t>A </a:t>
            </a:r>
            <a:r>
              <a:rPr lang="en-US" b="1" dirty="0"/>
              <a:t>cloud service administrator </a:t>
            </a:r>
            <a:r>
              <a:rPr lang="en-US" dirty="0"/>
              <a:t>is the person or organization responsible for administering a cloud-based IT resource (including IT services).</a:t>
            </a:r>
          </a:p>
          <a:p>
            <a:r>
              <a:rPr lang="en-US" dirty="0"/>
              <a:t>The cloud consumer or cloud provider , or even third-party organization could be a cloud resource administrator. </a:t>
            </a:r>
          </a:p>
          <a:p>
            <a:pPr marL="0" indent="0">
              <a:buNone/>
            </a:pPr>
            <a:endParaRPr lang="en-US" dirty="0"/>
          </a:p>
          <a:p>
            <a:pPr marL="0" indent="0">
              <a:buNone/>
            </a:pPr>
            <a:endParaRPr lang="en-IN" b="1" dirty="0"/>
          </a:p>
        </p:txBody>
      </p:sp>
      <p:pic>
        <p:nvPicPr>
          <p:cNvPr id="6" name="Picture 2">
            <a:extLst>
              <a:ext uri="{FF2B5EF4-FFF2-40B4-BE49-F238E27FC236}">
                <a16:creationId xmlns:a16="http://schemas.microsoft.com/office/drawing/2014/main" xmlns="" id="{18DF45A8-9E32-4FAF-8AA8-B3810C17FB34}"/>
              </a:ext>
            </a:extLst>
          </p:cNvPr>
          <p:cNvPicPr>
            <a:picLocks noChangeAspect="1" noChangeArrowheads="1"/>
          </p:cNvPicPr>
          <p:nvPr/>
        </p:nvPicPr>
        <p:blipFill>
          <a:blip r:embed="rId2"/>
          <a:srcRect/>
          <a:stretch>
            <a:fillRect/>
          </a:stretch>
        </p:blipFill>
        <p:spPr bwMode="auto">
          <a:xfrm>
            <a:off x="2899786" y="3103419"/>
            <a:ext cx="6244213" cy="3430732"/>
          </a:xfrm>
          <a:prstGeom prst="rect">
            <a:avLst/>
          </a:prstGeom>
          <a:noFill/>
          <a:ln w="9525">
            <a:noFill/>
            <a:miter lim="800000"/>
            <a:headEnd/>
            <a:tailEnd/>
          </a:ln>
          <a:effectLst/>
        </p:spPr>
      </p:pic>
    </p:spTree>
    <p:extLst>
      <p:ext uri="{BB962C8B-B14F-4D97-AF65-F5344CB8AC3E}">
        <p14:creationId xmlns:p14="http://schemas.microsoft.com/office/powerpoint/2010/main" val="1821909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ED1DF2-0712-47AC-9C7A-4041986A6280}"/>
              </a:ext>
            </a:extLst>
          </p:cNvPr>
          <p:cNvSpPr>
            <a:spLocks noGrp="1"/>
          </p:cNvSpPr>
          <p:nvPr>
            <p:ph type="title"/>
          </p:nvPr>
        </p:nvSpPr>
        <p:spPr/>
        <p:txBody>
          <a:bodyPr>
            <a:normAutofit/>
          </a:bodyPr>
          <a:lstStyle/>
          <a:p>
            <a:r>
              <a:rPr lang="en-US" dirty="0"/>
              <a:t>Definitions</a:t>
            </a:r>
            <a:endParaRPr lang="en-IN" dirty="0"/>
          </a:p>
        </p:txBody>
      </p:sp>
      <p:sp>
        <p:nvSpPr>
          <p:cNvPr id="3" name="Content Placeholder 2">
            <a:extLst>
              <a:ext uri="{FF2B5EF4-FFF2-40B4-BE49-F238E27FC236}">
                <a16:creationId xmlns:a16="http://schemas.microsoft.com/office/drawing/2014/main" xmlns="" id="{ECC53DAD-0582-47D0-9010-BCA5766EF1AF}"/>
              </a:ext>
            </a:extLst>
          </p:cNvPr>
          <p:cNvSpPr>
            <a:spLocks noGrp="1"/>
          </p:cNvSpPr>
          <p:nvPr>
            <p:ph idx="1"/>
          </p:nvPr>
        </p:nvSpPr>
        <p:spPr/>
        <p:txBody>
          <a:bodyPr>
            <a:normAutofit fontScale="47500" lnSpcReduction="20000"/>
          </a:bodyPr>
          <a:lstStyle/>
          <a:p>
            <a:pPr marL="0" indent="0">
              <a:buNone/>
            </a:pPr>
            <a:r>
              <a:rPr lang="en-US" b="1" dirty="0"/>
              <a:t>Gartner(2008</a:t>
            </a:r>
            <a:r>
              <a:rPr lang="en-US" dirty="0"/>
              <a:t>)</a:t>
            </a:r>
          </a:p>
          <a:p>
            <a:pPr marL="0" indent="0">
              <a:buNone/>
            </a:pPr>
            <a:r>
              <a:rPr lang="en-US" dirty="0"/>
              <a:t>“</a:t>
            </a:r>
            <a:r>
              <a:rPr lang="en-US" i="1" dirty="0"/>
              <a:t>A style of computing in which scalable and elastic IT-enabled capabilities are delivered as a service to external customers using Internet Technologies”.</a:t>
            </a:r>
          </a:p>
          <a:p>
            <a:pPr marL="0" indent="0">
              <a:buNone/>
            </a:pPr>
            <a:r>
              <a:rPr lang="en-US" b="1" dirty="0"/>
              <a:t>Forrester (2009) published by NIST</a:t>
            </a:r>
          </a:p>
          <a:p>
            <a:pPr marL="0" indent="0">
              <a:buNone/>
            </a:pPr>
            <a:r>
              <a:rPr lang="en-US" dirty="0"/>
              <a:t>“</a:t>
            </a:r>
            <a:r>
              <a:rPr lang="en-US" i="1" dirty="0"/>
              <a:t>a standardized. IT capability(services, software or Infrastructure) delivered via Internet technologies in a pay-per-use, self service way”.</a:t>
            </a:r>
          </a:p>
          <a:p>
            <a:pPr marL="0" indent="0">
              <a:buNone/>
            </a:pPr>
            <a:r>
              <a:rPr lang="en-US" b="1" dirty="0"/>
              <a:t>NIST 2011</a:t>
            </a:r>
          </a:p>
          <a:p>
            <a:pPr marL="0" indent="0">
              <a:buNone/>
            </a:pPr>
            <a:r>
              <a:rPr lang="en-US" sz="3800" dirty="0"/>
              <a:t>“</a:t>
            </a:r>
            <a:r>
              <a:rPr lang="en-US" sz="3800" i="1" dirty="0"/>
              <a:t>Cloud computing is a model for enabling ubiquitous, convenient, on-demand network access to share pool of configurable computing resources(networks, servers, storage, applications and services) that can be rapidly provisioned and released with minimal management effort or service provider interaction. </a:t>
            </a:r>
            <a:r>
              <a:rPr lang="en-US" sz="3800" i="1" dirty="0">
                <a:highlight>
                  <a:srgbClr val="FFFF00"/>
                </a:highlight>
              </a:rPr>
              <a:t>This cloud model is composed of 5 essential characteristics, 3 service models, and 4 deployment models”</a:t>
            </a:r>
          </a:p>
          <a:p>
            <a:pPr marL="0" indent="0">
              <a:buNone/>
            </a:pPr>
            <a:endParaRPr lang="en-US" sz="3800" i="1" dirty="0">
              <a:highlight>
                <a:srgbClr val="FFFF00"/>
              </a:highlight>
            </a:endParaRPr>
          </a:p>
          <a:p>
            <a:pPr marL="0" indent="0">
              <a:buNone/>
            </a:pPr>
            <a:r>
              <a:rPr lang="en-US" b="1" dirty="0"/>
              <a:t>Simple definition</a:t>
            </a:r>
          </a:p>
          <a:p>
            <a:pPr marL="0" indent="0">
              <a:buNone/>
            </a:pPr>
            <a:r>
              <a:rPr lang="en-IN" b="1" dirty="0"/>
              <a:t>“</a:t>
            </a:r>
            <a:r>
              <a:rPr lang="en-IN" i="1" dirty="0"/>
              <a:t>Cloud computing is a specialized form of distributed computing that introduces utilization models for remotely provisioning scalable and measurable resources”</a:t>
            </a:r>
          </a:p>
          <a:p>
            <a:pPr marL="0" indent="0">
              <a:buNone/>
            </a:pPr>
            <a:r>
              <a:rPr lang="en-IN" dirty="0"/>
              <a:t>“Cloud computing is an </a:t>
            </a:r>
            <a:r>
              <a:rPr lang="en-IN" dirty="0">
                <a:solidFill>
                  <a:srgbClr val="FF0000"/>
                </a:solidFill>
              </a:rPr>
              <a:t>on-demand  service  </a:t>
            </a:r>
            <a:r>
              <a:rPr lang="en-IN" dirty="0"/>
              <a:t>in which </a:t>
            </a:r>
            <a:r>
              <a:rPr lang="en-IN" dirty="0">
                <a:solidFill>
                  <a:srgbClr val="FF0000"/>
                </a:solidFill>
              </a:rPr>
              <a:t>shared pool of resources </a:t>
            </a:r>
            <a:r>
              <a:rPr lang="en-IN" dirty="0"/>
              <a:t>like storage, computing, network and applications are provided as a service  </a:t>
            </a:r>
            <a:r>
              <a:rPr lang="en-IN" dirty="0">
                <a:solidFill>
                  <a:srgbClr val="FF0000"/>
                </a:solidFill>
              </a:rPr>
              <a:t>over the internet </a:t>
            </a:r>
            <a:r>
              <a:rPr lang="en-IN" dirty="0"/>
              <a:t>based on </a:t>
            </a:r>
            <a:r>
              <a:rPr lang="en-IN" dirty="0">
                <a:solidFill>
                  <a:srgbClr val="FF0000"/>
                </a:solidFill>
              </a:rPr>
              <a:t>pay-as-you-go</a:t>
            </a:r>
            <a:r>
              <a:rPr lang="en-IN" dirty="0"/>
              <a:t> model.  “</a:t>
            </a:r>
            <a:endParaRPr lang="en-US" dirty="0"/>
          </a:p>
          <a:p>
            <a:pPr marL="0" indent="0">
              <a:buNone/>
            </a:pPr>
            <a:endParaRPr lang="en-US" b="1" dirty="0"/>
          </a:p>
          <a:p>
            <a:pPr marL="0" indent="0">
              <a:buNone/>
            </a:pPr>
            <a:endParaRPr lang="en-US" i="1"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419239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xmlns="" id="{6A0054FB-B89D-4CB7-8ECB-D1AA29AAA446}"/>
              </a:ext>
            </a:extLst>
          </p:cNvPr>
          <p:cNvPicPr>
            <a:picLocks noGrp="1" noChangeAspect="1" noChangeArrowheads="1"/>
          </p:cNvPicPr>
          <p:nvPr>
            <p:ph idx="1"/>
          </p:nvPr>
        </p:nvPicPr>
        <p:blipFill>
          <a:blip r:embed="rId2"/>
          <a:srcRect/>
          <a:stretch>
            <a:fillRect/>
          </a:stretch>
        </p:blipFill>
        <p:spPr bwMode="auto">
          <a:xfrm>
            <a:off x="1909762" y="939800"/>
            <a:ext cx="8372475" cy="4981575"/>
          </a:xfrm>
          <a:prstGeom prst="rect">
            <a:avLst/>
          </a:prstGeom>
          <a:noFill/>
          <a:ln w="9525">
            <a:noFill/>
            <a:miter lim="800000"/>
            <a:headEnd/>
            <a:tailEnd/>
          </a:ln>
          <a:effectLst/>
        </p:spPr>
      </p:pic>
    </p:spTree>
    <p:extLst>
      <p:ext uri="{BB962C8B-B14F-4D97-AF65-F5344CB8AC3E}">
        <p14:creationId xmlns:p14="http://schemas.microsoft.com/office/powerpoint/2010/main" val="10991768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C1632-9292-4804-ABF8-B6C08CD2777F}"/>
              </a:ext>
            </a:extLst>
          </p:cNvPr>
          <p:cNvSpPr>
            <a:spLocks noGrp="1"/>
          </p:cNvSpPr>
          <p:nvPr>
            <p:ph type="title"/>
          </p:nvPr>
        </p:nvSpPr>
        <p:spPr>
          <a:xfrm>
            <a:off x="838200" y="365125"/>
            <a:ext cx="10515600" cy="798657"/>
          </a:xfrm>
        </p:spPr>
        <p:txBody>
          <a:bodyPr/>
          <a:lstStyle/>
          <a:p>
            <a:r>
              <a:rPr lang="en-IN" b="1" dirty="0"/>
              <a:t>Additional Roles</a:t>
            </a:r>
          </a:p>
        </p:txBody>
      </p:sp>
      <p:sp>
        <p:nvSpPr>
          <p:cNvPr id="3" name="Content Placeholder 2">
            <a:extLst>
              <a:ext uri="{FF2B5EF4-FFF2-40B4-BE49-F238E27FC236}">
                <a16:creationId xmlns:a16="http://schemas.microsoft.com/office/drawing/2014/main" xmlns="" id="{CBDC7061-5467-4371-B45D-AB4781FC5DF5}"/>
              </a:ext>
            </a:extLst>
          </p:cNvPr>
          <p:cNvSpPr>
            <a:spLocks noGrp="1"/>
          </p:cNvSpPr>
          <p:nvPr>
            <p:ph idx="1"/>
          </p:nvPr>
        </p:nvSpPr>
        <p:spPr>
          <a:xfrm>
            <a:off x="838200" y="1237673"/>
            <a:ext cx="10515600" cy="4939290"/>
          </a:xfrm>
        </p:spPr>
        <p:txBody>
          <a:bodyPr/>
          <a:lstStyle/>
          <a:p>
            <a:pPr marL="0" indent="0">
              <a:buNone/>
            </a:pPr>
            <a:r>
              <a:rPr lang="en-US" dirty="0"/>
              <a:t>The NIST Cloud Computing Reference Architecture defines the following supplementary roles: </a:t>
            </a:r>
          </a:p>
          <a:p>
            <a:r>
              <a:rPr lang="en-IN" b="1" dirty="0"/>
              <a:t>Cloud Auditor</a:t>
            </a:r>
          </a:p>
          <a:p>
            <a:pPr marL="0" indent="0">
              <a:buNone/>
            </a:pPr>
            <a:r>
              <a:rPr lang="en-US" dirty="0"/>
              <a:t>A third-party (often accredited) that conducts independent assessments of cloud environments assumes the role of the cloud auditor. </a:t>
            </a:r>
          </a:p>
          <a:p>
            <a:pPr marL="0" indent="0">
              <a:buNone/>
            </a:pPr>
            <a:r>
              <a:rPr lang="en-US" dirty="0"/>
              <a:t>The typical responsibilities associated with this role include the evaluation of security controls, privacy impacts, and performance. </a:t>
            </a:r>
            <a:endParaRPr lang="en-IN" b="1" dirty="0"/>
          </a:p>
        </p:txBody>
      </p:sp>
    </p:spTree>
    <p:extLst>
      <p:ext uri="{BB962C8B-B14F-4D97-AF65-F5344CB8AC3E}">
        <p14:creationId xmlns:p14="http://schemas.microsoft.com/office/powerpoint/2010/main" val="29692935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99E701-A742-4B69-98F6-FA0674BA8580}"/>
              </a:ext>
            </a:extLst>
          </p:cNvPr>
          <p:cNvSpPr>
            <a:spLocks noGrp="1"/>
          </p:cNvSpPr>
          <p:nvPr>
            <p:ph idx="1"/>
          </p:nvPr>
        </p:nvSpPr>
        <p:spPr>
          <a:xfrm>
            <a:off x="838200" y="646545"/>
            <a:ext cx="10515600" cy="5530418"/>
          </a:xfrm>
        </p:spPr>
        <p:txBody>
          <a:bodyPr/>
          <a:lstStyle/>
          <a:p>
            <a:r>
              <a:rPr lang="en-IN" b="1" dirty="0"/>
              <a:t>Cloud Broker</a:t>
            </a:r>
          </a:p>
          <a:p>
            <a:pPr marL="0" indent="0">
              <a:buNone/>
            </a:pPr>
            <a:r>
              <a:rPr lang="en-IN" dirty="0"/>
              <a:t>Mediator between cloud consumer and cloud providers.	</a:t>
            </a:r>
            <a:r>
              <a:rPr lang="en-US" dirty="0"/>
              <a:t>Mediation services provided by cloud brokers include service intermediation, aggregation, and arbitrage.</a:t>
            </a:r>
          </a:p>
          <a:p>
            <a:r>
              <a:rPr lang="en-IN" b="1" dirty="0"/>
              <a:t>Cloud Carrier</a:t>
            </a:r>
          </a:p>
          <a:p>
            <a:pPr marL="0" indent="0">
              <a:buNone/>
            </a:pPr>
            <a:r>
              <a:rPr lang="en-US" dirty="0"/>
              <a:t>The party responsible for providing the wire-level connectivity between cloud consumers and cloud providers assumes the role of the cloud carrier. This role is often assumed by network and telecommunication provider.</a:t>
            </a:r>
            <a:endParaRPr lang="en-IN" b="1" dirty="0"/>
          </a:p>
        </p:txBody>
      </p:sp>
    </p:spTree>
    <p:extLst>
      <p:ext uri="{BB962C8B-B14F-4D97-AF65-F5344CB8AC3E}">
        <p14:creationId xmlns:p14="http://schemas.microsoft.com/office/powerpoint/2010/main" val="13264539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2178D-A8CE-42B3-9B52-F2786B58779C}"/>
              </a:ext>
            </a:extLst>
          </p:cNvPr>
          <p:cNvSpPr>
            <a:spLocks noGrp="1"/>
          </p:cNvSpPr>
          <p:nvPr>
            <p:ph type="title"/>
          </p:nvPr>
        </p:nvSpPr>
        <p:spPr>
          <a:xfrm>
            <a:off x="838200" y="365126"/>
            <a:ext cx="10515600" cy="780184"/>
          </a:xfrm>
        </p:spPr>
        <p:txBody>
          <a:bodyPr/>
          <a:lstStyle/>
          <a:p>
            <a:r>
              <a:rPr lang="en-IN" dirty="0"/>
              <a:t>Organizational boundaries</a:t>
            </a:r>
          </a:p>
        </p:txBody>
      </p:sp>
      <p:sp>
        <p:nvSpPr>
          <p:cNvPr id="3" name="Content Placeholder 2">
            <a:extLst>
              <a:ext uri="{FF2B5EF4-FFF2-40B4-BE49-F238E27FC236}">
                <a16:creationId xmlns:a16="http://schemas.microsoft.com/office/drawing/2014/main" xmlns="" id="{9190DCCA-74BE-4427-8F3B-5FEB572D1864}"/>
              </a:ext>
            </a:extLst>
          </p:cNvPr>
          <p:cNvSpPr>
            <a:spLocks noGrp="1"/>
          </p:cNvSpPr>
          <p:nvPr>
            <p:ph idx="1"/>
          </p:nvPr>
        </p:nvSpPr>
        <p:spPr>
          <a:xfrm>
            <a:off x="838200" y="1265382"/>
            <a:ext cx="10515600" cy="4911581"/>
          </a:xfrm>
        </p:spPr>
        <p:txBody>
          <a:bodyPr/>
          <a:lstStyle/>
          <a:p>
            <a:r>
              <a:rPr lang="en-US" sz="2400" dirty="0"/>
              <a:t>An organizational boundary represents the physical perimeter that surrounds a set of IT resources that are owned and governed by an organization.</a:t>
            </a:r>
          </a:p>
          <a:p>
            <a:r>
              <a:rPr lang="en-US" sz="2400" dirty="0"/>
              <a:t>The organizational boundary does not represent the boundary of an actual organization, only an organizational set of IT assets and IT resources. </a:t>
            </a:r>
            <a:endParaRPr lang="en-IN" sz="2400" dirty="0"/>
          </a:p>
          <a:p>
            <a:pPr marL="0" indent="0">
              <a:buNone/>
            </a:pPr>
            <a:endParaRPr lang="en-IN" dirty="0"/>
          </a:p>
        </p:txBody>
      </p:sp>
      <p:pic>
        <p:nvPicPr>
          <p:cNvPr id="4" name="Picture 3">
            <a:extLst>
              <a:ext uri="{FF2B5EF4-FFF2-40B4-BE49-F238E27FC236}">
                <a16:creationId xmlns:a16="http://schemas.microsoft.com/office/drawing/2014/main" xmlns="" id="{A46494A7-62D2-41A7-B46B-6B242FAA0A1E}"/>
              </a:ext>
            </a:extLst>
          </p:cNvPr>
          <p:cNvPicPr>
            <a:picLocks noChangeAspect="1"/>
          </p:cNvPicPr>
          <p:nvPr/>
        </p:nvPicPr>
        <p:blipFill>
          <a:blip r:embed="rId2"/>
          <a:stretch>
            <a:fillRect/>
          </a:stretch>
        </p:blipFill>
        <p:spPr>
          <a:xfrm>
            <a:off x="1858385" y="2921010"/>
            <a:ext cx="7544233" cy="3812010"/>
          </a:xfrm>
          <a:prstGeom prst="rect">
            <a:avLst/>
          </a:prstGeom>
        </p:spPr>
      </p:pic>
    </p:spTree>
    <p:extLst>
      <p:ext uri="{BB962C8B-B14F-4D97-AF65-F5344CB8AC3E}">
        <p14:creationId xmlns:p14="http://schemas.microsoft.com/office/powerpoint/2010/main" val="38709706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CD44385-155A-4849-BED7-AEC2A7DA1C32}"/>
              </a:ext>
            </a:extLst>
          </p:cNvPr>
          <p:cNvSpPr>
            <a:spLocks noGrp="1"/>
          </p:cNvSpPr>
          <p:nvPr>
            <p:ph idx="1"/>
          </p:nvPr>
        </p:nvSpPr>
        <p:spPr>
          <a:xfrm>
            <a:off x="838200" y="498764"/>
            <a:ext cx="10515600" cy="5678199"/>
          </a:xfrm>
        </p:spPr>
        <p:txBody>
          <a:bodyPr/>
          <a:lstStyle/>
          <a:p>
            <a:pPr>
              <a:buNone/>
            </a:pPr>
            <a:r>
              <a:rPr lang="en-US" b="1" dirty="0"/>
              <a:t>Trust Boundary </a:t>
            </a:r>
          </a:p>
          <a:p>
            <a:r>
              <a:rPr lang="en-US" sz="2000" dirty="0"/>
              <a:t>When a cloud consumer accesses could-based IT resources, it needs to </a:t>
            </a:r>
            <a:r>
              <a:rPr lang="en-US" sz="2000" b="1" dirty="0"/>
              <a:t>extend its trust beyond the physical boundary </a:t>
            </a:r>
            <a:r>
              <a:rPr lang="en-US" sz="2000" dirty="0"/>
              <a:t>of the organization to include parts of the cloud environment.  </a:t>
            </a:r>
          </a:p>
          <a:p>
            <a:r>
              <a:rPr lang="en-US" sz="2000" dirty="0"/>
              <a:t> An trust boundary is a </a:t>
            </a:r>
            <a:r>
              <a:rPr lang="en-US" sz="2000" b="1" dirty="0"/>
              <a:t>logical perimeter </a:t>
            </a:r>
            <a:r>
              <a:rPr lang="en-US" sz="2000" dirty="0"/>
              <a:t>that typically spans beyond physical boundaries to represents the extent to which  IT resources are trusted. </a:t>
            </a:r>
          </a:p>
          <a:p>
            <a:r>
              <a:rPr lang="en-US" sz="2000" dirty="0"/>
              <a:t>When analyzing cloud environments, the trust boundary is most frequently associated with the trust issued by the organization acting as the cloud consumer. </a:t>
            </a:r>
          </a:p>
          <a:p>
            <a:endParaRPr lang="en-US" dirty="0"/>
          </a:p>
          <a:p>
            <a:endParaRPr lang="en-IN" dirty="0"/>
          </a:p>
        </p:txBody>
      </p:sp>
      <p:pic>
        <p:nvPicPr>
          <p:cNvPr id="4" name="Picture 2">
            <a:extLst>
              <a:ext uri="{FF2B5EF4-FFF2-40B4-BE49-F238E27FC236}">
                <a16:creationId xmlns:a16="http://schemas.microsoft.com/office/drawing/2014/main" xmlns="" id="{0B62B9A4-A182-4FA0-8E74-EE49DAE4E9FE}"/>
              </a:ext>
            </a:extLst>
          </p:cNvPr>
          <p:cNvPicPr>
            <a:picLocks noChangeAspect="1" noChangeArrowheads="1"/>
          </p:cNvPicPr>
          <p:nvPr/>
        </p:nvPicPr>
        <p:blipFill>
          <a:blip r:embed="rId2"/>
          <a:srcRect/>
          <a:stretch>
            <a:fillRect/>
          </a:stretch>
        </p:blipFill>
        <p:spPr bwMode="auto">
          <a:xfrm>
            <a:off x="2803959" y="3003190"/>
            <a:ext cx="6109132" cy="3275373"/>
          </a:xfrm>
          <a:prstGeom prst="rect">
            <a:avLst/>
          </a:prstGeom>
          <a:noFill/>
          <a:ln w="9525">
            <a:noFill/>
            <a:miter lim="800000"/>
            <a:headEnd/>
            <a:tailEnd/>
          </a:ln>
          <a:effectLst/>
        </p:spPr>
      </p:pic>
    </p:spTree>
    <p:extLst>
      <p:ext uri="{BB962C8B-B14F-4D97-AF65-F5344CB8AC3E}">
        <p14:creationId xmlns:p14="http://schemas.microsoft.com/office/powerpoint/2010/main" val="13830419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1F7E7-7BBA-4453-9140-4425E155D0A6}"/>
              </a:ext>
            </a:extLst>
          </p:cNvPr>
          <p:cNvSpPr>
            <a:spLocks noGrp="1"/>
          </p:cNvSpPr>
          <p:nvPr>
            <p:ph type="title"/>
          </p:nvPr>
        </p:nvSpPr>
        <p:spPr/>
        <p:txBody>
          <a:bodyPr/>
          <a:lstStyle/>
          <a:p>
            <a:r>
              <a:rPr lang="en-IN" dirty="0"/>
              <a:t>2.1 </a:t>
            </a:r>
            <a:r>
              <a:rPr lang="en-US" dirty="0"/>
              <a:t>Cloud Characteristics </a:t>
            </a:r>
            <a:endParaRPr lang="en-IN" dirty="0"/>
          </a:p>
        </p:txBody>
      </p:sp>
      <p:sp>
        <p:nvSpPr>
          <p:cNvPr id="3" name="Content Placeholder 2">
            <a:extLst>
              <a:ext uri="{FF2B5EF4-FFF2-40B4-BE49-F238E27FC236}">
                <a16:creationId xmlns:a16="http://schemas.microsoft.com/office/drawing/2014/main" xmlns="" id="{791FCBB2-D36F-46EE-B689-E942F5F6EBE5}"/>
              </a:ext>
            </a:extLst>
          </p:cNvPr>
          <p:cNvSpPr>
            <a:spLocks noGrp="1"/>
          </p:cNvSpPr>
          <p:nvPr>
            <p:ph idx="1"/>
          </p:nvPr>
        </p:nvSpPr>
        <p:spPr/>
        <p:txBody>
          <a:bodyPr/>
          <a:lstStyle/>
          <a:p>
            <a:pPr marL="0" indent="0">
              <a:buNone/>
            </a:pPr>
            <a:r>
              <a:rPr lang="en-US" dirty="0"/>
              <a:t>The following six specific characteristics are common to the majority of cloud environments:</a:t>
            </a:r>
          </a:p>
          <a:p>
            <a:r>
              <a:rPr lang="en-US" dirty="0"/>
              <a:t>On-demand usage </a:t>
            </a:r>
          </a:p>
          <a:p>
            <a:r>
              <a:rPr lang="en-US" dirty="0"/>
              <a:t> Ubiquitous usage </a:t>
            </a:r>
          </a:p>
          <a:p>
            <a:r>
              <a:rPr lang="en-US" dirty="0"/>
              <a:t> Multitenancy (and Resource Pooling)</a:t>
            </a:r>
          </a:p>
          <a:p>
            <a:r>
              <a:rPr lang="en-US" dirty="0"/>
              <a:t>Elasticity </a:t>
            </a:r>
          </a:p>
          <a:p>
            <a:r>
              <a:rPr lang="en-US" dirty="0"/>
              <a:t>Measured Usage </a:t>
            </a:r>
          </a:p>
          <a:p>
            <a:r>
              <a:rPr lang="en-US" dirty="0"/>
              <a:t> Resiliency </a:t>
            </a:r>
          </a:p>
        </p:txBody>
      </p:sp>
    </p:spTree>
    <p:extLst>
      <p:ext uri="{BB962C8B-B14F-4D97-AF65-F5344CB8AC3E}">
        <p14:creationId xmlns:p14="http://schemas.microsoft.com/office/powerpoint/2010/main" val="23675769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6C76901-1D59-4362-A2E1-1D10AD3BDED7}"/>
              </a:ext>
            </a:extLst>
          </p:cNvPr>
          <p:cNvSpPr>
            <a:spLocks noGrp="1"/>
          </p:cNvSpPr>
          <p:nvPr>
            <p:ph idx="1"/>
          </p:nvPr>
        </p:nvSpPr>
        <p:spPr>
          <a:xfrm>
            <a:off x="838200" y="434109"/>
            <a:ext cx="10515600" cy="5742854"/>
          </a:xfrm>
        </p:spPr>
        <p:txBody>
          <a:bodyPr/>
          <a:lstStyle/>
          <a:p>
            <a:pPr marL="0" indent="0">
              <a:buNone/>
            </a:pPr>
            <a:r>
              <a:rPr lang="en-IN" b="1" dirty="0"/>
              <a:t>On-Demand Usage</a:t>
            </a:r>
            <a:endParaRPr lang="en-US" b="1" dirty="0"/>
          </a:p>
          <a:p>
            <a:r>
              <a:rPr lang="en-US" b="1" dirty="0"/>
              <a:t>On-demand usage </a:t>
            </a:r>
            <a:r>
              <a:rPr lang="en-US" dirty="0"/>
              <a:t>is the ability of a cloud consumer to </a:t>
            </a:r>
            <a:r>
              <a:rPr lang="en-US" i="1" dirty="0"/>
              <a:t>self-provision</a:t>
            </a:r>
            <a:r>
              <a:rPr lang="en-US" dirty="0"/>
              <a:t> and use necessary cloud-based services without requiring cloud provider interaction. </a:t>
            </a:r>
          </a:p>
          <a:p>
            <a:r>
              <a:rPr lang="en-US" dirty="0"/>
              <a:t>This characteristic is related to </a:t>
            </a:r>
            <a:r>
              <a:rPr lang="en-US" b="1" dirty="0"/>
              <a:t>measured usage</a:t>
            </a:r>
            <a:r>
              <a:rPr lang="en-US" dirty="0"/>
              <a:t>, which represents the ability of a cloud to measure the usage of its IT resources. </a:t>
            </a:r>
          </a:p>
          <a:p>
            <a:pPr marL="0" indent="0">
              <a:buNone/>
            </a:pPr>
            <a:r>
              <a:rPr lang="en-IN" b="1" dirty="0"/>
              <a:t>Ubiquitous Access</a:t>
            </a:r>
            <a:endParaRPr lang="en-US" b="1" dirty="0"/>
          </a:p>
          <a:p>
            <a:r>
              <a:rPr lang="en-IN" dirty="0"/>
              <a:t>The ability for  a cloud service to be widely accessible.</a:t>
            </a:r>
          </a:p>
          <a:p>
            <a:r>
              <a:rPr lang="en-IN" dirty="0"/>
              <a:t>Range of device, transport protocols, interfaces, and security technologies.</a:t>
            </a:r>
          </a:p>
          <a:p>
            <a:pPr marL="0" indent="0">
              <a:buNone/>
            </a:pPr>
            <a:endParaRPr lang="en-IN" dirty="0"/>
          </a:p>
        </p:txBody>
      </p:sp>
    </p:spTree>
    <p:extLst>
      <p:ext uri="{BB962C8B-B14F-4D97-AF65-F5344CB8AC3E}">
        <p14:creationId xmlns:p14="http://schemas.microsoft.com/office/powerpoint/2010/main" val="32325632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7C2BB5-C839-42CA-97E3-9476144C44D3}"/>
              </a:ext>
            </a:extLst>
          </p:cNvPr>
          <p:cNvSpPr>
            <a:spLocks noGrp="1"/>
          </p:cNvSpPr>
          <p:nvPr>
            <p:ph idx="1"/>
          </p:nvPr>
        </p:nvSpPr>
        <p:spPr>
          <a:xfrm>
            <a:off x="838200" y="572655"/>
            <a:ext cx="10515600" cy="5604308"/>
          </a:xfrm>
        </p:spPr>
        <p:txBody>
          <a:bodyPr/>
          <a:lstStyle/>
          <a:p>
            <a:pPr marL="0" indent="0">
              <a:buNone/>
            </a:pPr>
            <a:r>
              <a:rPr lang="en-US" b="1" dirty="0"/>
              <a:t>Multi-tenancy</a:t>
            </a:r>
          </a:p>
          <a:p>
            <a:r>
              <a:rPr lang="en-US" dirty="0"/>
              <a:t>The ability of a single instance of an IT resource to transparently serve multiple cloud consumers simultaneously.</a:t>
            </a:r>
          </a:p>
          <a:p>
            <a:endParaRPr lang="en-IN" dirty="0"/>
          </a:p>
        </p:txBody>
      </p:sp>
      <p:pic>
        <p:nvPicPr>
          <p:cNvPr id="4" name="Picture 3">
            <a:extLst>
              <a:ext uri="{FF2B5EF4-FFF2-40B4-BE49-F238E27FC236}">
                <a16:creationId xmlns:a16="http://schemas.microsoft.com/office/drawing/2014/main" xmlns="" id="{587AEB82-1240-4AD3-A6FD-2C812891954D}"/>
              </a:ext>
            </a:extLst>
          </p:cNvPr>
          <p:cNvPicPr>
            <a:picLocks noChangeAspect="1"/>
          </p:cNvPicPr>
          <p:nvPr/>
        </p:nvPicPr>
        <p:blipFill>
          <a:blip r:embed="rId2"/>
          <a:stretch>
            <a:fillRect/>
          </a:stretch>
        </p:blipFill>
        <p:spPr>
          <a:xfrm>
            <a:off x="1241424" y="2198256"/>
            <a:ext cx="4713577" cy="3897744"/>
          </a:xfrm>
          <a:prstGeom prst="rect">
            <a:avLst/>
          </a:prstGeom>
        </p:spPr>
      </p:pic>
      <p:pic>
        <p:nvPicPr>
          <p:cNvPr id="5" name="Picture 4">
            <a:extLst>
              <a:ext uri="{FF2B5EF4-FFF2-40B4-BE49-F238E27FC236}">
                <a16:creationId xmlns:a16="http://schemas.microsoft.com/office/drawing/2014/main" xmlns="" id="{2EF07159-F72F-4B2B-B53C-BD2ECD108DF8}"/>
              </a:ext>
            </a:extLst>
          </p:cNvPr>
          <p:cNvPicPr>
            <a:picLocks noChangeAspect="1"/>
          </p:cNvPicPr>
          <p:nvPr/>
        </p:nvPicPr>
        <p:blipFill>
          <a:blip r:embed="rId3"/>
          <a:stretch>
            <a:fillRect/>
          </a:stretch>
        </p:blipFill>
        <p:spPr>
          <a:xfrm>
            <a:off x="6236999" y="2382982"/>
            <a:ext cx="4532601" cy="3793981"/>
          </a:xfrm>
          <a:prstGeom prst="rect">
            <a:avLst/>
          </a:prstGeom>
        </p:spPr>
      </p:pic>
    </p:spTree>
    <p:extLst>
      <p:ext uri="{BB962C8B-B14F-4D97-AF65-F5344CB8AC3E}">
        <p14:creationId xmlns:p14="http://schemas.microsoft.com/office/powerpoint/2010/main" val="2553089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9B31CA-C9E1-46D1-9A70-4D8157C8D29B}"/>
              </a:ext>
            </a:extLst>
          </p:cNvPr>
          <p:cNvSpPr>
            <a:spLocks noGrp="1"/>
          </p:cNvSpPr>
          <p:nvPr>
            <p:ph idx="1"/>
          </p:nvPr>
        </p:nvSpPr>
        <p:spPr>
          <a:xfrm>
            <a:off x="838200" y="775855"/>
            <a:ext cx="10515600" cy="5401108"/>
          </a:xfrm>
        </p:spPr>
        <p:txBody>
          <a:bodyPr>
            <a:normAutofit fontScale="92500" lnSpcReduction="20000"/>
          </a:bodyPr>
          <a:lstStyle/>
          <a:p>
            <a:pPr marL="0" indent="0">
              <a:buNone/>
            </a:pPr>
            <a:r>
              <a:rPr lang="en-IN" b="1" dirty="0"/>
              <a:t>Elasticity</a:t>
            </a:r>
            <a:endParaRPr lang="en-US" b="1" dirty="0"/>
          </a:p>
          <a:p>
            <a:r>
              <a:rPr lang="en-US" dirty="0"/>
              <a:t>The elasticity characteristic represents the ability of a cloud to transparently and automatically scale IT resources out or in.</a:t>
            </a:r>
          </a:p>
          <a:p>
            <a:r>
              <a:rPr lang="en-US" dirty="0"/>
              <a:t>It is closely associated with the reduced investment and proportional cost benefits.</a:t>
            </a:r>
          </a:p>
          <a:p>
            <a:pPr marL="0" indent="0">
              <a:buNone/>
            </a:pPr>
            <a:r>
              <a:rPr lang="en-IN" b="1" dirty="0"/>
              <a:t>Measured Usage</a:t>
            </a:r>
            <a:endParaRPr lang="en-US" b="1" dirty="0"/>
          </a:p>
          <a:p>
            <a:r>
              <a:rPr lang="en-US" dirty="0"/>
              <a:t>The ability to keep track of the usage of IT resources, primarily by cloud consumers.</a:t>
            </a:r>
          </a:p>
          <a:p>
            <a:r>
              <a:rPr lang="en-US" dirty="0"/>
              <a:t>Based on what is measured, the cloud provider can charge a cloud consumer only for the IT resources actually used and/or for the timeframe during which access to the IT resources was granted. </a:t>
            </a:r>
          </a:p>
          <a:p>
            <a:pPr marL="0" indent="0">
              <a:buNone/>
            </a:pPr>
            <a:r>
              <a:rPr lang="en-US" b="1" dirty="0"/>
              <a:t>Resiliency</a:t>
            </a:r>
          </a:p>
          <a:p>
            <a:r>
              <a:rPr lang="en-US" dirty="0"/>
              <a:t>Is a form of failover that distributes redundant implementations of IT resources across physical locations.</a:t>
            </a:r>
          </a:p>
          <a:p>
            <a:pPr marL="0" indent="0">
              <a:buNone/>
            </a:pPr>
            <a:endParaRPr lang="en-US" b="1" dirty="0"/>
          </a:p>
          <a:p>
            <a:pPr marL="0" indent="0">
              <a:buNone/>
            </a:pPr>
            <a:endParaRPr lang="en-US" dirty="0"/>
          </a:p>
          <a:p>
            <a:endParaRPr lang="en-IN" dirty="0"/>
          </a:p>
        </p:txBody>
      </p:sp>
    </p:spTree>
    <p:extLst>
      <p:ext uri="{BB962C8B-B14F-4D97-AF65-F5344CB8AC3E}">
        <p14:creationId xmlns:p14="http://schemas.microsoft.com/office/powerpoint/2010/main" val="24718690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xmlns="" id="{A742FC74-11A0-44A0-B8AF-1E73C1C6E6C9}"/>
              </a:ext>
            </a:extLst>
          </p:cNvPr>
          <p:cNvPicPr>
            <a:picLocks noGrp="1" noChangeAspect="1" noChangeArrowheads="1"/>
          </p:cNvPicPr>
          <p:nvPr>
            <p:ph idx="1"/>
          </p:nvPr>
        </p:nvPicPr>
        <p:blipFill>
          <a:blip r:embed="rId2"/>
          <a:srcRect/>
          <a:stretch>
            <a:fillRect/>
          </a:stretch>
        </p:blipFill>
        <p:spPr bwMode="auto">
          <a:xfrm>
            <a:off x="2068981" y="1169844"/>
            <a:ext cx="7462909" cy="4351338"/>
          </a:xfrm>
          <a:prstGeom prst="rect">
            <a:avLst/>
          </a:prstGeom>
          <a:noFill/>
          <a:ln w="9525">
            <a:noFill/>
            <a:miter lim="800000"/>
            <a:headEnd/>
            <a:tailEnd/>
          </a:ln>
          <a:effectLst/>
        </p:spPr>
      </p:pic>
    </p:spTree>
    <p:extLst>
      <p:ext uri="{BB962C8B-B14F-4D97-AF65-F5344CB8AC3E}">
        <p14:creationId xmlns:p14="http://schemas.microsoft.com/office/powerpoint/2010/main" val="2635203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71381E-E99B-4EA0-A3D2-DF7DE9AA3142}"/>
              </a:ext>
            </a:extLst>
          </p:cNvPr>
          <p:cNvSpPr>
            <a:spLocks noGrp="1"/>
          </p:cNvSpPr>
          <p:nvPr>
            <p:ph type="title"/>
          </p:nvPr>
        </p:nvSpPr>
        <p:spPr/>
        <p:txBody>
          <a:bodyPr/>
          <a:lstStyle/>
          <a:p>
            <a:r>
              <a:rPr lang="en-IN" dirty="0"/>
              <a:t>Factors influences cloud computing</a:t>
            </a:r>
          </a:p>
        </p:txBody>
      </p:sp>
      <p:sp>
        <p:nvSpPr>
          <p:cNvPr id="3" name="Content Placeholder 2">
            <a:extLst>
              <a:ext uri="{FF2B5EF4-FFF2-40B4-BE49-F238E27FC236}">
                <a16:creationId xmlns:a16="http://schemas.microsoft.com/office/drawing/2014/main" xmlns="" id="{1E8737E4-6301-4AC4-BE59-9729DF0E70A2}"/>
              </a:ext>
            </a:extLst>
          </p:cNvPr>
          <p:cNvSpPr>
            <a:spLocks noGrp="1"/>
          </p:cNvSpPr>
          <p:nvPr>
            <p:ph idx="1"/>
          </p:nvPr>
        </p:nvSpPr>
        <p:spPr/>
        <p:txBody>
          <a:bodyPr/>
          <a:lstStyle/>
          <a:p>
            <a:pPr marL="514350" indent="-514350">
              <a:buAutoNum type="arabicPeriod"/>
            </a:pPr>
            <a:r>
              <a:rPr lang="en-IN" dirty="0"/>
              <a:t>Business Drivers</a:t>
            </a:r>
          </a:p>
          <a:p>
            <a:pPr marL="514350" indent="-514350">
              <a:buAutoNum type="arabicPeriod"/>
            </a:pPr>
            <a:r>
              <a:rPr lang="en-IN" dirty="0"/>
              <a:t>Technology Innovations.</a:t>
            </a:r>
          </a:p>
          <a:p>
            <a:pPr marL="0" indent="0">
              <a:buNone/>
            </a:pPr>
            <a:r>
              <a:rPr lang="en-IN" dirty="0"/>
              <a:t>1. Business Drivers</a:t>
            </a:r>
          </a:p>
          <a:p>
            <a:pPr marL="0" indent="0">
              <a:buNone/>
            </a:pPr>
            <a:r>
              <a:rPr lang="en-IN" dirty="0"/>
              <a:t>The primary business drivers that exposed the need of cloud computing and led to is information include</a:t>
            </a:r>
          </a:p>
          <a:p>
            <a:r>
              <a:rPr lang="en-IN" dirty="0"/>
              <a:t>Capacity planning</a:t>
            </a:r>
          </a:p>
          <a:p>
            <a:r>
              <a:rPr lang="en-IN" dirty="0"/>
              <a:t>Cost reduction</a:t>
            </a:r>
          </a:p>
          <a:p>
            <a:r>
              <a:rPr lang="en-IN" dirty="0"/>
              <a:t>Organizational agility.</a:t>
            </a:r>
          </a:p>
          <a:p>
            <a:pPr marL="0" indent="0">
              <a:buNone/>
            </a:pPr>
            <a:endParaRPr lang="en-IN" dirty="0"/>
          </a:p>
        </p:txBody>
      </p:sp>
    </p:spTree>
    <p:extLst>
      <p:ext uri="{BB962C8B-B14F-4D97-AF65-F5344CB8AC3E}">
        <p14:creationId xmlns:p14="http://schemas.microsoft.com/office/powerpoint/2010/main" val="4059438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C2C05-6B9C-4B38-9AE1-E865FB569F25}"/>
              </a:ext>
            </a:extLst>
          </p:cNvPr>
          <p:cNvSpPr>
            <a:spLocks noGrp="1"/>
          </p:cNvSpPr>
          <p:nvPr>
            <p:ph type="title"/>
          </p:nvPr>
        </p:nvSpPr>
        <p:spPr/>
        <p:txBody>
          <a:bodyPr/>
          <a:lstStyle/>
          <a:p>
            <a:r>
              <a:rPr lang="en-IN" b="1" dirty="0"/>
              <a:t>2.3 Cloud Delivery Models</a:t>
            </a:r>
          </a:p>
        </p:txBody>
      </p:sp>
      <p:sp>
        <p:nvSpPr>
          <p:cNvPr id="3" name="Content Placeholder 2">
            <a:extLst>
              <a:ext uri="{FF2B5EF4-FFF2-40B4-BE49-F238E27FC236}">
                <a16:creationId xmlns:a16="http://schemas.microsoft.com/office/drawing/2014/main" xmlns="" id="{8D8C7045-E794-4660-8BFA-8DAD1A314254}"/>
              </a:ext>
            </a:extLst>
          </p:cNvPr>
          <p:cNvSpPr>
            <a:spLocks noGrp="1"/>
          </p:cNvSpPr>
          <p:nvPr>
            <p:ph idx="1"/>
          </p:nvPr>
        </p:nvSpPr>
        <p:spPr/>
        <p:txBody>
          <a:bodyPr/>
          <a:lstStyle/>
          <a:p>
            <a:pPr marL="0" indent="0">
              <a:buNone/>
            </a:pPr>
            <a:r>
              <a:rPr lang="en-US" dirty="0"/>
              <a:t>A cloud delivery model represents a specific, pre-packaged combination of IT resources offered by a cloud provider. </a:t>
            </a:r>
          </a:p>
          <a:p>
            <a:r>
              <a:rPr lang="en-IN" dirty="0"/>
              <a:t>Infrastructure-as-a-Service (IaaS)</a:t>
            </a:r>
          </a:p>
          <a:p>
            <a:r>
              <a:rPr lang="en-IN" dirty="0"/>
              <a:t>Platform-as-a-Service (PaaS) </a:t>
            </a:r>
          </a:p>
          <a:p>
            <a:r>
              <a:rPr lang="en-IN" dirty="0"/>
              <a:t>Software-as-a-Service (SaaS)</a:t>
            </a:r>
          </a:p>
        </p:txBody>
      </p:sp>
    </p:spTree>
    <p:extLst>
      <p:ext uri="{BB962C8B-B14F-4D97-AF65-F5344CB8AC3E}">
        <p14:creationId xmlns:p14="http://schemas.microsoft.com/office/powerpoint/2010/main" val="1312165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1A046E3-5A70-4C3E-9791-621ACB4D59DB}"/>
              </a:ext>
            </a:extLst>
          </p:cNvPr>
          <p:cNvSpPr>
            <a:spLocks noGrp="1"/>
          </p:cNvSpPr>
          <p:nvPr>
            <p:ph idx="1"/>
          </p:nvPr>
        </p:nvSpPr>
        <p:spPr>
          <a:xfrm>
            <a:off x="838200" y="572655"/>
            <a:ext cx="10515600" cy="5604308"/>
          </a:xfrm>
        </p:spPr>
        <p:txBody>
          <a:bodyPr>
            <a:normAutofit fontScale="92500" lnSpcReduction="10000"/>
          </a:bodyPr>
          <a:lstStyle/>
          <a:p>
            <a:pPr marL="0" indent="0">
              <a:buNone/>
            </a:pPr>
            <a:r>
              <a:rPr lang="en-IN" b="1" dirty="0"/>
              <a:t>Infrastructure-as-a-Service (IaaS)</a:t>
            </a:r>
          </a:p>
          <a:p>
            <a:r>
              <a:rPr lang="en-US" sz="2800" dirty="0">
                <a:latin typeface="Georgia"/>
                <a:cs typeface="Georgia"/>
              </a:rPr>
              <a:t>IaaS </a:t>
            </a:r>
            <a:r>
              <a:rPr lang="en-US" sz="2800" spc="-5" dirty="0">
                <a:latin typeface="Georgia"/>
                <a:cs typeface="Georgia"/>
              </a:rPr>
              <a:t>represents </a:t>
            </a:r>
            <a:r>
              <a:rPr lang="en-US" sz="2800" dirty="0">
                <a:latin typeface="Georgia"/>
                <a:cs typeface="Georgia"/>
              </a:rPr>
              <a:t>a </a:t>
            </a:r>
            <a:r>
              <a:rPr lang="en-US" sz="2800" spc="-5" dirty="0">
                <a:latin typeface="Georgia"/>
                <a:cs typeface="Georgia"/>
              </a:rPr>
              <a:t>self-contained </a:t>
            </a:r>
            <a:r>
              <a:rPr lang="en-US" sz="2800" dirty="0">
                <a:latin typeface="Georgia"/>
                <a:cs typeface="Georgia"/>
              </a:rPr>
              <a:t>IT </a:t>
            </a:r>
            <a:r>
              <a:rPr lang="en-US" sz="2800" spc="-10" dirty="0">
                <a:latin typeface="Georgia"/>
                <a:cs typeface="Georgia"/>
              </a:rPr>
              <a:t>environment  </a:t>
            </a:r>
            <a:r>
              <a:rPr lang="en-US" sz="2800" spc="-5" dirty="0">
                <a:latin typeface="Georgia"/>
                <a:cs typeface="Georgia"/>
              </a:rPr>
              <a:t>comprised of </a:t>
            </a:r>
            <a:r>
              <a:rPr lang="en-US" sz="2800" b="1" spc="-5" dirty="0">
                <a:latin typeface="Georgia"/>
                <a:cs typeface="Georgia"/>
              </a:rPr>
              <a:t>infrastructure-centric </a:t>
            </a:r>
            <a:r>
              <a:rPr lang="en-US" sz="2800" b="1" dirty="0">
                <a:latin typeface="Georgia"/>
                <a:cs typeface="Georgia"/>
              </a:rPr>
              <a:t>IT </a:t>
            </a:r>
            <a:r>
              <a:rPr lang="en-US" sz="2800" b="1" spc="-5" dirty="0">
                <a:latin typeface="Georgia"/>
                <a:cs typeface="Georgia"/>
              </a:rPr>
              <a:t>resources </a:t>
            </a:r>
            <a:r>
              <a:rPr lang="en-US" sz="2800" spc="-5" dirty="0">
                <a:latin typeface="Georgia"/>
                <a:cs typeface="Georgia"/>
              </a:rPr>
              <a:t>that  can b</a:t>
            </a:r>
            <a:r>
              <a:rPr lang="en-US" sz="2800" dirty="0">
                <a:latin typeface="Georgia"/>
                <a:cs typeface="Georgia"/>
              </a:rPr>
              <a:t>e </a:t>
            </a:r>
            <a:r>
              <a:rPr lang="en-US" sz="2800" spc="-10" dirty="0">
                <a:latin typeface="Georgia"/>
                <a:cs typeface="Georgia"/>
              </a:rPr>
              <a:t>accessed </a:t>
            </a:r>
            <a:r>
              <a:rPr lang="en-US" sz="2800" dirty="0">
                <a:latin typeface="Georgia"/>
                <a:cs typeface="Georgia"/>
              </a:rPr>
              <a:t>and </a:t>
            </a:r>
            <a:r>
              <a:rPr lang="en-US" sz="2800" spc="-5" dirty="0">
                <a:latin typeface="Georgia"/>
                <a:cs typeface="Georgia"/>
              </a:rPr>
              <a:t>managed </a:t>
            </a:r>
            <a:r>
              <a:rPr lang="en-US" sz="2800" dirty="0">
                <a:latin typeface="Georgia"/>
                <a:cs typeface="Georgia"/>
              </a:rPr>
              <a:t>via </a:t>
            </a:r>
            <a:r>
              <a:rPr lang="en-US" sz="2800" spc="-10" dirty="0">
                <a:latin typeface="Georgia"/>
                <a:cs typeface="Georgia"/>
              </a:rPr>
              <a:t>cloud </a:t>
            </a:r>
            <a:r>
              <a:rPr lang="en-US" sz="2800" spc="-5" dirty="0">
                <a:latin typeface="Georgia"/>
                <a:cs typeface="Georgia"/>
              </a:rPr>
              <a:t>service-based  interfaces </a:t>
            </a:r>
            <a:r>
              <a:rPr lang="en-US" sz="2800" dirty="0">
                <a:latin typeface="Georgia"/>
                <a:cs typeface="Georgia"/>
              </a:rPr>
              <a:t>and</a:t>
            </a:r>
            <a:r>
              <a:rPr lang="en-US" sz="2800" spc="-20" dirty="0">
                <a:latin typeface="Georgia"/>
                <a:cs typeface="Georgia"/>
              </a:rPr>
              <a:t> </a:t>
            </a:r>
            <a:r>
              <a:rPr lang="en-US" sz="2800" spc="-5" dirty="0">
                <a:latin typeface="Georgia"/>
                <a:cs typeface="Georgia"/>
              </a:rPr>
              <a:t>tools.</a:t>
            </a:r>
          </a:p>
          <a:p>
            <a:pPr marL="287020" marR="502284" indent="-274320" algn="just">
              <a:lnSpc>
                <a:spcPct val="100000"/>
              </a:lnSpc>
              <a:spcBef>
                <a:spcPts val="650"/>
              </a:spcBef>
              <a:buClr>
                <a:srgbClr val="D16248"/>
              </a:buClr>
              <a:buSzPct val="85185"/>
              <a:buFont typeface="Wingdings"/>
              <a:buChar char=""/>
              <a:tabLst>
                <a:tab pos="287020" algn="l"/>
              </a:tabLst>
            </a:pPr>
            <a:r>
              <a:rPr lang="en-US" sz="2800" dirty="0">
                <a:latin typeface="Georgia"/>
                <a:cs typeface="Georgia"/>
              </a:rPr>
              <a:t>IaaS </a:t>
            </a:r>
            <a:r>
              <a:rPr lang="en-US" sz="2800" spc="-10" dirty="0">
                <a:latin typeface="Georgia"/>
                <a:cs typeface="Georgia"/>
              </a:rPr>
              <a:t>usually </a:t>
            </a:r>
            <a:r>
              <a:rPr lang="en-US" sz="2800" spc="-5" dirty="0">
                <a:latin typeface="Georgia"/>
                <a:cs typeface="Georgia"/>
              </a:rPr>
              <a:t>includes </a:t>
            </a:r>
            <a:r>
              <a:rPr lang="en-US" sz="2800" spc="-5" dirty="0">
                <a:solidFill>
                  <a:srgbClr val="C00000"/>
                </a:solidFill>
                <a:latin typeface="Georgia"/>
                <a:cs typeface="Georgia"/>
              </a:rPr>
              <a:t>hardware, network,  connectivity, operating systems</a:t>
            </a:r>
            <a:r>
              <a:rPr lang="en-US" sz="2800" spc="-5" dirty="0">
                <a:latin typeface="Georgia"/>
                <a:cs typeface="Georgia"/>
              </a:rPr>
              <a:t>, </a:t>
            </a:r>
            <a:r>
              <a:rPr lang="en-US" sz="2800" dirty="0">
                <a:latin typeface="Georgia"/>
                <a:cs typeface="Georgia"/>
              </a:rPr>
              <a:t>and </a:t>
            </a:r>
            <a:r>
              <a:rPr lang="en-US" sz="2800" spc="-5" dirty="0">
                <a:latin typeface="Georgia"/>
                <a:cs typeface="Georgia"/>
              </a:rPr>
              <a:t>other </a:t>
            </a:r>
            <a:r>
              <a:rPr lang="en-US" sz="2800" spc="-5" dirty="0">
                <a:solidFill>
                  <a:srgbClr val="C00000"/>
                </a:solidFill>
                <a:latin typeface="Georgia"/>
                <a:cs typeface="Georgia"/>
              </a:rPr>
              <a:t>raw </a:t>
            </a:r>
            <a:r>
              <a:rPr lang="en-US" sz="2800" dirty="0">
                <a:solidFill>
                  <a:srgbClr val="C00000"/>
                </a:solidFill>
                <a:latin typeface="Georgia"/>
                <a:cs typeface="Georgia"/>
              </a:rPr>
              <a:t>IT  </a:t>
            </a:r>
            <a:r>
              <a:rPr lang="en-US" sz="2800" spc="-5" dirty="0">
                <a:solidFill>
                  <a:srgbClr val="C00000"/>
                </a:solidFill>
                <a:latin typeface="Georgia"/>
                <a:cs typeface="Georgia"/>
              </a:rPr>
              <a:t>resources</a:t>
            </a:r>
            <a:r>
              <a:rPr lang="en-US" sz="2800" spc="-5" dirty="0">
                <a:latin typeface="Georgia"/>
                <a:cs typeface="Georgia"/>
              </a:rPr>
              <a:t>.</a:t>
            </a:r>
            <a:endParaRPr lang="en-US" sz="2800" dirty="0">
              <a:latin typeface="Georgia"/>
              <a:cs typeface="Georgia"/>
            </a:endParaRPr>
          </a:p>
          <a:p>
            <a:pPr marL="287020" marR="148590" indent="-274320" algn="just">
              <a:lnSpc>
                <a:spcPct val="100000"/>
              </a:lnSpc>
              <a:spcBef>
                <a:spcPts val="650"/>
              </a:spcBef>
              <a:buClr>
                <a:srgbClr val="D16248"/>
              </a:buClr>
              <a:buSzPct val="85185"/>
              <a:buFont typeface="Wingdings"/>
              <a:buChar char=""/>
              <a:tabLst>
                <a:tab pos="287020" algn="l"/>
              </a:tabLst>
            </a:pPr>
            <a:r>
              <a:rPr lang="en-US" sz="2800" dirty="0">
                <a:latin typeface="Georgia"/>
                <a:cs typeface="Georgia"/>
              </a:rPr>
              <a:t>With </a:t>
            </a:r>
            <a:r>
              <a:rPr lang="en-US" sz="2800" spc="-5" dirty="0">
                <a:latin typeface="Georgia"/>
                <a:cs typeface="Georgia"/>
              </a:rPr>
              <a:t>IaaS, </a:t>
            </a:r>
            <a:r>
              <a:rPr lang="en-US" sz="2800" dirty="0">
                <a:latin typeface="Georgia"/>
                <a:cs typeface="Georgia"/>
              </a:rPr>
              <a:t>IT </a:t>
            </a:r>
            <a:r>
              <a:rPr lang="en-US" sz="2800" spc="-5" dirty="0">
                <a:latin typeface="Georgia"/>
                <a:cs typeface="Georgia"/>
              </a:rPr>
              <a:t>resources </a:t>
            </a:r>
            <a:r>
              <a:rPr lang="en-US" sz="2800" dirty="0">
                <a:latin typeface="Georgia"/>
                <a:cs typeface="Georgia"/>
              </a:rPr>
              <a:t>are </a:t>
            </a:r>
            <a:r>
              <a:rPr lang="en-US" sz="2800" spc="-5" dirty="0">
                <a:latin typeface="Georgia"/>
                <a:cs typeface="Georgia"/>
              </a:rPr>
              <a:t>typically </a:t>
            </a:r>
            <a:r>
              <a:rPr lang="en-US" sz="2800" spc="-5" dirty="0">
                <a:solidFill>
                  <a:srgbClr val="C00000"/>
                </a:solidFill>
                <a:latin typeface="Georgia"/>
                <a:cs typeface="Georgia"/>
              </a:rPr>
              <a:t>virtualized </a:t>
            </a:r>
            <a:r>
              <a:rPr lang="en-US" sz="2800" dirty="0">
                <a:latin typeface="Georgia"/>
                <a:cs typeface="Georgia"/>
              </a:rPr>
              <a:t>and </a:t>
            </a:r>
            <a:r>
              <a:rPr lang="en-US" sz="2800" dirty="0">
                <a:solidFill>
                  <a:srgbClr val="C00000"/>
                </a:solidFill>
                <a:latin typeface="Georgia"/>
                <a:cs typeface="Georgia"/>
              </a:rPr>
              <a:t> </a:t>
            </a:r>
            <a:r>
              <a:rPr lang="en-US" sz="2800" spc="-5" dirty="0">
                <a:solidFill>
                  <a:srgbClr val="C00000"/>
                </a:solidFill>
                <a:latin typeface="Georgia"/>
                <a:cs typeface="Georgia"/>
              </a:rPr>
              <a:t>packaged </a:t>
            </a:r>
            <a:r>
              <a:rPr lang="en-US" sz="2800" dirty="0">
                <a:latin typeface="Georgia"/>
                <a:cs typeface="Georgia"/>
              </a:rPr>
              <a:t>into</a:t>
            </a:r>
            <a:r>
              <a:rPr lang="en-US" sz="2800" spc="-15" dirty="0">
                <a:latin typeface="Georgia"/>
                <a:cs typeface="Georgia"/>
              </a:rPr>
              <a:t> </a:t>
            </a:r>
            <a:r>
              <a:rPr lang="en-US" sz="2800" spc="-5" dirty="0">
                <a:latin typeface="Georgia"/>
                <a:cs typeface="Georgia"/>
              </a:rPr>
              <a:t>bundles.</a:t>
            </a:r>
            <a:endParaRPr lang="en-US" sz="2800" dirty="0">
              <a:latin typeface="Georgia"/>
              <a:cs typeface="Georgia"/>
            </a:endParaRPr>
          </a:p>
          <a:p>
            <a:pPr marL="0" indent="0">
              <a:buNone/>
            </a:pPr>
            <a:r>
              <a:rPr lang="en-US" b="1" spc="-5" dirty="0">
                <a:latin typeface="Georgia"/>
                <a:cs typeface="Georgia"/>
              </a:rPr>
              <a:t>Characteristics:</a:t>
            </a:r>
          </a:p>
          <a:p>
            <a:pPr>
              <a:buFont typeface="Arial" pitchFamily="34" charset="0"/>
              <a:buChar char="•"/>
            </a:pPr>
            <a:r>
              <a:rPr lang="en-US" sz="2800" dirty="0"/>
              <a:t>Highly flexible and highly scalable.</a:t>
            </a:r>
          </a:p>
          <a:p>
            <a:pPr>
              <a:buFont typeface="Arial" pitchFamily="34" charset="0"/>
              <a:buChar char="•"/>
            </a:pPr>
            <a:r>
              <a:rPr lang="en-US" sz="2800" dirty="0"/>
              <a:t>Accessible by multiple users.</a:t>
            </a:r>
          </a:p>
          <a:p>
            <a:pPr>
              <a:buFont typeface="Arial" pitchFamily="34" charset="0"/>
              <a:buChar char="•"/>
            </a:pPr>
            <a:r>
              <a:rPr lang="en-US" sz="2800" dirty="0"/>
              <a:t>Cost-effective.</a:t>
            </a:r>
          </a:p>
          <a:p>
            <a:pPr marL="0" indent="0">
              <a:buNone/>
            </a:pPr>
            <a:r>
              <a:rPr lang="en-US" b="1" spc="-5" dirty="0">
                <a:latin typeface="Georgia"/>
                <a:cs typeface="Georgia"/>
              </a:rPr>
              <a:t> </a:t>
            </a:r>
            <a:endParaRPr lang="en-US" sz="2800" b="1" dirty="0">
              <a:latin typeface="Georgia"/>
              <a:cs typeface="Georgia"/>
            </a:endParaRPr>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18984647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xmlns="" id="{854F4E0D-A07F-4BD5-9A67-835C367FF1F6}"/>
              </a:ext>
            </a:extLst>
          </p:cNvPr>
          <p:cNvSpPr>
            <a:spLocks noGrp="1"/>
          </p:cNvSpPr>
          <p:nvPr>
            <p:ph idx="1"/>
          </p:nvPr>
        </p:nvSpPr>
        <p:spPr>
          <a:xfrm>
            <a:off x="838200" y="749426"/>
            <a:ext cx="10515600" cy="3887230"/>
          </a:xfrm>
          <a:prstGeom prst="rect">
            <a:avLst/>
          </a:prstGeom>
          <a:blipFill>
            <a:blip r:embed="rId2" cstate="print"/>
            <a:stretch>
              <a:fillRect/>
            </a:stretch>
          </a:blipFill>
        </p:spPr>
        <p:txBody>
          <a:bodyPr wrap="square" lIns="0" tIns="0" rIns="0" bIns="0" rtlCol="0"/>
          <a:lstStyle/>
          <a:p>
            <a:pPr marL="0" indent="0">
              <a:buNone/>
            </a:pPr>
            <a:endParaRPr lang="en-IN" dirty="0"/>
          </a:p>
        </p:txBody>
      </p:sp>
      <p:sp>
        <p:nvSpPr>
          <p:cNvPr id="7" name="object 5">
            <a:extLst>
              <a:ext uri="{FF2B5EF4-FFF2-40B4-BE49-F238E27FC236}">
                <a16:creationId xmlns:a16="http://schemas.microsoft.com/office/drawing/2014/main" xmlns="" id="{275F4B1D-2E21-4DC7-A2E0-9780DCCC613A}"/>
              </a:ext>
            </a:extLst>
          </p:cNvPr>
          <p:cNvSpPr txBox="1"/>
          <p:nvPr/>
        </p:nvSpPr>
        <p:spPr>
          <a:xfrm>
            <a:off x="1809115" y="4862705"/>
            <a:ext cx="8573770" cy="1245870"/>
          </a:xfrm>
          <a:prstGeom prst="rect">
            <a:avLst/>
          </a:prstGeom>
        </p:spPr>
        <p:txBody>
          <a:bodyPr vert="horz" wrap="square" lIns="0" tIns="12700" rIns="0" bIns="0" rtlCol="0">
            <a:spAutoFit/>
          </a:bodyPr>
          <a:lstStyle/>
          <a:p>
            <a:pPr marL="287020" marR="5080" indent="-274320">
              <a:lnSpc>
                <a:spcPct val="100000"/>
              </a:lnSpc>
              <a:spcBef>
                <a:spcPts val="100"/>
              </a:spcBef>
              <a:tabLst>
                <a:tab pos="286385" algn="l"/>
              </a:tabLst>
            </a:pPr>
            <a:r>
              <a:rPr sz="2000" i="1" spc="-5" dirty="0">
                <a:latin typeface="Georgia"/>
                <a:cs typeface="Georgia"/>
              </a:rPr>
              <a:t>Fig</a:t>
            </a:r>
            <a:r>
              <a:rPr sz="2000" i="1" dirty="0">
                <a:latin typeface="Georgia"/>
                <a:cs typeface="Georgia"/>
              </a:rPr>
              <a:t> - A cloud consumer </a:t>
            </a:r>
            <a:r>
              <a:rPr sz="2000" i="1" spc="-5" dirty="0">
                <a:latin typeface="Georgia"/>
                <a:cs typeface="Georgia"/>
              </a:rPr>
              <a:t>is </a:t>
            </a:r>
            <a:r>
              <a:rPr sz="2000" i="1" dirty="0">
                <a:latin typeface="Georgia"/>
                <a:cs typeface="Georgia"/>
              </a:rPr>
              <a:t>using a </a:t>
            </a:r>
            <a:r>
              <a:rPr sz="2000" i="1" spc="-5" dirty="0">
                <a:latin typeface="Georgia"/>
                <a:cs typeface="Georgia"/>
              </a:rPr>
              <a:t>virtual server within </a:t>
            </a:r>
            <a:r>
              <a:rPr sz="2000" i="1" dirty="0">
                <a:latin typeface="Georgia"/>
                <a:cs typeface="Georgia"/>
              </a:rPr>
              <a:t>an IaaS  </a:t>
            </a:r>
            <a:r>
              <a:rPr sz="2000" i="1" spc="-5" dirty="0">
                <a:latin typeface="Georgia"/>
                <a:cs typeface="Georgia"/>
              </a:rPr>
              <a:t>environment. Cloud consumers </a:t>
            </a:r>
            <a:r>
              <a:rPr sz="2000" i="1" dirty="0">
                <a:latin typeface="Georgia"/>
                <a:cs typeface="Georgia"/>
              </a:rPr>
              <a:t>are </a:t>
            </a:r>
            <a:r>
              <a:rPr sz="2000" i="1" spc="-5" dirty="0">
                <a:latin typeface="Georgia"/>
                <a:cs typeface="Georgia"/>
              </a:rPr>
              <a:t>provided with </a:t>
            </a:r>
            <a:r>
              <a:rPr sz="2000" i="1" dirty="0">
                <a:latin typeface="Georgia"/>
                <a:cs typeface="Georgia"/>
              </a:rPr>
              <a:t>a range </a:t>
            </a:r>
            <a:r>
              <a:rPr sz="2000" i="1" spc="-5" dirty="0">
                <a:latin typeface="Georgia"/>
                <a:cs typeface="Georgia"/>
              </a:rPr>
              <a:t>of contractual  </a:t>
            </a:r>
            <a:r>
              <a:rPr sz="2000" i="1" dirty="0">
                <a:latin typeface="Georgia"/>
                <a:cs typeface="Georgia"/>
              </a:rPr>
              <a:t>guarantees </a:t>
            </a:r>
            <a:r>
              <a:rPr sz="2000" i="1" spc="-5" dirty="0">
                <a:latin typeface="Georgia"/>
                <a:cs typeface="Georgia"/>
              </a:rPr>
              <a:t>by the </a:t>
            </a:r>
            <a:r>
              <a:rPr sz="2000" i="1" dirty="0">
                <a:latin typeface="Georgia"/>
                <a:cs typeface="Georgia"/>
              </a:rPr>
              <a:t>cloud </a:t>
            </a:r>
            <a:r>
              <a:rPr sz="2000" i="1" spc="-5" dirty="0">
                <a:latin typeface="Georgia"/>
                <a:cs typeface="Georgia"/>
              </a:rPr>
              <a:t>provider, </a:t>
            </a:r>
            <a:r>
              <a:rPr sz="2000" i="1" dirty="0">
                <a:latin typeface="Georgia"/>
                <a:cs typeface="Georgia"/>
              </a:rPr>
              <a:t>pertaining to characteristics </a:t>
            </a:r>
            <a:r>
              <a:rPr sz="2000" i="1" spc="-5" dirty="0">
                <a:latin typeface="Georgia"/>
                <a:cs typeface="Georgia"/>
              </a:rPr>
              <a:t>such </a:t>
            </a:r>
            <a:r>
              <a:rPr sz="2000" i="1" dirty="0">
                <a:latin typeface="Georgia"/>
                <a:cs typeface="Georgia"/>
              </a:rPr>
              <a:t>as  capacity, performance, and</a:t>
            </a:r>
            <a:r>
              <a:rPr sz="2000" i="1" spc="-40" dirty="0">
                <a:latin typeface="Georgia"/>
                <a:cs typeface="Georgia"/>
              </a:rPr>
              <a:t> </a:t>
            </a:r>
            <a:r>
              <a:rPr sz="2000" i="1" spc="-5" dirty="0">
                <a:latin typeface="Georgia"/>
                <a:cs typeface="Georgia"/>
              </a:rPr>
              <a:t>availability.</a:t>
            </a:r>
            <a:endParaRPr sz="2000" dirty="0">
              <a:latin typeface="Georgia"/>
              <a:cs typeface="Georgia"/>
            </a:endParaRPr>
          </a:p>
        </p:txBody>
      </p:sp>
    </p:spTree>
    <p:extLst>
      <p:ext uri="{BB962C8B-B14F-4D97-AF65-F5344CB8AC3E}">
        <p14:creationId xmlns:p14="http://schemas.microsoft.com/office/powerpoint/2010/main" val="3698236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633D531-91AC-4D5B-A3EB-8AFCB2185E87}"/>
              </a:ext>
            </a:extLst>
          </p:cNvPr>
          <p:cNvSpPr>
            <a:spLocks noGrp="1"/>
          </p:cNvSpPr>
          <p:nvPr>
            <p:ph idx="1"/>
          </p:nvPr>
        </p:nvSpPr>
        <p:spPr>
          <a:xfrm>
            <a:off x="838200" y="379413"/>
            <a:ext cx="10515600" cy="5797550"/>
          </a:xfrm>
        </p:spPr>
        <p:txBody>
          <a:bodyPr>
            <a:normAutofit fontScale="92500" lnSpcReduction="10000"/>
          </a:bodyPr>
          <a:lstStyle/>
          <a:p>
            <a:pPr marL="0" indent="0">
              <a:lnSpc>
                <a:spcPct val="100000"/>
              </a:lnSpc>
              <a:spcBef>
                <a:spcPts val="750"/>
              </a:spcBef>
              <a:buNone/>
            </a:pPr>
            <a:r>
              <a:rPr lang="en-IN" sz="2800" b="1" spc="-5" dirty="0">
                <a:latin typeface="Georgia"/>
                <a:cs typeface="Georgia"/>
              </a:rPr>
              <a:t>Platform-as-a-Service (PaaS)</a:t>
            </a:r>
          </a:p>
          <a:p>
            <a:pPr marL="287020" marR="5080" indent="-274320" algn="just">
              <a:lnSpc>
                <a:spcPct val="100000"/>
              </a:lnSpc>
              <a:spcBef>
                <a:spcPts val="650"/>
              </a:spcBef>
              <a:buClr>
                <a:srgbClr val="D16248"/>
              </a:buClr>
              <a:buSzPct val="85185"/>
              <a:buFont typeface="Wingdings"/>
              <a:buChar char=""/>
              <a:tabLst>
                <a:tab pos="369570" algn="l"/>
              </a:tabLst>
            </a:pPr>
            <a:r>
              <a:rPr lang="en-US" sz="2800" dirty="0">
                <a:latin typeface="Georgia"/>
                <a:cs typeface="Georgia"/>
              </a:rPr>
              <a:t>It </a:t>
            </a:r>
            <a:r>
              <a:rPr lang="en-US" sz="2800" spc="-5" dirty="0">
                <a:latin typeface="Georgia"/>
                <a:cs typeface="Georgia"/>
              </a:rPr>
              <a:t>represents </a:t>
            </a:r>
            <a:r>
              <a:rPr lang="en-US" sz="2800" dirty="0">
                <a:latin typeface="Georgia"/>
                <a:cs typeface="Georgia"/>
              </a:rPr>
              <a:t>a </a:t>
            </a:r>
            <a:r>
              <a:rPr lang="en-US" sz="2800" spc="-5" dirty="0">
                <a:latin typeface="Georgia"/>
                <a:cs typeface="Georgia"/>
              </a:rPr>
              <a:t>pre-defined </a:t>
            </a:r>
            <a:r>
              <a:rPr lang="en-US" sz="2800" spc="-5" dirty="0">
                <a:solidFill>
                  <a:srgbClr val="C00000"/>
                </a:solidFill>
                <a:latin typeface="Georgia"/>
                <a:cs typeface="Georgia"/>
              </a:rPr>
              <a:t>ready-to-use </a:t>
            </a:r>
            <a:r>
              <a:rPr lang="en-US" sz="2800" spc="-5" dirty="0">
                <a:latin typeface="Georgia"/>
                <a:cs typeface="Georgia"/>
              </a:rPr>
              <a:t> environment typically comprised of </a:t>
            </a:r>
            <a:r>
              <a:rPr lang="en-US" sz="2800" spc="-10" dirty="0">
                <a:latin typeface="Georgia"/>
                <a:cs typeface="Georgia"/>
              </a:rPr>
              <a:t>already </a:t>
            </a:r>
            <a:r>
              <a:rPr lang="en-US" sz="2800" spc="-5" dirty="0">
                <a:latin typeface="Georgia"/>
                <a:cs typeface="Georgia"/>
              </a:rPr>
              <a:t>deployed  </a:t>
            </a:r>
            <a:r>
              <a:rPr lang="en-US" sz="2800" dirty="0">
                <a:latin typeface="Georgia"/>
                <a:cs typeface="Georgia"/>
              </a:rPr>
              <a:t>and </a:t>
            </a:r>
            <a:r>
              <a:rPr lang="en-US" sz="2800" spc="-5" dirty="0">
                <a:latin typeface="Georgia"/>
                <a:cs typeface="Georgia"/>
              </a:rPr>
              <a:t>configured </a:t>
            </a:r>
            <a:r>
              <a:rPr lang="en-US" sz="2800" dirty="0">
                <a:latin typeface="Georgia"/>
                <a:cs typeface="Georgia"/>
              </a:rPr>
              <a:t>IT</a:t>
            </a:r>
            <a:r>
              <a:rPr lang="en-US" sz="2800" spc="-40" dirty="0">
                <a:latin typeface="Georgia"/>
                <a:cs typeface="Georgia"/>
              </a:rPr>
              <a:t> </a:t>
            </a:r>
            <a:r>
              <a:rPr lang="en-US" sz="2800" spc="-5" dirty="0">
                <a:latin typeface="Georgia"/>
                <a:cs typeface="Georgia"/>
              </a:rPr>
              <a:t>resources.</a:t>
            </a:r>
            <a:endParaRPr lang="en-US" sz="2800" dirty="0">
              <a:latin typeface="Georgia"/>
              <a:cs typeface="Georgia"/>
            </a:endParaRPr>
          </a:p>
          <a:p>
            <a:pPr marL="287020" marR="346075" indent="-274320" algn="just">
              <a:lnSpc>
                <a:spcPct val="100000"/>
              </a:lnSpc>
              <a:spcBef>
                <a:spcPts val="650"/>
              </a:spcBef>
              <a:buClr>
                <a:srgbClr val="D16248"/>
              </a:buClr>
              <a:buSzPct val="85185"/>
              <a:buFont typeface="Wingdings"/>
              <a:buChar char=""/>
              <a:tabLst>
                <a:tab pos="369570" algn="l"/>
              </a:tabLst>
            </a:pPr>
            <a:r>
              <a:rPr lang="en-US" dirty="0"/>
              <a:t>	</a:t>
            </a:r>
            <a:r>
              <a:rPr lang="en-US" sz="2800" spc="-5" dirty="0">
                <a:latin typeface="Georgia"/>
                <a:cs typeface="Georgia"/>
              </a:rPr>
              <a:t>PaaS </a:t>
            </a:r>
            <a:r>
              <a:rPr lang="en-US" sz="2800" dirty="0">
                <a:latin typeface="Georgia"/>
                <a:cs typeface="Georgia"/>
              </a:rPr>
              <a:t>relies </a:t>
            </a:r>
            <a:r>
              <a:rPr lang="en-US" sz="2800" spc="-5" dirty="0">
                <a:latin typeface="Georgia"/>
                <a:cs typeface="Georgia"/>
              </a:rPr>
              <a:t>on the </a:t>
            </a:r>
            <a:r>
              <a:rPr lang="en-US" sz="2800" spc="-10" dirty="0">
                <a:latin typeface="Georgia"/>
                <a:cs typeface="Georgia"/>
              </a:rPr>
              <a:t>usage </a:t>
            </a:r>
            <a:r>
              <a:rPr lang="en-US" sz="2800" spc="-5" dirty="0">
                <a:latin typeface="Georgia"/>
                <a:cs typeface="Georgia"/>
              </a:rPr>
              <a:t>of </a:t>
            </a:r>
            <a:r>
              <a:rPr lang="en-US" sz="2800" dirty="0">
                <a:latin typeface="Georgia"/>
                <a:cs typeface="Georgia"/>
              </a:rPr>
              <a:t>a </a:t>
            </a:r>
            <a:r>
              <a:rPr lang="en-US" sz="2800" spc="-5" dirty="0">
                <a:solidFill>
                  <a:srgbClr val="C00000"/>
                </a:solidFill>
                <a:latin typeface="Georgia"/>
                <a:cs typeface="Georgia"/>
              </a:rPr>
              <a:t>ready-made  environment </a:t>
            </a:r>
            <a:r>
              <a:rPr lang="en-US" sz="2800" spc="-5" dirty="0">
                <a:latin typeface="Georgia"/>
                <a:cs typeface="Georgia"/>
              </a:rPr>
              <a:t>that establishes </a:t>
            </a:r>
            <a:r>
              <a:rPr lang="en-US" sz="2800" dirty="0">
                <a:latin typeface="Georgia"/>
                <a:cs typeface="Georgia"/>
              </a:rPr>
              <a:t>a </a:t>
            </a:r>
            <a:r>
              <a:rPr lang="en-US" sz="2800" spc="-5" dirty="0">
                <a:latin typeface="Georgia"/>
                <a:cs typeface="Georgia"/>
              </a:rPr>
              <a:t>set of pre-packaged  products </a:t>
            </a:r>
            <a:r>
              <a:rPr lang="en-US" sz="2800" dirty="0">
                <a:latin typeface="Georgia"/>
                <a:cs typeface="Georgia"/>
              </a:rPr>
              <a:t>and </a:t>
            </a:r>
            <a:r>
              <a:rPr lang="en-US" sz="2800" spc="-5" dirty="0">
                <a:latin typeface="Georgia"/>
                <a:cs typeface="Georgia"/>
              </a:rPr>
              <a:t>tools used to support the entire  delivery lifecycle of custom</a:t>
            </a:r>
            <a:r>
              <a:rPr lang="en-US" sz="2800" spc="-60" dirty="0">
                <a:latin typeface="Georgia"/>
                <a:cs typeface="Georgia"/>
              </a:rPr>
              <a:t> </a:t>
            </a:r>
            <a:r>
              <a:rPr lang="en-US" sz="2800" dirty="0">
                <a:latin typeface="Georgia"/>
                <a:cs typeface="Georgia"/>
              </a:rPr>
              <a:t>applications.</a:t>
            </a:r>
          </a:p>
          <a:p>
            <a:pPr marL="287020" marR="60960" indent="-274320" algn="just">
              <a:lnSpc>
                <a:spcPct val="100000"/>
              </a:lnSpc>
              <a:spcBef>
                <a:spcPts val="650"/>
              </a:spcBef>
              <a:buClr>
                <a:srgbClr val="D16248"/>
              </a:buClr>
              <a:buSzPct val="85185"/>
              <a:buFont typeface="Wingdings"/>
              <a:buChar char=""/>
              <a:tabLst>
                <a:tab pos="369570" algn="l"/>
              </a:tabLst>
            </a:pPr>
            <a:r>
              <a:rPr lang="en-US" dirty="0"/>
              <a:t>	</a:t>
            </a:r>
            <a:r>
              <a:rPr lang="en-US" sz="2800" dirty="0">
                <a:latin typeface="Georgia"/>
                <a:cs typeface="Georgia"/>
              </a:rPr>
              <a:t>As </a:t>
            </a:r>
            <a:r>
              <a:rPr lang="en-US" sz="2800" spc="-10" dirty="0">
                <a:latin typeface="Georgia"/>
                <a:cs typeface="Georgia"/>
              </a:rPr>
              <a:t>an </a:t>
            </a:r>
            <a:r>
              <a:rPr lang="en-US" sz="2800" spc="-5" dirty="0">
                <a:latin typeface="Georgia"/>
                <a:cs typeface="Georgia"/>
              </a:rPr>
              <a:t>example, GAE offers </a:t>
            </a:r>
            <a:r>
              <a:rPr lang="en-US" sz="2800" dirty="0">
                <a:latin typeface="Georgia"/>
                <a:cs typeface="Georgia"/>
              </a:rPr>
              <a:t>a </a:t>
            </a:r>
            <a:r>
              <a:rPr lang="en-US" sz="2800" spc="-5" dirty="0">
                <a:latin typeface="Georgia"/>
                <a:cs typeface="Georgia"/>
              </a:rPr>
              <a:t>Java </a:t>
            </a:r>
            <a:r>
              <a:rPr lang="en-US" sz="2800" dirty="0">
                <a:latin typeface="Georgia"/>
                <a:cs typeface="Georgia"/>
              </a:rPr>
              <a:t>and </a:t>
            </a:r>
            <a:r>
              <a:rPr lang="en-US" sz="2800" spc="-5" dirty="0">
                <a:latin typeface="Georgia"/>
                <a:cs typeface="Georgia"/>
              </a:rPr>
              <a:t>Python-based  environment.</a:t>
            </a:r>
            <a:endParaRPr lang="en-US" sz="2800" dirty="0">
              <a:latin typeface="Georgia"/>
              <a:cs typeface="Georgia"/>
            </a:endParaRPr>
          </a:p>
          <a:p>
            <a:pPr marL="0" indent="0">
              <a:lnSpc>
                <a:spcPct val="100000"/>
              </a:lnSpc>
              <a:spcBef>
                <a:spcPts val="750"/>
              </a:spcBef>
              <a:buNone/>
            </a:pPr>
            <a:r>
              <a:rPr lang="en-IN" b="1" spc="-5" dirty="0">
                <a:latin typeface="Georgia"/>
                <a:cs typeface="Georgia"/>
              </a:rPr>
              <a:t>Characteristics:</a:t>
            </a:r>
          </a:p>
          <a:p>
            <a:r>
              <a:rPr lang="en-US" dirty="0"/>
              <a:t>Accessible by multiple users.</a:t>
            </a:r>
          </a:p>
          <a:p>
            <a:r>
              <a:rPr lang="en-US" dirty="0"/>
              <a:t>Scalable – you can choose from various tiers of resources to suit the size of your business.</a:t>
            </a:r>
          </a:p>
          <a:p>
            <a:r>
              <a:rPr lang="en-US" dirty="0"/>
              <a:t>Built on virtualization technology.</a:t>
            </a:r>
          </a:p>
          <a:p>
            <a:r>
              <a:rPr lang="en-US" dirty="0"/>
              <a:t>Easy to run without extensive system administration knowledge.</a:t>
            </a:r>
          </a:p>
          <a:p>
            <a:pPr marL="0" indent="0">
              <a:lnSpc>
                <a:spcPct val="100000"/>
              </a:lnSpc>
              <a:spcBef>
                <a:spcPts val="750"/>
              </a:spcBef>
              <a:buNone/>
            </a:pPr>
            <a:endParaRPr lang="en-IN" b="1" spc="-5" dirty="0">
              <a:latin typeface="Georgia"/>
              <a:cs typeface="Georgia"/>
            </a:endParaRPr>
          </a:p>
          <a:p>
            <a:pPr marL="0" indent="0">
              <a:lnSpc>
                <a:spcPct val="100000"/>
              </a:lnSpc>
              <a:spcBef>
                <a:spcPts val="750"/>
              </a:spcBef>
              <a:buNone/>
            </a:pPr>
            <a:endParaRPr lang="en-IN" sz="2800" dirty="0">
              <a:latin typeface="Georgia"/>
              <a:cs typeface="Georgia"/>
            </a:endParaRPr>
          </a:p>
        </p:txBody>
      </p:sp>
    </p:spTree>
    <p:extLst>
      <p:ext uri="{BB962C8B-B14F-4D97-AF65-F5344CB8AC3E}">
        <p14:creationId xmlns:p14="http://schemas.microsoft.com/office/powerpoint/2010/main" val="37542864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xmlns="" id="{363BD5E8-713A-43D8-875B-2D057CFA091D}"/>
              </a:ext>
            </a:extLst>
          </p:cNvPr>
          <p:cNvSpPr/>
          <p:nvPr/>
        </p:nvSpPr>
        <p:spPr>
          <a:xfrm>
            <a:off x="2430769" y="738467"/>
            <a:ext cx="6703995" cy="4369942"/>
          </a:xfrm>
          <a:prstGeom prst="rect">
            <a:avLst/>
          </a:prstGeom>
          <a:blipFill>
            <a:blip r:embed="rId2" cstate="print"/>
            <a:stretch>
              <a:fillRect/>
            </a:stretch>
          </a:blipFill>
        </p:spPr>
        <p:txBody>
          <a:bodyPr wrap="square" lIns="0" tIns="0" rIns="0" bIns="0" rtlCol="0"/>
          <a:lstStyle/>
          <a:p>
            <a:endParaRPr/>
          </a:p>
        </p:txBody>
      </p:sp>
      <p:sp>
        <p:nvSpPr>
          <p:cNvPr id="6" name="object 5">
            <a:extLst>
              <a:ext uri="{FF2B5EF4-FFF2-40B4-BE49-F238E27FC236}">
                <a16:creationId xmlns:a16="http://schemas.microsoft.com/office/drawing/2014/main" xmlns="" id="{363D16D2-DCF5-429C-B636-A225AD62EECB}"/>
              </a:ext>
            </a:extLst>
          </p:cNvPr>
          <p:cNvSpPr txBox="1"/>
          <p:nvPr/>
        </p:nvSpPr>
        <p:spPr>
          <a:xfrm>
            <a:off x="1763794" y="5178464"/>
            <a:ext cx="8338184" cy="941069"/>
          </a:xfrm>
          <a:prstGeom prst="rect">
            <a:avLst/>
          </a:prstGeom>
        </p:spPr>
        <p:txBody>
          <a:bodyPr vert="horz" wrap="square" lIns="0" tIns="13335" rIns="0" bIns="0" rtlCol="0">
            <a:spAutoFit/>
          </a:bodyPr>
          <a:lstStyle/>
          <a:p>
            <a:pPr marL="287020" marR="5080" indent="-274320">
              <a:lnSpc>
                <a:spcPct val="100000"/>
              </a:lnSpc>
              <a:spcBef>
                <a:spcPts val="105"/>
              </a:spcBef>
              <a:tabLst>
                <a:tab pos="286385" algn="l"/>
              </a:tabLst>
            </a:pPr>
            <a:r>
              <a:rPr sz="1700" spc="-440" dirty="0">
                <a:solidFill>
                  <a:srgbClr val="D16248"/>
                </a:solidFill>
                <a:latin typeface="Arial"/>
                <a:cs typeface="Arial"/>
              </a:rPr>
              <a:t>	</a:t>
            </a:r>
            <a:r>
              <a:rPr sz="2000" i="1" spc="-5" dirty="0">
                <a:latin typeface="Georgia"/>
                <a:cs typeface="Georgia"/>
              </a:rPr>
              <a:t>Fig</a:t>
            </a:r>
            <a:r>
              <a:rPr sz="2000" i="1" dirty="0">
                <a:latin typeface="Georgia"/>
                <a:cs typeface="Georgia"/>
              </a:rPr>
              <a:t>- A cloud consumer </a:t>
            </a:r>
            <a:r>
              <a:rPr sz="2000" i="1" spc="-5" dirty="0">
                <a:latin typeface="Georgia"/>
                <a:cs typeface="Georgia"/>
              </a:rPr>
              <a:t>is </a:t>
            </a:r>
            <a:r>
              <a:rPr sz="2000" i="1" dirty="0">
                <a:latin typeface="Georgia"/>
                <a:cs typeface="Georgia"/>
              </a:rPr>
              <a:t>accessing a </a:t>
            </a:r>
            <a:r>
              <a:rPr sz="2000" i="1" spc="-5" dirty="0">
                <a:latin typeface="Georgia"/>
                <a:cs typeface="Georgia"/>
              </a:rPr>
              <a:t>ready-made </a:t>
            </a:r>
            <a:r>
              <a:rPr sz="2000" i="1" dirty="0">
                <a:latin typeface="Georgia"/>
                <a:cs typeface="Georgia"/>
              </a:rPr>
              <a:t>PaaS  </a:t>
            </a:r>
            <a:r>
              <a:rPr sz="2000" i="1" spc="-5" dirty="0">
                <a:latin typeface="Georgia"/>
                <a:cs typeface="Georgia"/>
              </a:rPr>
              <a:t>environment. </a:t>
            </a:r>
            <a:r>
              <a:rPr sz="2000" i="1" dirty="0">
                <a:latin typeface="Georgia"/>
                <a:cs typeface="Georgia"/>
              </a:rPr>
              <a:t>The </a:t>
            </a:r>
            <a:r>
              <a:rPr sz="2000" i="1" spc="-5" dirty="0">
                <a:latin typeface="Georgia"/>
                <a:cs typeface="Georgia"/>
              </a:rPr>
              <a:t>question mark </a:t>
            </a:r>
            <a:r>
              <a:rPr sz="2000" i="1" dirty="0">
                <a:latin typeface="Georgia"/>
                <a:cs typeface="Georgia"/>
              </a:rPr>
              <a:t>indicates </a:t>
            </a:r>
            <a:r>
              <a:rPr sz="2000" i="1" spc="-5" dirty="0">
                <a:latin typeface="Georgia"/>
                <a:cs typeface="Georgia"/>
              </a:rPr>
              <a:t>that the cloud </a:t>
            </a:r>
            <a:r>
              <a:rPr sz="2000" i="1" dirty="0">
                <a:latin typeface="Georgia"/>
                <a:cs typeface="Georgia"/>
              </a:rPr>
              <a:t>consumer </a:t>
            </a:r>
            <a:r>
              <a:rPr sz="2000" i="1" spc="-5" dirty="0">
                <a:latin typeface="Georgia"/>
                <a:cs typeface="Georgia"/>
              </a:rPr>
              <a:t>is  </a:t>
            </a:r>
            <a:r>
              <a:rPr sz="2000" i="1" dirty="0">
                <a:latin typeface="Georgia"/>
                <a:cs typeface="Georgia"/>
              </a:rPr>
              <a:t>intentionally </a:t>
            </a:r>
            <a:r>
              <a:rPr sz="2000" i="1" spc="-5" dirty="0">
                <a:latin typeface="Georgia"/>
                <a:cs typeface="Georgia"/>
              </a:rPr>
              <a:t>shielded </a:t>
            </a:r>
            <a:r>
              <a:rPr sz="2000" i="1" dirty="0">
                <a:latin typeface="Georgia"/>
                <a:cs typeface="Georgia"/>
              </a:rPr>
              <a:t>from </a:t>
            </a:r>
            <a:r>
              <a:rPr sz="2000" i="1" spc="-5" dirty="0">
                <a:latin typeface="Georgia"/>
                <a:cs typeface="Georgia"/>
              </a:rPr>
              <a:t>the </a:t>
            </a:r>
            <a:r>
              <a:rPr sz="2000" i="1" dirty="0">
                <a:latin typeface="Georgia"/>
                <a:cs typeface="Georgia"/>
              </a:rPr>
              <a:t>implementation </a:t>
            </a:r>
            <a:r>
              <a:rPr sz="2000" i="1" spc="-5" dirty="0">
                <a:latin typeface="Georgia"/>
                <a:cs typeface="Georgia"/>
              </a:rPr>
              <a:t>details of the</a:t>
            </a:r>
            <a:r>
              <a:rPr sz="2000" i="1" spc="-45" dirty="0">
                <a:latin typeface="Georgia"/>
                <a:cs typeface="Georgia"/>
              </a:rPr>
              <a:t> </a:t>
            </a:r>
            <a:r>
              <a:rPr sz="2000" i="1" dirty="0">
                <a:latin typeface="Georgia"/>
                <a:cs typeface="Georgia"/>
              </a:rPr>
              <a:t>platform.</a:t>
            </a:r>
            <a:endParaRPr sz="2000" dirty="0">
              <a:latin typeface="Georgia"/>
              <a:cs typeface="Georgia"/>
            </a:endParaRPr>
          </a:p>
        </p:txBody>
      </p:sp>
    </p:spTree>
    <p:extLst>
      <p:ext uri="{BB962C8B-B14F-4D97-AF65-F5344CB8AC3E}">
        <p14:creationId xmlns:p14="http://schemas.microsoft.com/office/powerpoint/2010/main" val="21958214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5125E646-88CC-4D35-9D82-D1F0FD5693D5}"/>
              </a:ext>
            </a:extLst>
          </p:cNvPr>
          <p:cNvSpPr>
            <a:spLocks noGrp="1"/>
          </p:cNvSpPr>
          <p:nvPr>
            <p:ph idx="1"/>
          </p:nvPr>
        </p:nvSpPr>
        <p:spPr>
          <a:xfrm>
            <a:off x="838200" y="304800"/>
            <a:ext cx="10515600" cy="5872163"/>
          </a:xfrm>
        </p:spPr>
        <p:txBody>
          <a:bodyPr/>
          <a:lstStyle/>
          <a:p>
            <a:pPr marL="0" indent="0">
              <a:lnSpc>
                <a:spcPct val="100000"/>
              </a:lnSpc>
              <a:spcBef>
                <a:spcPts val="750"/>
              </a:spcBef>
              <a:buNone/>
            </a:pPr>
            <a:r>
              <a:rPr lang="en-IN" sz="2800" b="1" spc="-5" dirty="0">
                <a:latin typeface="Georgia"/>
                <a:cs typeface="Georgia"/>
              </a:rPr>
              <a:t>Service-as-a-Service</a:t>
            </a:r>
            <a:r>
              <a:rPr lang="en-IN" sz="2800" b="1" spc="-55" dirty="0">
                <a:latin typeface="Georgia"/>
                <a:cs typeface="Georgia"/>
              </a:rPr>
              <a:t> </a:t>
            </a:r>
            <a:r>
              <a:rPr lang="en-IN" sz="2800" b="1" spc="-10" dirty="0">
                <a:latin typeface="Georgia"/>
                <a:cs typeface="Georgia"/>
              </a:rPr>
              <a:t>(SaaS)</a:t>
            </a:r>
          </a:p>
          <a:p>
            <a:pPr marL="287020" marR="227965" indent="-274320">
              <a:lnSpc>
                <a:spcPct val="100000"/>
              </a:lnSpc>
              <a:spcBef>
                <a:spcPts val="650"/>
              </a:spcBef>
              <a:buClr>
                <a:srgbClr val="D16248"/>
              </a:buClr>
              <a:buSzPct val="85185"/>
              <a:buFont typeface="Wingdings"/>
              <a:buChar char=""/>
              <a:tabLst>
                <a:tab pos="369570" algn="l"/>
              </a:tabLst>
            </a:pPr>
            <a:r>
              <a:rPr lang="en-US" sz="2800" dirty="0">
                <a:latin typeface="Georgia"/>
                <a:cs typeface="Georgia"/>
              </a:rPr>
              <a:t>A </a:t>
            </a:r>
            <a:r>
              <a:rPr lang="en-US" sz="2800" spc="-10" dirty="0">
                <a:latin typeface="Georgia"/>
                <a:cs typeface="Georgia"/>
              </a:rPr>
              <a:t>software </a:t>
            </a:r>
            <a:r>
              <a:rPr lang="en-US" sz="2800" spc="-5" dirty="0">
                <a:latin typeface="Georgia"/>
                <a:cs typeface="Georgia"/>
              </a:rPr>
              <a:t>program positioned </a:t>
            </a:r>
            <a:r>
              <a:rPr lang="en-US" sz="2800" dirty="0">
                <a:latin typeface="Georgia"/>
                <a:cs typeface="Georgia"/>
              </a:rPr>
              <a:t>as a </a:t>
            </a:r>
            <a:r>
              <a:rPr lang="en-US" sz="2800" spc="-5" dirty="0">
                <a:latin typeface="Georgia"/>
                <a:cs typeface="Georgia"/>
              </a:rPr>
              <a:t>shared </a:t>
            </a:r>
            <a:r>
              <a:rPr lang="en-US" sz="2800" spc="-10" dirty="0">
                <a:latin typeface="Georgia"/>
                <a:cs typeface="Georgia"/>
              </a:rPr>
              <a:t>cloud  </a:t>
            </a:r>
            <a:r>
              <a:rPr lang="en-US" sz="2800" spc="-5" dirty="0">
                <a:latin typeface="Georgia"/>
                <a:cs typeface="Georgia"/>
              </a:rPr>
              <a:t>service </a:t>
            </a:r>
            <a:r>
              <a:rPr lang="en-US" sz="2800" dirty="0">
                <a:latin typeface="Georgia"/>
                <a:cs typeface="Georgia"/>
              </a:rPr>
              <a:t>and made </a:t>
            </a:r>
            <a:r>
              <a:rPr lang="en-US" sz="2800" spc="-5" dirty="0">
                <a:latin typeface="Georgia"/>
                <a:cs typeface="Georgia"/>
              </a:rPr>
              <a:t>available </a:t>
            </a:r>
            <a:r>
              <a:rPr lang="en-US" sz="2800" dirty="0">
                <a:latin typeface="Georgia"/>
                <a:cs typeface="Georgia"/>
              </a:rPr>
              <a:t>as a </a:t>
            </a:r>
            <a:r>
              <a:rPr lang="en-US" sz="2800" spc="-5" dirty="0">
                <a:latin typeface="Georgia"/>
                <a:cs typeface="Georgia"/>
              </a:rPr>
              <a:t>product or</a:t>
            </a:r>
            <a:r>
              <a:rPr lang="en-US" sz="2800" spc="-100" dirty="0">
                <a:latin typeface="Georgia"/>
                <a:cs typeface="Georgia"/>
              </a:rPr>
              <a:t> </a:t>
            </a:r>
            <a:r>
              <a:rPr lang="en-US" sz="2800" dirty="0">
                <a:latin typeface="Georgia"/>
                <a:cs typeface="Georgia"/>
              </a:rPr>
              <a:t>generic  </a:t>
            </a:r>
            <a:r>
              <a:rPr lang="en-US" sz="2800" spc="-5" dirty="0">
                <a:latin typeface="Georgia"/>
                <a:cs typeface="Georgia"/>
              </a:rPr>
              <a:t>utility represents the typical profile of </a:t>
            </a:r>
            <a:r>
              <a:rPr lang="en-US" sz="2800" dirty="0">
                <a:latin typeface="Georgia"/>
                <a:cs typeface="Georgia"/>
              </a:rPr>
              <a:t>a </a:t>
            </a:r>
            <a:r>
              <a:rPr lang="en-US" sz="2800" spc="-5" dirty="0">
                <a:latin typeface="Georgia"/>
                <a:cs typeface="Georgia"/>
              </a:rPr>
              <a:t>SaaS  offerings.</a:t>
            </a:r>
            <a:endParaRPr lang="en-US" sz="2800" dirty="0">
              <a:latin typeface="Georgia"/>
              <a:cs typeface="Georgia"/>
            </a:endParaRPr>
          </a:p>
          <a:p>
            <a:pPr marL="287020" marR="5080" indent="-274320">
              <a:lnSpc>
                <a:spcPct val="100000"/>
              </a:lnSpc>
              <a:spcBef>
                <a:spcPts val="650"/>
              </a:spcBef>
              <a:buClr>
                <a:srgbClr val="D16248"/>
              </a:buClr>
              <a:buSzPct val="85185"/>
              <a:buFont typeface="Wingdings"/>
              <a:buChar char=""/>
              <a:tabLst>
                <a:tab pos="369570" algn="l"/>
              </a:tabLst>
            </a:pPr>
            <a:r>
              <a:rPr lang="en-US" dirty="0"/>
              <a:t>	</a:t>
            </a:r>
            <a:r>
              <a:rPr lang="en-US" sz="2800" dirty="0">
                <a:latin typeface="Georgia"/>
                <a:cs typeface="Georgia"/>
              </a:rPr>
              <a:t>A </a:t>
            </a:r>
            <a:r>
              <a:rPr lang="en-US" sz="2800" spc="-10" dirty="0">
                <a:latin typeface="Georgia"/>
                <a:cs typeface="Georgia"/>
              </a:rPr>
              <a:t>cloud </a:t>
            </a:r>
            <a:r>
              <a:rPr lang="en-US" sz="2800" spc="-5" dirty="0">
                <a:latin typeface="Georgia"/>
                <a:cs typeface="Georgia"/>
              </a:rPr>
              <a:t>consumer </a:t>
            </a:r>
            <a:r>
              <a:rPr lang="en-US" sz="2800" dirty="0">
                <a:latin typeface="Georgia"/>
                <a:cs typeface="Georgia"/>
              </a:rPr>
              <a:t>is </a:t>
            </a:r>
            <a:r>
              <a:rPr lang="en-US" sz="2800" spc="-5" dirty="0">
                <a:latin typeface="Georgia"/>
                <a:cs typeface="Georgia"/>
              </a:rPr>
              <a:t>generally granted </a:t>
            </a:r>
            <a:r>
              <a:rPr lang="en-US" sz="2800" dirty="0">
                <a:latin typeface="Georgia"/>
                <a:cs typeface="Georgia"/>
              </a:rPr>
              <a:t>very </a:t>
            </a:r>
            <a:r>
              <a:rPr lang="en-US" sz="2800" spc="-5" dirty="0">
                <a:latin typeface="Georgia"/>
                <a:cs typeface="Georgia"/>
              </a:rPr>
              <a:t>limited  administrative control over </a:t>
            </a:r>
            <a:r>
              <a:rPr lang="en-US" sz="2800" dirty="0">
                <a:latin typeface="Georgia"/>
                <a:cs typeface="Georgia"/>
              </a:rPr>
              <a:t>a </a:t>
            </a:r>
            <a:r>
              <a:rPr lang="en-US" sz="2800" spc="-5" dirty="0">
                <a:latin typeface="Georgia"/>
                <a:cs typeface="Georgia"/>
              </a:rPr>
              <a:t>SaaS</a:t>
            </a:r>
            <a:r>
              <a:rPr lang="en-US" sz="2800" spc="-65" dirty="0">
                <a:latin typeface="Georgia"/>
                <a:cs typeface="Georgia"/>
              </a:rPr>
              <a:t> </a:t>
            </a:r>
            <a:r>
              <a:rPr lang="en-US" sz="2800" dirty="0">
                <a:latin typeface="Georgia"/>
                <a:cs typeface="Georgia"/>
              </a:rPr>
              <a:t>implementation</a:t>
            </a:r>
            <a:endParaRPr lang="en-IN" sz="2800" b="1" dirty="0">
              <a:latin typeface="Georgia"/>
              <a:cs typeface="Georgia"/>
            </a:endParaRPr>
          </a:p>
        </p:txBody>
      </p:sp>
    </p:spTree>
    <p:extLst>
      <p:ext uri="{BB962C8B-B14F-4D97-AF65-F5344CB8AC3E}">
        <p14:creationId xmlns:p14="http://schemas.microsoft.com/office/powerpoint/2010/main" val="38179344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xmlns="" id="{04A6C7D6-45A1-474C-ACEE-A53727C0AC07}"/>
              </a:ext>
            </a:extLst>
          </p:cNvPr>
          <p:cNvSpPr/>
          <p:nvPr/>
        </p:nvSpPr>
        <p:spPr>
          <a:xfrm>
            <a:off x="2329502" y="751890"/>
            <a:ext cx="6862699" cy="4155059"/>
          </a:xfrm>
          <a:prstGeom prst="rect">
            <a:avLst/>
          </a:prstGeom>
          <a:blipFill>
            <a:blip r:embed="rId2"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xmlns="" id="{E6F8FE64-7011-477C-AFC8-A7EF1F9051CB}"/>
              </a:ext>
            </a:extLst>
          </p:cNvPr>
          <p:cNvSpPr txBox="1"/>
          <p:nvPr/>
        </p:nvSpPr>
        <p:spPr>
          <a:xfrm>
            <a:off x="1893103" y="4906949"/>
            <a:ext cx="8597900" cy="941069"/>
          </a:xfrm>
          <a:prstGeom prst="rect">
            <a:avLst/>
          </a:prstGeom>
        </p:spPr>
        <p:txBody>
          <a:bodyPr vert="horz" wrap="square" lIns="0" tIns="13335" rIns="0" bIns="0" rtlCol="0">
            <a:spAutoFit/>
          </a:bodyPr>
          <a:lstStyle/>
          <a:p>
            <a:pPr marL="287020" marR="5080" indent="-274320">
              <a:lnSpc>
                <a:spcPct val="100000"/>
              </a:lnSpc>
              <a:spcBef>
                <a:spcPts val="105"/>
              </a:spcBef>
              <a:tabLst>
                <a:tab pos="286385" algn="l"/>
              </a:tabLst>
            </a:pPr>
            <a:r>
              <a:rPr sz="1700" spc="-440" dirty="0">
                <a:solidFill>
                  <a:srgbClr val="D16248"/>
                </a:solidFill>
                <a:latin typeface="Arial"/>
                <a:cs typeface="Arial"/>
              </a:rPr>
              <a:t>	</a:t>
            </a:r>
            <a:r>
              <a:rPr sz="2000" i="1" spc="-5" dirty="0">
                <a:latin typeface="Georgia"/>
                <a:cs typeface="Georgia"/>
              </a:rPr>
              <a:t>Fig</a:t>
            </a:r>
            <a:r>
              <a:rPr sz="2000" i="1" dirty="0">
                <a:latin typeface="Georgia"/>
                <a:cs typeface="Georgia"/>
              </a:rPr>
              <a:t> - The cloud </a:t>
            </a:r>
            <a:r>
              <a:rPr sz="2000" i="1" spc="-5" dirty="0">
                <a:latin typeface="Georgia"/>
                <a:cs typeface="Georgia"/>
              </a:rPr>
              <a:t>service </a:t>
            </a:r>
            <a:r>
              <a:rPr sz="2000" i="1" dirty="0">
                <a:latin typeface="Georgia"/>
                <a:cs typeface="Georgia"/>
              </a:rPr>
              <a:t>consumer </a:t>
            </a:r>
            <a:r>
              <a:rPr sz="2000" i="1" spc="-5" dirty="0">
                <a:latin typeface="Georgia"/>
                <a:cs typeface="Georgia"/>
              </a:rPr>
              <a:t>is </a:t>
            </a:r>
            <a:r>
              <a:rPr sz="2000" i="1" dirty="0">
                <a:latin typeface="Georgia"/>
                <a:cs typeface="Georgia"/>
              </a:rPr>
              <a:t>given access </a:t>
            </a:r>
            <a:r>
              <a:rPr sz="2000" i="1" spc="-5" dirty="0">
                <a:latin typeface="Georgia"/>
                <a:cs typeface="Georgia"/>
              </a:rPr>
              <a:t>the </a:t>
            </a:r>
            <a:r>
              <a:rPr sz="2000" i="1" dirty="0">
                <a:latin typeface="Georgia"/>
                <a:cs typeface="Georgia"/>
              </a:rPr>
              <a:t>cloud </a:t>
            </a:r>
            <a:r>
              <a:rPr sz="2000" i="1" spc="-5" dirty="0">
                <a:latin typeface="Georgia"/>
                <a:cs typeface="Georgia"/>
              </a:rPr>
              <a:t>service  </a:t>
            </a:r>
            <a:r>
              <a:rPr sz="2000" i="1" dirty="0">
                <a:latin typeface="Georgia"/>
                <a:cs typeface="Georgia"/>
              </a:rPr>
              <a:t>contract, </a:t>
            </a:r>
            <a:r>
              <a:rPr sz="2000" i="1" spc="-5" dirty="0">
                <a:latin typeface="Georgia"/>
                <a:cs typeface="Georgia"/>
              </a:rPr>
              <a:t>but </a:t>
            </a:r>
            <a:r>
              <a:rPr sz="2000" i="1" dirty="0">
                <a:latin typeface="Georgia"/>
                <a:cs typeface="Georgia"/>
              </a:rPr>
              <a:t>not </a:t>
            </a:r>
            <a:r>
              <a:rPr sz="2000" i="1" spc="-5" dirty="0">
                <a:latin typeface="Georgia"/>
                <a:cs typeface="Georgia"/>
              </a:rPr>
              <a:t>to </a:t>
            </a:r>
            <a:r>
              <a:rPr sz="2000" i="1" dirty="0">
                <a:latin typeface="Georgia"/>
                <a:cs typeface="Georgia"/>
              </a:rPr>
              <a:t>any </a:t>
            </a:r>
            <a:r>
              <a:rPr sz="2000" i="1" spc="-5" dirty="0">
                <a:latin typeface="Georgia"/>
                <a:cs typeface="Georgia"/>
              </a:rPr>
              <a:t>underlying </a:t>
            </a:r>
            <a:r>
              <a:rPr sz="2000" i="1" dirty="0">
                <a:latin typeface="Georgia"/>
                <a:cs typeface="Georgia"/>
              </a:rPr>
              <a:t>IT </a:t>
            </a:r>
            <a:r>
              <a:rPr sz="2000" i="1" spc="-5" dirty="0">
                <a:latin typeface="Georgia"/>
                <a:cs typeface="Georgia"/>
              </a:rPr>
              <a:t>resources or </a:t>
            </a:r>
            <a:r>
              <a:rPr sz="2000" i="1" dirty="0">
                <a:latin typeface="Georgia"/>
                <a:cs typeface="Georgia"/>
              </a:rPr>
              <a:t>implementation  </a:t>
            </a:r>
            <a:r>
              <a:rPr sz="2000" i="1" spc="-5" dirty="0">
                <a:latin typeface="Georgia"/>
                <a:cs typeface="Georgia"/>
              </a:rPr>
              <a:t>details.</a:t>
            </a:r>
            <a:endParaRPr sz="2000" dirty="0">
              <a:latin typeface="Georgia"/>
              <a:cs typeface="Georgia"/>
            </a:endParaRPr>
          </a:p>
        </p:txBody>
      </p:sp>
    </p:spTree>
    <p:extLst>
      <p:ext uri="{BB962C8B-B14F-4D97-AF65-F5344CB8AC3E}">
        <p14:creationId xmlns:p14="http://schemas.microsoft.com/office/powerpoint/2010/main" val="28180963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625BC-5902-4A04-9A42-23F240519E81}"/>
              </a:ext>
            </a:extLst>
          </p:cNvPr>
          <p:cNvSpPr>
            <a:spLocks noGrp="1"/>
          </p:cNvSpPr>
          <p:nvPr>
            <p:ph type="title"/>
          </p:nvPr>
        </p:nvSpPr>
        <p:spPr/>
        <p:txBody>
          <a:bodyPr/>
          <a:lstStyle/>
          <a:p>
            <a:r>
              <a:rPr lang="en-US" dirty="0"/>
              <a:t>Example: Pizza-as-a-service</a:t>
            </a:r>
            <a:endParaRPr lang="en-IN" dirty="0"/>
          </a:p>
        </p:txBody>
      </p:sp>
      <p:pic>
        <p:nvPicPr>
          <p:cNvPr id="1030" name="Picture 6" descr="From Cloud Services to Pizza-as-a-Service">
            <a:extLst>
              <a:ext uri="{FF2B5EF4-FFF2-40B4-BE49-F238E27FC236}">
                <a16:creationId xmlns:a16="http://schemas.microsoft.com/office/drawing/2014/main" xmlns="" id="{486A12B6-382B-49CC-8D62-B38F5F18E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708" y="1496291"/>
            <a:ext cx="8811492" cy="465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6150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aas vs paas vs iaas breakdown">
            <a:extLst>
              <a:ext uri="{FF2B5EF4-FFF2-40B4-BE49-F238E27FC236}">
                <a16:creationId xmlns:a16="http://schemas.microsoft.com/office/drawing/2014/main" xmlns="" id="{A774ABE5-D35F-45B7-A3BE-5B05A71785D4}"/>
              </a:ext>
            </a:extLst>
          </p:cNvPr>
          <p:cNvPicPr>
            <a:picLocks noChangeAspect="1" noChangeArrowheads="1"/>
          </p:cNvPicPr>
          <p:nvPr/>
        </p:nvPicPr>
        <p:blipFill>
          <a:blip r:embed="rId2" cstate="print"/>
          <a:srcRect/>
          <a:stretch>
            <a:fillRect/>
          </a:stretch>
        </p:blipFill>
        <p:spPr bwMode="auto">
          <a:xfrm>
            <a:off x="1477818" y="314036"/>
            <a:ext cx="9080858" cy="5347212"/>
          </a:xfrm>
          <a:prstGeom prst="rect">
            <a:avLst/>
          </a:prstGeom>
          <a:noFill/>
        </p:spPr>
      </p:pic>
    </p:spTree>
    <p:extLst>
      <p:ext uri="{BB962C8B-B14F-4D97-AF65-F5344CB8AC3E}">
        <p14:creationId xmlns:p14="http://schemas.microsoft.com/office/powerpoint/2010/main" val="28087705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58BA2-146C-4FA3-A85A-DB9278E675D4}"/>
              </a:ext>
            </a:extLst>
          </p:cNvPr>
          <p:cNvSpPr>
            <a:spLocks noGrp="1"/>
          </p:cNvSpPr>
          <p:nvPr>
            <p:ph type="title"/>
          </p:nvPr>
        </p:nvSpPr>
        <p:spPr/>
        <p:txBody>
          <a:bodyPr/>
          <a:lstStyle/>
          <a:p>
            <a:r>
              <a:rPr lang="en-IN" dirty="0"/>
              <a:t>Examples </a:t>
            </a:r>
          </a:p>
        </p:txBody>
      </p:sp>
      <p:sp>
        <p:nvSpPr>
          <p:cNvPr id="3" name="Content Placeholder 2">
            <a:extLst>
              <a:ext uri="{FF2B5EF4-FFF2-40B4-BE49-F238E27FC236}">
                <a16:creationId xmlns:a16="http://schemas.microsoft.com/office/drawing/2014/main" xmlns="" id="{E0E47C11-4B1A-44D4-8030-511FBC7FBB6A}"/>
              </a:ext>
            </a:extLst>
          </p:cNvPr>
          <p:cNvSpPr>
            <a:spLocks noGrp="1"/>
          </p:cNvSpPr>
          <p:nvPr>
            <p:ph idx="1"/>
          </p:nvPr>
        </p:nvSpPr>
        <p:spPr/>
        <p:txBody>
          <a:bodyPr/>
          <a:lstStyle/>
          <a:p>
            <a:r>
              <a:rPr lang="en-US" b="1" dirty="0"/>
              <a:t>SaaS providers</a:t>
            </a:r>
            <a:r>
              <a:rPr lang="en-US" dirty="0"/>
              <a:t>: BigCommerce, Google Apps, Salesforce, Dropbox, MailChimp, </a:t>
            </a:r>
            <a:r>
              <a:rPr lang="en-US" dirty="0" err="1"/>
              <a:t>ZenDesk</a:t>
            </a:r>
            <a:r>
              <a:rPr lang="en-US" dirty="0"/>
              <a:t>, DocuSign, Slack, </a:t>
            </a:r>
            <a:r>
              <a:rPr lang="en-US" dirty="0" err="1"/>
              <a:t>Hubspot</a:t>
            </a:r>
            <a:r>
              <a:rPr lang="en-US" dirty="0"/>
              <a:t>.</a:t>
            </a:r>
          </a:p>
          <a:p>
            <a:endParaRPr lang="en-US" dirty="0"/>
          </a:p>
          <a:p>
            <a:r>
              <a:rPr lang="en-US" b="1" dirty="0"/>
              <a:t>PaaS providers</a:t>
            </a:r>
            <a:r>
              <a:rPr lang="en-US" dirty="0"/>
              <a:t>: AWS Elastic Beanstalk, Heroku, Windows Azure (mostly used as PaaS), Force.com, OpenShift, Apache Stratos, Magento Commerce Cloud.</a:t>
            </a:r>
          </a:p>
          <a:p>
            <a:endParaRPr lang="en-US" dirty="0"/>
          </a:p>
          <a:p>
            <a:r>
              <a:rPr lang="en-US" b="1" dirty="0"/>
              <a:t>IaaS providers</a:t>
            </a:r>
            <a:r>
              <a:rPr lang="en-US" dirty="0"/>
              <a:t>: AWS EC2, Rackspace, Google Compute Engine (GCE), Digital Ocean, Magento 1 Enterprise Edition*.</a:t>
            </a:r>
          </a:p>
          <a:p>
            <a:pPr marL="0" indent="0">
              <a:buNone/>
            </a:pPr>
            <a:endParaRPr lang="en-IN" dirty="0"/>
          </a:p>
        </p:txBody>
      </p:sp>
    </p:spTree>
    <p:extLst>
      <p:ext uri="{BB962C8B-B14F-4D97-AF65-F5344CB8AC3E}">
        <p14:creationId xmlns:p14="http://schemas.microsoft.com/office/powerpoint/2010/main" val="990903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42B54F-964D-470E-B6A5-E6410BBEE2D6}"/>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F70C6B3F-AF9F-4C54-BCE6-9200F5E507DC}"/>
              </a:ext>
            </a:extLst>
          </p:cNvPr>
          <p:cNvSpPr>
            <a:spLocks noGrp="1"/>
          </p:cNvSpPr>
          <p:nvPr>
            <p:ph idx="1"/>
          </p:nvPr>
        </p:nvSpPr>
        <p:spPr/>
        <p:txBody>
          <a:bodyPr>
            <a:normAutofit fontScale="70000" lnSpcReduction="20000"/>
          </a:bodyPr>
          <a:lstStyle/>
          <a:p>
            <a:pPr marL="0" indent="0">
              <a:buNone/>
            </a:pPr>
            <a:r>
              <a:rPr lang="en-IN" b="1" dirty="0"/>
              <a:t>Capacity Planning</a:t>
            </a:r>
          </a:p>
          <a:p>
            <a:r>
              <a:rPr lang="en-IN" dirty="0"/>
              <a:t>It a process of determining  and fulfilling the future demands of an organization’s IT resources, products and services.</a:t>
            </a:r>
          </a:p>
          <a:p>
            <a:r>
              <a:rPr lang="en-IN" dirty="0"/>
              <a:t>Capacity means the maximum amount of work that an IT resource is capable of delivering in a given time period.</a:t>
            </a:r>
          </a:p>
          <a:p>
            <a:r>
              <a:rPr lang="en-IN" dirty="0"/>
              <a:t>A discrepancy b/w the capacity of IT resource and its demand can result system inefficient.</a:t>
            </a:r>
          </a:p>
          <a:p>
            <a:r>
              <a:rPr lang="en-IN" dirty="0"/>
              <a:t>CP is focus on minimizing the discrepancy to achieve predictable efficiency and performance.</a:t>
            </a:r>
          </a:p>
          <a:p>
            <a:r>
              <a:rPr lang="en-IN" dirty="0"/>
              <a:t>Three types of strategies	</a:t>
            </a:r>
          </a:p>
          <a:p>
            <a:pPr lvl="1">
              <a:buFont typeface="Wingdings" panose="05000000000000000000" pitchFamily="2" charset="2"/>
              <a:buChar char="Ø"/>
            </a:pPr>
            <a:r>
              <a:rPr lang="en-IN" dirty="0"/>
              <a:t>Lead – adding capacity to an IT resource in anticipation of demand.</a:t>
            </a:r>
          </a:p>
          <a:p>
            <a:pPr lvl="1">
              <a:buFont typeface="Wingdings" panose="05000000000000000000" pitchFamily="2" charset="2"/>
              <a:buChar char="Ø"/>
            </a:pPr>
            <a:r>
              <a:rPr lang="en-IN" dirty="0"/>
              <a:t>Lag – adding capacity to an IT resource reaches its full capacity.</a:t>
            </a:r>
          </a:p>
          <a:p>
            <a:pPr lvl="1">
              <a:buFont typeface="Wingdings" panose="05000000000000000000" pitchFamily="2" charset="2"/>
              <a:buChar char="Ø"/>
            </a:pPr>
            <a:r>
              <a:rPr lang="en-IN" dirty="0"/>
              <a:t>Match – adding capacity in small increments as demand increases.</a:t>
            </a:r>
          </a:p>
          <a:p>
            <a:pPr marL="0" lvl="1" indent="0">
              <a:buNone/>
            </a:pPr>
            <a:r>
              <a:rPr lang="en-IN" dirty="0"/>
              <a:t>Planning for capacity can be a challenge because it requires estimating usage load fluctuations.</a:t>
            </a:r>
          </a:p>
          <a:p>
            <a:pPr marL="0" lvl="1" indent="0">
              <a:buNone/>
            </a:pPr>
            <a:r>
              <a:rPr lang="en-IN" dirty="0"/>
              <a:t>Need to balance the usage of requirements without unnecessary over expenditure on infrastructure.</a:t>
            </a:r>
          </a:p>
        </p:txBody>
      </p:sp>
    </p:spTree>
    <p:extLst>
      <p:ext uri="{BB962C8B-B14F-4D97-AF65-F5344CB8AC3E}">
        <p14:creationId xmlns:p14="http://schemas.microsoft.com/office/powerpoint/2010/main" val="3741653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D827B-DD2C-4BA7-B88B-924AD8116C35}"/>
              </a:ext>
            </a:extLst>
          </p:cNvPr>
          <p:cNvSpPr>
            <a:spLocks noGrp="1"/>
          </p:cNvSpPr>
          <p:nvPr>
            <p:ph type="title"/>
          </p:nvPr>
        </p:nvSpPr>
        <p:spPr>
          <a:xfrm>
            <a:off x="838200" y="365125"/>
            <a:ext cx="10515600" cy="920115"/>
          </a:xfrm>
        </p:spPr>
        <p:txBody>
          <a:bodyPr/>
          <a:lstStyle/>
          <a:p>
            <a:r>
              <a:rPr lang="en-IN" b="1" dirty="0"/>
              <a:t>Comparing Cloud Delivery models</a:t>
            </a:r>
          </a:p>
        </p:txBody>
      </p:sp>
      <p:graphicFrame>
        <p:nvGraphicFramePr>
          <p:cNvPr id="4" name="Table 4">
            <a:extLst>
              <a:ext uri="{FF2B5EF4-FFF2-40B4-BE49-F238E27FC236}">
                <a16:creationId xmlns:a16="http://schemas.microsoft.com/office/drawing/2014/main" xmlns="" id="{B0E26036-11EC-48FF-9D2B-010D015A05B6}"/>
              </a:ext>
            </a:extLst>
          </p:cNvPr>
          <p:cNvGraphicFramePr>
            <a:graphicFrameLocks noGrp="1"/>
          </p:cNvGraphicFramePr>
          <p:nvPr>
            <p:ph idx="1"/>
            <p:extLst>
              <p:ext uri="{D42A27DB-BD31-4B8C-83A1-F6EECF244321}">
                <p14:modId xmlns:p14="http://schemas.microsoft.com/office/powerpoint/2010/main" val="3056089531"/>
              </p:ext>
            </p:extLst>
          </p:nvPr>
        </p:nvGraphicFramePr>
        <p:xfrm>
          <a:off x="838200" y="1825625"/>
          <a:ext cx="10515597" cy="3747135"/>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xmlns="" val="2681325331"/>
                    </a:ext>
                  </a:extLst>
                </a:gridCol>
                <a:gridCol w="3505199">
                  <a:extLst>
                    <a:ext uri="{9D8B030D-6E8A-4147-A177-3AD203B41FA5}">
                      <a16:colId xmlns:a16="http://schemas.microsoft.com/office/drawing/2014/main" xmlns="" val="2478239757"/>
                    </a:ext>
                  </a:extLst>
                </a:gridCol>
                <a:gridCol w="3505199">
                  <a:extLst>
                    <a:ext uri="{9D8B030D-6E8A-4147-A177-3AD203B41FA5}">
                      <a16:colId xmlns:a16="http://schemas.microsoft.com/office/drawing/2014/main" xmlns="" val="1879261910"/>
                    </a:ext>
                  </a:extLst>
                </a:gridCol>
              </a:tblGrid>
              <a:tr h="370840">
                <a:tc>
                  <a:txBody>
                    <a:bodyPr/>
                    <a:lstStyle/>
                    <a:p>
                      <a:pPr marL="109220" marR="101600" indent="-1905" algn="ctr">
                        <a:lnSpc>
                          <a:spcPct val="100000"/>
                        </a:lnSpc>
                        <a:spcBef>
                          <a:spcPts val="295"/>
                        </a:spcBef>
                      </a:pPr>
                      <a:r>
                        <a:rPr sz="2000" b="1" spc="-5" dirty="0">
                          <a:solidFill>
                            <a:srgbClr val="FFFFFF"/>
                          </a:solidFill>
                          <a:latin typeface="Georgia"/>
                          <a:cs typeface="Georgia"/>
                        </a:rPr>
                        <a:t>Cloud  </a:t>
                      </a:r>
                      <a:r>
                        <a:rPr sz="2000" b="1" dirty="0">
                          <a:solidFill>
                            <a:srgbClr val="FFFFFF"/>
                          </a:solidFill>
                          <a:latin typeface="Georgia"/>
                          <a:cs typeface="Georgia"/>
                        </a:rPr>
                        <a:t>D</a:t>
                      </a:r>
                      <a:r>
                        <a:rPr sz="2000" b="1" spc="-15" dirty="0">
                          <a:solidFill>
                            <a:srgbClr val="FFFFFF"/>
                          </a:solidFill>
                          <a:latin typeface="Georgia"/>
                          <a:cs typeface="Georgia"/>
                        </a:rPr>
                        <a:t>e</a:t>
                      </a:r>
                      <a:r>
                        <a:rPr sz="2000" b="1" spc="-10" dirty="0">
                          <a:solidFill>
                            <a:srgbClr val="FFFFFF"/>
                          </a:solidFill>
                          <a:latin typeface="Georgia"/>
                          <a:cs typeface="Georgia"/>
                        </a:rPr>
                        <a:t>l</a:t>
                      </a:r>
                      <a:r>
                        <a:rPr sz="2000" b="1" dirty="0">
                          <a:solidFill>
                            <a:srgbClr val="FFFFFF"/>
                          </a:solidFill>
                          <a:latin typeface="Georgia"/>
                          <a:cs typeface="Georgia"/>
                        </a:rPr>
                        <a:t>iv</a:t>
                      </a:r>
                      <a:r>
                        <a:rPr sz="2000" b="1" spc="-10" dirty="0">
                          <a:solidFill>
                            <a:srgbClr val="FFFFFF"/>
                          </a:solidFill>
                          <a:latin typeface="Georgia"/>
                          <a:cs typeface="Georgia"/>
                        </a:rPr>
                        <a:t>e</a:t>
                      </a:r>
                      <a:r>
                        <a:rPr sz="2000" b="1" dirty="0">
                          <a:solidFill>
                            <a:srgbClr val="FFFFFF"/>
                          </a:solidFill>
                          <a:latin typeface="Georgia"/>
                          <a:cs typeface="Georgia"/>
                        </a:rPr>
                        <a:t>ry  </a:t>
                      </a:r>
                      <a:r>
                        <a:rPr sz="2000" b="1" spc="-5" dirty="0">
                          <a:solidFill>
                            <a:srgbClr val="FFFFFF"/>
                          </a:solidFill>
                          <a:latin typeface="Georgia"/>
                          <a:cs typeface="Georgia"/>
                        </a:rPr>
                        <a:t>Model</a:t>
                      </a:r>
                      <a:endParaRPr sz="2000" dirty="0">
                        <a:latin typeface="Georgia"/>
                        <a:cs typeface="Georgia"/>
                      </a:endParaRPr>
                    </a:p>
                  </a:txBody>
                  <a:tcPr marL="0" marR="0" marT="37465" marB="0"/>
                </a:tc>
                <a:tc>
                  <a:txBody>
                    <a:bodyPr/>
                    <a:lstStyle/>
                    <a:p>
                      <a:pPr marL="268605" marR="256540" algn="ctr">
                        <a:lnSpc>
                          <a:spcPct val="100000"/>
                        </a:lnSpc>
                        <a:spcBef>
                          <a:spcPts val="295"/>
                        </a:spcBef>
                      </a:pPr>
                      <a:r>
                        <a:rPr sz="2000" b="1" dirty="0">
                          <a:solidFill>
                            <a:srgbClr val="FFFFFF"/>
                          </a:solidFill>
                          <a:latin typeface="Georgia"/>
                          <a:cs typeface="Georgia"/>
                        </a:rPr>
                        <a:t>Typical Level of</a:t>
                      </a:r>
                      <a:r>
                        <a:rPr sz="2000" b="1" spc="-90" dirty="0">
                          <a:solidFill>
                            <a:srgbClr val="FFFFFF"/>
                          </a:solidFill>
                          <a:latin typeface="Georgia"/>
                          <a:cs typeface="Georgia"/>
                        </a:rPr>
                        <a:t> </a:t>
                      </a:r>
                      <a:r>
                        <a:rPr sz="2000" b="1" spc="-5" dirty="0">
                          <a:solidFill>
                            <a:srgbClr val="FFFFFF"/>
                          </a:solidFill>
                          <a:latin typeface="Georgia"/>
                          <a:cs typeface="Georgia"/>
                        </a:rPr>
                        <a:t>Control  Granted </a:t>
                      </a:r>
                      <a:r>
                        <a:rPr sz="2000" b="1" dirty="0">
                          <a:solidFill>
                            <a:srgbClr val="FFFFFF"/>
                          </a:solidFill>
                          <a:latin typeface="Georgia"/>
                          <a:cs typeface="Georgia"/>
                        </a:rPr>
                        <a:t>to </a:t>
                      </a:r>
                      <a:r>
                        <a:rPr sz="2000" b="1" spc="-5" dirty="0">
                          <a:solidFill>
                            <a:srgbClr val="FFFFFF"/>
                          </a:solidFill>
                          <a:latin typeface="Georgia"/>
                          <a:cs typeface="Georgia"/>
                        </a:rPr>
                        <a:t>Cloud  </a:t>
                      </a:r>
                      <a:r>
                        <a:rPr sz="2000" b="1" dirty="0">
                          <a:solidFill>
                            <a:srgbClr val="FFFFFF"/>
                          </a:solidFill>
                          <a:latin typeface="Georgia"/>
                          <a:cs typeface="Georgia"/>
                        </a:rPr>
                        <a:t>Consumer</a:t>
                      </a:r>
                      <a:endParaRPr sz="2000" dirty="0">
                        <a:latin typeface="Georgia"/>
                        <a:cs typeface="Georgia"/>
                      </a:endParaRPr>
                    </a:p>
                  </a:txBody>
                  <a:tcPr marL="0" marR="0" marT="37465" marB="0"/>
                </a:tc>
                <a:tc>
                  <a:txBody>
                    <a:bodyPr/>
                    <a:lstStyle/>
                    <a:p>
                      <a:pPr marL="235585" marR="228600" indent="1905" algn="ctr">
                        <a:lnSpc>
                          <a:spcPct val="100000"/>
                        </a:lnSpc>
                        <a:spcBef>
                          <a:spcPts val="295"/>
                        </a:spcBef>
                      </a:pPr>
                      <a:r>
                        <a:rPr sz="2000" b="1" spc="-5" dirty="0">
                          <a:solidFill>
                            <a:srgbClr val="FFFFFF"/>
                          </a:solidFill>
                          <a:latin typeface="Georgia"/>
                          <a:cs typeface="Georgia"/>
                        </a:rPr>
                        <a:t>Typical Functionality  Made Available </a:t>
                      </a:r>
                      <a:r>
                        <a:rPr sz="2000" b="1" dirty="0">
                          <a:solidFill>
                            <a:srgbClr val="FFFFFF"/>
                          </a:solidFill>
                          <a:latin typeface="Georgia"/>
                          <a:cs typeface="Georgia"/>
                        </a:rPr>
                        <a:t>to</a:t>
                      </a:r>
                      <a:r>
                        <a:rPr sz="2000" b="1" spc="-65" dirty="0">
                          <a:solidFill>
                            <a:srgbClr val="FFFFFF"/>
                          </a:solidFill>
                          <a:latin typeface="Georgia"/>
                          <a:cs typeface="Georgia"/>
                        </a:rPr>
                        <a:t> </a:t>
                      </a:r>
                      <a:r>
                        <a:rPr sz="2000" b="1" spc="-5" dirty="0">
                          <a:solidFill>
                            <a:srgbClr val="FFFFFF"/>
                          </a:solidFill>
                          <a:latin typeface="Georgia"/>
                          <a:cs typeface="Georgia"/>
                        </a:rPr>
                        <a:t>Cloud  </a:t>
                      </a:r>
                      <a:r>
                        <a:rPr sz="2000" b="1" dirty="0">
                          <a:solidFill>
                            <a:srgbClr val="FFFFFF"/>
                          </a:solidFill>
                          <a:latin typeface="Georgia"/>
                          <a:cs typeface="Georgia"/>
                        </a:rPr>
                        <a:t>Consumer</a:t>
                      </a:r>
                      <a:endParaRPr sz="2000" dirty="0">
                        <a:latin typeface="Georgia"/>
                        <a:cs typeface="Georgia"/>
                      </a:endParaRPr>
                    </a:p>
                  </a:txBody>
                  <a:tcPr marL="0" marR="0" marT="37465" marB="0"/>
                </a:tc>
                <a:extLst>
                  <a:ext uri="{0D108BD9-81ED-4DB2-BD59-A6C34878D82A}">
                    <a16:rowId xmlns:a16="http://schemas.microsoft.com/office/drawing/2014/main" xmlns="" val="3673145722"/>
                  </a:ext>
                </a:extLst>
              </a:tr>
              <a:tr h="370840">
                <a:tc>
                  <a:txBody>
                    <a:bodyPr/>
                    <a:lstStyle/>
                    <a:p>
                      <a:pPr marR="380365" algn="ctr">
                        <a:lnSpc>
                          <a:spcPct val="100000"/>
                        </a:lnSpc>
                        <a:spcBef>
                          <a:spcPts val="1495"/>
                        </a:spcBef>
                      </a:pPr>
                      <a:r>
                        <a:rPr sz="1600" dirty="0">
                          <a:latin typeface="Georgia"/>
                          <a:cs typeface="Georgia"/>
                        </a:rPr>
                        <a:t>SaaS</a:t>
                      </a:r>
                    </a:p>
                  </a:txBody>
                  <a:tcPr marL="0" marR="0" marT="189865" marB="0"/>
                </a:tc>
                <a:tc>
                  <a:txBody>
                    <a:bodyPr/>
                    <a:lstStyle/>
                    <a:p>
                      <a:pPr marL="1057910" marR="458470" indent="-591820" algn="ctr">
                        <a:lnSpc>
                          <a:spcPct val="100000"/>
                        </a:lnSpc>
                        <a:spcBef>
                          <a:spcPts val="295"/>
                        </a:spcBef>
                      </a:pPr>
                      <a:r>
                        <a:rPr lang="en-IN" sz="1600" spc="-5" dirty="0">
                          <a:latin typeface="Georgia"/>
                          <a:cs typeface="Georgia"/>
                        </a:rPr>
                        <a:t>Usage </a:t>
                      </a:r>
                      <a:r>
                        <a:rPr lang="en-IN" sz="1600" dirty="0">
                          <a:latin typeface="Georgia"/>
                          <a:cs typeface="Georgia"/>
                        </a:rPr>
                        <a:t>and </a:t>
                      </a:r>
                      <a:r>
                        <a:rPr lang="en-IN" sz="1600" spc="-5" dirty="0">
                          <a:latin typeface="Georgia"/>
                          <a:cs typeface="Georgia"/>
                        </a:rPr>
                        <a:t>usage-related  configuration</a:t>
                      </a:r>
                      <a:endParaRPr lang="en-IN" sz="1600" dirty="0">
                        <a:latin typeface="Georgia"/>
                        <a:cs typeface="Georgia"/>
                      </a:endParaRPr>
                    </a:p>
                  </a:txBody>
                  <a:tcPr marL="0" marR="0" marT="37465" marB="0"/>
                </a:tc>
                <a:tc>
                  <a:txBody>
                    <a:bodyPr/>
                    <a:lstStyle/>
                    <a:p>
                      <a:pPr marL="1323975" marR="425450" indent="-887730" algn="ctr">
                        <a:lnSpc>
                          <a:spcPct val="100000"/>
                        </a:lnSpc>
                        <a:spcBef>
                          <a:spcPts val="295"/>
                        </a:spcBef>
                      </a:pPr>
                      <a:r>
                        <a:rPr lang="en-US" sz="1600" dirty="0">
                          <a:latin typeface="Georgia"/>
                          <a:cs typeface="Georgia"/>
                        </a:rPr>
                        <a:t>Access </a:t>
                      </a:r>
                      <a:r>
                        <a:rPr lang="en-US" sz="1600" spc="-5" dirty="0">
                          <a:latin typeface="Georgia"/>
                          <a:cs typeface="Georgia"/>
                        </a:rPr>
                        <a:t>to front-end user-  interface</a:t>
                      </a:r>
                      <a:endParaRPr lang="en-US" sz="1600" dirty="0">
                        <a:latin typeface="Georgia"/>
                        <a:cs typeface="Georgia"/>
                      </a:endParaRPr>
                    </a:p>
                  </a:txBody>
                  <a:tcPr marL="0" marR="0" marT="37465" marB="0"/>
                </a:tc>
                <a:extLst>
                  <a:ext uri="{0D108BD9-81ED-4DB2-BD59-A6C34878D82A}">
                    <a16:rowId xmlns:a16="http://schemas.microsoft.com/office/drawing/2014/main" xmlns="" val="1909077459"/>
                  </a:ext>
                </a:extLst>
              </a:tr>
              <a:tr h="370840">
                <a:tc>
                  <a:txBody>
                    <a:bodyPr/>
                    <a:lstStyle/>
                    <a:p>
                      <a:pPr algn="ctr">
                        <a:lnSpc>
                          <a:spcPct val="100000"/>
                        </a:lnSpc>
                        <a:spcBef>
                          <a:spcPts val="45"/>
                        </a:spcBef>
                      </a:pPr>
                      <a:endParaRPr sz="1600" dirty="0">
                        <a:latin typeface="Times New Roman"/>
                        <a:cs typeface="Times New Roman"/>
                      </a:endParaRPr>
                    </a:p>
                    <a:p>
                      <a:pPr marR="374015" algn="ctr">
                        <a:lnSpc>
                          <a:spcPct val="100000"/>
                        </a:lnSpc>
                      </a:pPr>
                      <a:r>
                        <a:rPr sz="1600" dirty="0">
                          <a:latin typeface="Georgia"/>
                          <a:cs typeface="Georgia"/>
                        </a:rPr>
                        <a:t>PaaS</a:t>
                      </a:r>
                    </a:p>
                  </a:txBody>
                  <a:tcPr marL="0" marR="0" marT="5715" marB="0"/>
                </a:tc>
                <a:tc>
                  <a:txBody>
                    <a:bodyPr/>
                    <a:lstStyle/>
                    <a:p>
                      <a:pPr algn="ctr">
                        <a:lnSpc>
                          <a:spcPct val="100000"/>
                        </a:lnSpc>
                        <a:spcBef>
                          <a:spcPts val="45"/>
                        </a:spcBef>
                      </a:pPr>
                      <a:endParaRPr lang="en-IN" sz="1600" dirty="0">
                        <a:latin typeface="Times New Roman"/>
                        <a:cs typeface="Times New Roman"/>
                      </a:endParaRPr>
                    </a:p>
                    <a:p>
                      <a:pPr marL="1905" algn="ctr">
                        <a:lnSpc>
                          <a:spcPct val="100000"/>
                        </a:lnSpc>
                      </a:pPr>
                      <a:r>
                        <a:rPr lang="en-IN" sz="1600" spc="-5" dirty="0">
                          <a:latin typeface="Georgia"/>
                          <a:cs typeface="Georgia"/>
                        </a:rPr>
                        <a:t>Limited</a:t>
                      </a:r>
                      <a:r>
                        <a:rPr lang="en-IN" sz="1600" spc="-20" dirty="0">
                          <a:latin typeface="Georgia"/>
                          <a:cs typeface="Georgia"/>
                        </a:rPr>
                        <a:t> </a:t>
                      </a:r>
                      <a:r>
                        <a:rPr lang="en-IN" sz="1600" dirty="0">
                          <a:latin typeface="Georgia"/>
                          <a:cs typeface="Georgia"/>
                        </a:rPr>
                        <a:t>administrative</a:t>
                      </a:r>
                    </a:p>
                  </a:txBody>
                  <a:tcPr marL="0" marR="0" marT="5715" marB="0"/>
                </a:tc>
                <a:tc>
                  <a:txBody>
                    <a:bodyPr/>
                    <a:lstStyle/>
                    <a:p>
                      <a:pPr marL="132080" marR="121285" indent="-1270" algn="ctr">
                        <a:lnSpc>
                          <a:spcPct val="100000"/>
                        </a:lnSpc>
                        <a:spcBef>
                          <a:spcPts val="295"/>
                        </a:spcBef>
                      </a:pPr>
                      <a:r>
                        <a:rPr lang="en-US" sz="1600" dirty="0">
                          <a:latin typeface="Georgia"/>
                          <a:cs typeface="Georgia"/>
                        </a:rPr>
                        <a:t>Moderate level </a:t>
                      </a:r>
                      <a:r>
                        <a:rPr lang="en-US" sz="1600" spc="-5" dirty="0">
                          <a:latin typeface="Georgia"/>
                          <a:cs typeface="Georgia"/>
                        </a:rPr>
                        <a:t>of  </a:t>
                      </a:r>
                      <a:r>
                        <a:rPr lang="en-US" sz="1600" dirty="0">
                          <a:latin typeface="Georgia"/>
                          <a:cs typeface="Georgia"/>
                        </a:rPr>
                        <a:t>administrative control </a:t>
                      </a:r>
                      <a:r>
                        <a:rPr lang="en-US" sz="1600" spc="-5" dirty="0">
                          <a:latin typeface="Georgia"/>
                          <a:cs typeface="Georgia"/>
                        </a:rPr>
                        <a:t>over</a:t>
                      </a:r>
                      <a:r>
                        <a:rPr lang="en-US" sz="1600" spc="-105" dirty="0">
                          <a:latin typeface="Georgia"/>
                          <a:cs typeface="Georgia"/>
                        </a:rPr>
                        <a:t> </a:t>
                      </a:r>
                      <a:r>
                        <a:rPr lang="en-US" sz="1600" spc="-5" dirty="0">
                          <a:latin typeface="Georgia"/>
                          <a:cs typeface="Georgia"/>
                        </a:rPr>
                        <a:t>IT  </a:t>
                      </a:r>
                      <a:r>
                        <a:rPr lang="en-US" sz="1600" dirty="0">
                          <a:latin typeface="Georgia"/>
                          <a:cs typeface="Georgia"/>
                        </a:rPr>
                        <a:t>resources </a:t>
                      </a:r>
                      <a:r>
                        <a:rPr lang="en-US" sz="1600" spc="-5" dirty="0">
                          <a:latin typeface="Georgia"/>
                          <a:cs typeface="Georgia"/>
                        </a:rPr>
                        <a:t>relevant to cloud  consumer’s usage of</a:t>
                      </a:r>
                      <a:r>
                        <a:rPr lang="en-US" sz="1600" spc="-45" dirty="0">
                          <a:latin typeface="Georgia"/>
                          <a:cs typeface="Georgia"/>
                        </a:rPr>
                        <a:t> </a:t>
                      </a:r>
                      <a:r>
                        <a:rPr lang="en-US" sz="1600" spc="-5" dirty="0">
                          <a:latin typeface="Georgia"/>
                          <a:cs typeface="Georgia"/>
                        </a:rPr>
                        <a:t>platform</a:t>
                      </a:r>
                      <a:endParaRPr lang="en-US" sz="1600" dirty="0">
                        <a:latin typeface="Georgia"/>
                        <a:cs typeface="Georgia"/>
                      </a:endParaRPr>
                    </a:p>
                  </a:txBody>
                  <a:tcPr marL="0" marR="0" marT="37465" marB="0"/>
                </a:tc>
                <a:extLst>
                  <a:ext uri="{0D108BD9-81ED-4DB2-BD59-A6C34878D82A}">
                    <a16:rowId xmlns:a16="http://schemas.microsoft.com/office/drawing/2014/main" xmlns="" val="611459571"/>
                  </a:ext>
                </a:extLst>
              </a:tr>
              <a:tr h="370840">
                <a:tc>
                  <a:txBody>
                    <a:bodyPr/>
                    <a:lstStyle/>
                    <a:p>
                      <a:pPr algn="ctr">
                        <a:lnSpc>
                          <a:spcPct val="100000"/>
                        </a:lnSpc>
                      </a:pPr>
                      <a:endParaRPr sz="1600" dirty="0">
                        <a:latin typeface="Times New Roman"/>
                        <a:cs typeface="Times New Roman"/>
                      </a:endParaRPr>
                    </a:p>
                    <a:p>
                      <a:pPr algn="ctr">
                        <a:lnSpc>
                          <a:spcPct val="100000"/>
                        </a:lnSpc>
                        <a:spcBef>
                          <a:spcPts val="40"/>
                        </a:spcBef>
                      </a:pPr>
                      <a:endParaRPr sz="1600" dirty="0">
                        <a:latin typeface="Times New Roman"/>
                        <a:cs typeface="Times New Roman"/>
                      </a:endParaRPr>
                    </a:p>
                    <a:p>
                      <a:pPr marR="401320" algn="ctr">
                        <a:lnSpc>
                          <a:spcPct val="100000"/>
                        </a:lnSpc>
                      </a:pPr>
                      <a:r>
                        <a:rPr sz="1600" dirty="0">
                          <a:latin typeface="Georgia"/>
                          <a:cs typeface="Georgia"/>
                        </a:rPr>
                        <a:t>IaaS</a:t>
                      </a:r>
                    </a:p>
                  </a:txBody>
                  <a:tcPr marL="0" marR="0" marT="0" marB="0"/>
                </a:tc>
                <a:tc>
                  <a:txBody>
                    <a:bodyPr/>
                    <a:lstStyle/>
                    <a:p>
                      <a:pPr algn="ctr">
                        <a:lnSpc>
                          <a:spcPct val="100000"/>
                        </a:lnSpc>
                      </a:pPr>
                      <a:endParaRPr lang="en-IN" sz="1600" dirty="0">
                        <a:latin typeface="Times New Roman"/>
                        <a:cs typeface="Times New Roman"/>
                      </a:endParaRPr>
                    </a:p>
                    <a:p>
                      <a:pPr algn="ctr">
                        <a:lnSpc>
                          <a:spcPct val="100000"/>
                        </a:lnSpc>
                        <a:spcBef>
                          <a:spcPts val="40"/>
                        </a:spcBef>
                      </a:pPr>
                      <a:endParaRPr lang="en-IN" sz="1600" dirty="0">
                        <a:latin typeface="Times New Roman"/>
                        <a:cs typeface="Times New Roman"/>
                      </a:endParaRPr>
                    </a:p>
                    <a:p>
                      <a:pPr algn="ctr">
                        <a:lnSpc>
                          <a:spcPct val="100000"/>
                        </a:lnSpc>
                      </a:pPr>
                      <a:r>
                        <a:rPr lang="en-IN" sz="1600" spc="-5" dirty="0">
                          <a:latin typeface="Georgia"/>
                          <a:cs typeface="Georgia"/>
                        </a:rPr>
                        <a:t>Full</a:t>
                      </a:r>
                      <a:r>
                        <a:rPr lang="en-IN" sz="1600" spc="-10" dirty="0">
                          <a:latin typeface="Georgia"/>
                          <a:cs typeface="Georgia"/>
                        </a:rPr>
                        <a:t> </a:t>
                      </a:r>
                      <a:r>
                        <a:rPr lang="en-IN" sz="1600" dirty="0">
                          <a:latin typeface="Georgia"/>
                          <a:cs typeface="Georgia"/>
                        </a:rPr>
                        <a:t>administrative</a:t>
                      </a:r>
                    </a:p>
                  </a:txBody>
                  <a:tcPr marL="0" marR="0" marT="0" marB="0"/>
                </a:tc>
                <a:tc>
                  <a:txBody>
                    <a:bodyPr/>
                    <a:lstStyle/>
                    <a:p>
                      <a:pPr marL="372745" marR="363855" algn="ctr">
                        <a:lnSpc>
                          <a:spcPct val="100000"/>
                        </a:lnSpc>
                        <a:spcBef>
                          <a:spcPts val="300"/>
                        </a:spcBef>
                      </a:pPr>
                      <a:r>
                        <a:rPr lang="en-US" sz="1600" spc="-5" dirty="0">
                          <a:latin typeface="Georgia"/>
                          <a:cs typeface="Georgia"/>
                        </a:rPr>
                        <a:t>Full </a:t>
                      </a:r>
                      <a:r>
                        <a:rPr lang="en-US" sz="1600" dirty="0">
                          <a:latin typeface="Georgia"/>
                          <a:cs typeface="Georgia"/>
                        </a:rPr>
                        <a:t>access </a:t>
                      </a:r>
                      <a:r>
                        <a:rPr lang="en-US" sz="1600" spc="-5" dirty="0">
                          <a:latin typeface="Georgia"/>
                          <a:cs typeface="Georgia"/>
                        </a:rPr>
                        <a:t>to </a:t>
                      </a:r>
                      <a:r>
                        <a:rPr lang="en-US" sz="1600" dirty="0">
                          <a:latin typeface="Georgia"/>
                          <a:cs typeface="Georgia"/>
                        </a:rPr>
                        <a:t>virtualized  </a:t>
                      </a:r>
                      <a:r>
                        <a:rPr lang="en-US" sz="1600" spc="-5" dirty="0">
                          <a:latin typeface="Georgia"/>
                          <a:cs typeface="Georgia"/>
                        </a:rPr>
                        <a:t>infrastructure-related </a:t>
                      </a:r>
                      <a:r>
                        <a:rPr lang="en-US" sz="1600" dirty="0">
                          <a:latin typeface="Georgia"/>
                          <a:cs typeface="Georgia"/>
                        </a:rPr>
                        <a:t>IT  resources </a:t>
                      </a:r>
                      <a:r>
                        <a:rPr lang="en-US" sz="1600" spc="-5" dirty="0">
                          <a:latin typeface="Georgia"/>
                          <a:cs typeface="Georgia"/>
                        </a:rPr>
                        <a:t>and possibly,</a:t>
                      </a:r>
                      <a:r>
                        <a:rPr lang="en-US" sz="1600" spc="-65" dirty="0">
                          <a:latin typeface="Georgia"/>
                          <a:cs typeface="Georgia"/>
                        </a:rPr>
                        <a:t> </a:t>
                      </a:r>
                      <a:r>
                        <a:rPr lang="en-US" sz="1600" spc="-5" dirty="0">
                          <a:latin typeface="Georgia"/>
                          <a:cs typeface="Georgia"/>
                        </a:rPr>
                        <a:t>to  </a:t>
                      </a:r>
                      <a:r>
                        <a:rPr lang="en-US" sz="1600" dirty="0">
                          <a:latin typeface="Georgia"/>
                          <a:cs typeface="Georgia"/>
                        </a:rPr>
                        <a:t>underlying </a:t>
                      </a:r>
                      <a:r>
                        <a:rPr lang="en-US" sz="1600" spc="-5" dirty="0">
                          <a:latin typeface="Georgia"/>
                          <a:cs typeface="Georgia"/>
                        </a:rPr>
                        <a:t>physical </a:t>
                      </a:r>
                      <a:r>
                        <a:rPr lang="en-US" sz="1600" dirty="0">
                          <a:latin typeface="Georgia"/>
                          <a:cs typeface="Georgia"/>
                        </a:rPr>
                        <a:t>IT  </a:t>
                      </a:r>
                      <a:r>
                        <a:rPr lang="en-US" sz="1600" spc="-5" dirty="0">
                          <a:latin typeface="Georgia"/>
                          <a:cs typeface="Georgia"/>
                        </a:rPr>
                        <a:t>resources</a:t>
                      </a:r>
                      <a:endParaRPr lang="en-US" sz="1600" dirty="0">
                        <a:latin typeface="Georgia"/>
                        <a:cs typeface="Georgia"/>
                      </a:endParaRPr>
                    </a:p>
                  </a:txBody>
                  <a:tcPr marL="0" marR="0" marT="38100" marB="0"/>
                </a:tc>
                <a:extLst>
                  <a:ext uri="{0D108BD9-81ED-4DB2-BD59-A6C34878D82A}">
                    <a16:rowId xmlns:a16="http://schemas.microsoft.com/office/drawing/2014/main" xmlns="" val="1295543170"/>
                  </a:ext>
                </a:extLst>
              </a:tr>
            </a:tbl>
          </a:graphicData>
        </a:graphic>
      </p:graphicFrame>
      <p:sp>
        <p:nvSpPr>
          <p:cNvPr id="6" name="TextBox 5">
            <a:extLst>
              <a:ext uri="{FF2B5EF4-FFF2-40B4-BE49-F238E27FC236}">
                <a16:creationId xmlns:a16="http://schemas.microsoft.com/office/drawing/2014/main" xmlns="" id="{83C0EB02-5FC7-4DC4-A309-983939D0EA1D}"/>
              </a:ext>
            </a:extLst>
          </p:cNvPr>
          <p:cNvSpPr txBox="1"/>
          <p:nvPr/>
        </p:nvSpPr>
        <p:spPr>
          <a:xfrm>
            <a:off x="3047997" y="5694326"/>
            <a:ext cx="7499929" cy="369332"/>
          </a:xfrm>
          <a:prstGeom prst="rect">
            <a:avLst/>
          </a:prstGeom>
          <a:noFill/>
        </p:spPr>
        <p:txBody>
          <a:bodyPr wrap="square">
            <a:spAutoFit/>
          </a:bodyPr>
          <a:lstStyle/>
          <a:p>
            <a:r>
              <a:rPr lang="en-US" dirty="0"/>
              <a:t>Table 1. A comparison of typical cloud delivery model control levels</a:t>
            </a:r>
            <a:endParaRPr lang="en-IN" dirty="0"/>
          </a:p>
        </p:txBody>
      </p:sp>
    </p:spTree>
    <p:extLst>
      <p:ext uri="{BB962C8B-B14F-4D97-AF65-F5344CB8AC3E}">
        <p14:creationId xmlns:p14="http://schemas.microsoft.com/office/powerpoint/2010/main" val="38264074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B506D59E-96E3-4EC1-861F-BEB3AA64C96A}"/>
              </a:ext>
            </a:extLst>
          </p:cNvPr>
          <p:cNvGraphicFramePr>
            <a:graphicFrameLocks noGrp="1"/>
          </p:cNvGraphicFramePr>
          <p:nvPr>
            <p:extLst>
              <p:ext uri="{D42A27DB-BD31-4B8C-83A1-F6EECF244321}">
                <p14:modId xmlns:p14="http://schemas.microsoft.com/office/powerpoint/2010/main" val="2882717382"/>
              </p:ext>
            </p:extLst>
          </p:nvPr>
        </p:nvGraphicFramePr>
        <p:xfrm>
          <a:off x="2032000" y="719666"/>
          <a:ext cx="9116292" cy="4467859"/>
        </p:xfrm>
        <a:graphic>
          <a:graphicData uri="http://schemas.openxmlformats.org/drawingml/2006/table">
            <a:tbl>
              <a:tblPr firstRow="1" bandRow="1">
                <a:tableStyleId>{5C22544A-7EE6-4342-B048-85BDC9FD1C3A}</a:tableStyleId>
              </a:tblPr>
              <a:tblGrid>
                <a:gridCol w="3038764">
                  <a:extLst>
                    <a:ext uri="{9D8B030D-6E8A-4147-A177-3AD203B41FA5}">
                      <a16:colId xmlns:a16="http://schemas.microsoft.com/office/drawing/2014/main" xmlns="" val="3859739154"/>
                    </a:ext>
                  </a:extLst>
                </a:gridCol>
                <a:gridCol w="3038764">
                  <a:extLst>
                    <a:ext uri="{9D8B030D-6E8A-4147-A177-3AD203B41FA5}">
                      <a16:colId xmlns:a16="http://schemas.microsoft.com/office/drawing/2014/main" xmlns="" val="524162248"/>
                    </a:ext>
                  </a:extLst>
                </a:gridCol>
                <a:gridCol w="3038764">
                  <a:extLst>
                    <a:ext uri="{9D8B030D-6E8A-4147-A177-3AD203B41FA5}">
                      <a16:colId xmlns:a16="http://schemas.microsoft.com/office/drawing/2014/main" xmlns="" val="2765456140"/>
                    </a:ext>
                  </a:extLst>
                </a:gridCol>
              </a:tblGrid>
              <a:tr h="275783">
                <a:tc>
                  <a:txBody>
                    <a:bodyPr/>
                    <a:lstStyle/>
                    <a:p>
                      <a:pPr marL="128270" marR="120014" indent="-1270" algn="ctr">
                        <a:lnSpc>
                          <a:spcPct val="100000"/>
                        </a:lnSpc>
                        <a:spcBef>
                          <a:spcPts val="300"/>
                        </a:spcBef>
                      </a:pPr>
                      <a:r>
                        <a:rPr sz="1800" b="1" spc="-5" dirty="0">
                          <a:solidFill>
                            <a:srgbClr val="FFFFFF"/>
                          </a:solidFill>
                          <a:latin typeface="Georgia"/>
                          <a:cs typeface="Georgia"/>
                        </a:rPr>
                        <a:t>Cloud  </a:t>
                      </a:r>
                      <a:r>
                        <a:rPr sz="1800" b="1" dirty="0">
                          <a:solidFill>
                            <a:srgbClr val="FFFFFF"/>
                          </a:solidFill>
                          <a:latin typeface="Georgia"/>
                          <a:cs typeface="Georgia"/>
                        </a:rPr>
                        <a:t>Delivery  </a:t>
                      </a:r>
                      <a:r>
                        <a:rPr sz="1800" b="1" spc="-5" dirty="0">
                          <a:solidFill>
                            <a:srgbClr val="FFFFFF"/>
                          </a:solidFill>
                          <a:latin typeface="Georgia"/>
                          <a:cs typeface="Georgia"/>
                        </a:rPr>
                        <a:t>Model</a:t>
                      </a:r>
                      <a:endParaRPr sz="1800" dirty="0">
                        <a:latin typeface="Georgia"/>
                        <a:cs typeface="Georgia"/>
                      </a:endParaRPr>
                    </a:p>
                  </a:txBody>
                  <a:tcPr marL="0" marR="0" marT="38100" marB="0"/>
                </a:tc>
                <a:tc>
                  <a:txBody>
                    <a:bodyPr/>
                    <a:lstStyle/>
                    <a:p>
                      <a:pPr algn="ctr">
                        <a:lnSpc>
                          <a:spcPct val="100000"/>
                        </a:lnSpc>
                        <a:spcBef>
                          <a:spcPts val="1380"/>
                        </a:spcBef>
                      </a:pPr>
                      <a:r>
                        <a:rPr sz="1800" b="1" spc="-5" dirty="0">
                          <a:solidFill>
                            <a:srgbClr val="FFFFFF"/>
                          </a:solidFill>
                          <a:latin typeface="Georgia"/>
                          <a:cs typeface="Georgia"/>
                        </a:rPr>
                        <a:t>Common</a:t>
                      </a:r>
                      <a:r>
                        <a:rPr sz="1800" b="1" spc="5" dirty="0">
                          <a:solidFill>
                            <a:srgbClr val="FFFFFF"/>
                          </a:solidFill>
                          <a:latin typeface="Georgia"/>
                          <a:cs typeface="Georgia"/>
                        </a:rPr>
                        <a:t> </a:t>
                      </a:r>
                      <a:r>
                        <a:rPr sz="1800" b="1" spc="-5" dirty="0">
                          <a:solidFill>
                            <a:srgbClr val="FFFFFF"/>
                          </a:solidFill>
                          <a:latin typeface="Georgia"/>
                          <a:cs typeface="Georgia"/>
                        </a:rPr>
                        <a:t>Cloud</a:t>
                      </a:r>
                      <a:endParaRPr sz="1800" dirty="0">
                        <a:latin typeface="Georgia"/>
                        <a:cs typeface="Georgia"/>
                      </a:endParaRPr>
                    </a:p>
                    <a:p>
                      <a:pPr algn="ctr">
                        <a:lnSpc>
                          <a:spcPct val="100000"/>
                        </a:lnSpc>
                        <a:spcBef>
                          <a:spcPts val="5"/>
                        </a:spcBef>
                      </a:pPr>
                      <a:r>
                        <a:rPr sz="1800" b="1" spc="-5" dirty="0">
                          <a:solidFill>
                            <a:srgbClr val="FFFFFF"/>
                          </a:solidFill>
                          <a:latin typeface="Georgia"/>
                          <a:cs typeface="Georgia"/>
                        </a:rPr>
                        <a:t>Consumer</a:t>
                      </a:r>
                      <a:r>
                        <a:rPr sz="1800" b="1" spc="-10" dirty="0">
                          <a:solidFill>
                            <a:srgbClr val="FFFFFF"/>
                          </a:solidFill>
                          <a:latin typeface="Georgia"/>
                          <a:cs typeface="Georgia"/>
                        </a:rPr>
                        <a:t> </a:t>
                      </a:r>
                      <a:r>
                        <a:rPr sz="1800" b="1" spc="-5" dirty="0">
                          <a:solidFill>
                            <a:srgbClr val="FFFFFF"/>
                          </a:solidFill>
                          <a:latin typeface="Georgia"/>
                          <a:cs typeface="Georgia"/>
                        </a:rPr>
                        <a:t>Activities</a:t>
                      </a:r>
                      <a:endParaRPr sz="1800" dirty="0">
                        <a:latin typeface="Georgia"/>
                        <a:cs typeface="Georgia"/>
                      </a:endParaRPr>
                    </a:p>
                  </a:txBody>
                  <a:tcPr marL="0" marR="0" marT="175260" marB="0"/>
                </a:tc>
                <a:tc>
                  <a:txBody>
                    <a:bodyPr/>
                    <a:lstStyle/>
                    <a:p>
                      <a:pPr algn="ctr">
                        <a:lnSpc>
                          <a:spcPct val="100000"/>
                        </a:lnSpc>
                        <a:spcBef>
                          <a:spcPts val="1380"/>
                        </a:spcBef>
                      </a:pPr>
                      <a:r>
                        <a:rPr sz="1800" b="1" spc="-5" dirty="0">
                          <a:solidFill>
                            <a:srgbClr val="FFFFFF"/>
                          </a:solidFill>
                          <a:latin typeface="Georgia"/>
                          <a:cs typeface="Georgia"/>
                        </a:rPr>
                        <a:t>Common</a:t>
                      </a:r>
                      <a:r>
                        <a:rPr sz="1800" b="1" spc="15" dirty="0">
                          <a:solidFill>
                            <a:srgbClr val="FFFFFF"/>
                          </a:solidFill>
                          <a:latin typeface="Georgia"/>
                          <a:cs typeface="Georgia"/>
                        </a:rPr>
                        <a:t> </a:t>
                      </a:r>
                      <a:r>
                        <a:rPr sz="1800" b="1" spc="-5" dirty="0">
                          <a:solidFill>
                            <a:srgbClr val="FFFFFF"/>
                          </a:solidFill>
                          <a:latin typeface="Georgia"/>
                          <a:cs typeface="Georgia"/>
                        </a:rPr>
                        <a:t>Cloud</a:t>
                      </a:r>
                      <a:endParaRPr sz="1800" dirty="0">
                        <a:latin typeface="Georgia"/>
                        <a:cs typeface="Georgia"/>
                      </a:endParaRPr>
                    </a:p>
                    <a:p>
                      <a:pPr algn="ctr">
                        <a:lnSpc>
                          <a:spcPct val="100000"/>
                        </a:lnSpc>
                        <a:spcBef>
                          <a:spcPts val="5"/>
                        </a:spcBef>
                      </a:pPr>
                      <a:r>
                        <a:rPr sz="1800" b="1" spc="-5" dirty="0">
                          <a:solidFill>
                            <a:srgbClr val="FFFFFF"/>
                          </a:solidFill>
                          <a:latin typeface="Georgia"/>
                          <a:cs typeface="Georgia"/>
                        </a:rPr>
                        <a:t>Provider</a:t>
                      </a:r>
                      <a:r>
                        <a:rPr sz="1800" b="1" spc="15" dirty="0">
                          <a:solidFill>
                            <a:srgbClr val="FFFFFF"/>
                          </a:solidFill>
                          <a:latin typeface="Georgia"/>
                          <a:cs typeface="Georgia"/>
                        </a:rPr>
                        <a:t> </a:t>
                      </a:r>
                      <a:r>
                        <a:rPr sz="1800" b="1" spc="-5" dirty="0">
                          <a:solidFill>
                            <a:srgbClr val="FFFFFF"/>
                          </a:solidFill>
                          <a:latin typeface="Georgia"/>
                          <a:cs typeface="Georgia"/>
                        </a:rPr>
                        <a:t>Activities</a:t>
                      </a:r>
                      <a:endParaRPr sz="1800" dirty="0">
                        <a:latin typeface="Georgia"/>
                        <a:cs typeface="Georgia"/>
                      </a:endParaRPr>
                    </a:p>
                  </a:txBody>
                  <a:tcPr marL="0" marR="0" marT="175260" marB="0"/>
                </a:tc>
                <a:extLst>
                  <a:ext uri="{0D108BD9-81ED-4DB2-BD59-A6C34878D82A}">
                    <a16:rowId xmlns:a16="http://schemas.microsoft.com/office/drawing/2014/main" xmlns="" val="1815242416"/>
                  </a:ext>
                </a:extLst>
              </a:tr>
              <a:tr h="370840">
                <a:tc>
                  <a:txBody>
                    <a:bodyPr/>
                    <a:lstStyle/>
                    <a:p>
                      <a:pPr>
                        <a:lnSpc>
                          <a:spcPct val="100000"/>
                        </a:lnSpc>
                      </a:pPr>
                      <a:endParaRPr sz="1400" dirty="0">
                        <a:latin typeface="Times New Roman"/>
                        <a:cs typeface="Times New Roman"/>
                      </a:endParaRPr>
                    </a:p>
                    <a:p>
                      <a:pPr algn="ctr">
                        <a:lnSpc>
                          <a:spcPct val="100000"/>
                        </a:lnSpc>
                        <a:spcBef>
                          <a:spcPts val="1245"/>
                        </a:spcBef>
                      </a:pPr>
                      <a:r>
                        <a:rPr sz="1400" spc="-5" dirty="0">
                          <a:latin typeface="Georgia"/>
                          <a:cs typeface="Georgia"/>
                        </a:rPr>
                        <a:t>SaaS</a:t>
                      </a:r>
                      <a:endParaRPr sz="1400" dirty="0">
                        <a:latin typeface="Georgia"/>
                        <a:cs typeface="Georgia"/>
                      </a:endParaRPr>
                    </a:p>
                  </a:txBody>
                  <a:tcPr marL="0" marR="0" marT="0" marB="0"/>
                </a:tc>
                <a:tc>
                  <a:txBody>
                    <a:bodyPr/>
                    <a:lstStyle/>
                    <a:p>
                      <a:pPr>
                        <a:lnSpc>
                          <a:spcPct val="100000"/>
                        </a:lnSpc>
                        <a:spcBef>
                          <a:spcPts val="50"/>
                        </a:spcBef>
                      </a:pPr>
                      <a:endParaRPr sz="1400" dirty="0">
                        <a:latin typeface="Times New Roman"/>
                        <a:cs typeface="Times New Roman"/>
                      </a:endParaRPr>
                    </a:p>
                    <a:p>
                      <a:pPr marL="676910" marR="332105" indent="-339090">
                        <a:lnSpc>
                          <a:spcPct val="100000"/>
                        </a:lnSpc>
                      </a:pPr>
                      <a:r>
                        <a:rPr sz="1400" spc="-5" dirty="0">
                          <a:latin typeface="Georgia"/>
                          <a:cs typeface="Georgia"/>
                        </a:rPr>
                        <a:t>uses </a:t>
                      </a:r>
                      <a:r>
                        <a:rPr sz="1400" dirty="0">
                          <a:latin typeface="Georgia"/>
                          <a:cs typeface="Georgia"/>
                        </a:rPr>
                        <a:t>and</a:t>
                      </a:r>
                      <a:r>
                        <a:rPr sz="1400" spc="-75" dirty="0">
                          <a:latin typeface="Georgia"/>
                          <a:cs typeface="Georgia"/>
                        </a:rPr>
                        <a:t> </a:t>
                      </a:r>
                      <a:r>
                        <a:rPr sz="1400" spc="-5" dirty="0">
                          <a:latin typeface="Georgia"/>
                          <a:cs typeface="Georgia"/>
                        </a:rPr>
                        <a:t>configures  cloud</a:t>
                      </a:r>
                      <a:r>
                        <a:rPr sz="1400" spc="-15" dirty="0">
                          <a:latin typeface="Georgia"/>
                          <a:cs typeface="Georgia"/>
                        </a:rPr>
                        <a:t> </a:t>
                      </a:r>
                      <a:r>
                        <a:rPr sz="1400" spc="-5" dirty="0">
                          <a:latin typeface="Georgia"/>
                          <a:cs typeface="Georgia"/>
                        </a:rPr>
                        <a:t>service</a:t>
                      </a:r>
                      <a:endParaRPr sz="1400" dirty="0">
                        <a:latin typeface="Georgia"/>
                        <a:cs typeface="Georgia"/>
                      </a:endParaRPr>
                    </a:p>
                  </a:txBody>
                  <a:tcPr marL="0" marR="0" marT="6350" marB="0"/>
                </a:tc>
                <a:tc>
                  <a:txBody>
                    <a:bodyPr/>
                    <a:lstStyle/>
                    <a:p>
                      <a:pPr marL="143510" marR="138430" algn="ctr">
                        <a:lnSpc>
                          <a:spcPct val="100000"/>
                        </a:lnSpc>
                        <a:spcBef>
                          <a:spcPts val="305"/>
                        </a:spcBef>
                      </a:pPr>
                      <a:r>
                        <a:rPr sz="1400" dirty="0">
                          <a:latin typeface="Georgia"/>
                          <a:cs typeface="Georgia"/>
                        </a:rPr>
                        <a:t>implements, manages, and maintains</a:t>
                      </a:r>
                      <a:r>
                        <a:rPr sz="1400" spc="-105" dirty="0">
                          <a:latin typeface="Georgia"/>
                          <a:cs typeface="Georgia"/>
                        </a:rPr>
                        <a:t> </a:t>
                      </a:r>
                      <a:r>
                        <a:rPr sz="1400" spc="-5" dirty="0">
                          <a:latin typeface="Georgia"/>
                          <a:cs typeface="Georgia"/>
                        </a:rPr>
                        <a:t>cloud  service</a:t>
                      </a:r>
                      <a:r>
                        <a:rPr lang="en-IN" sz="1400" spc="-5" dirty="0">
                          <a:latin typeface="Georgia"/>
                          <a:cs typeface="Georgia"/>
                        </a:rPr>
                        <a:t> </a:t>
                      </a:r>
                      <a:endParaRPr sz="1400" dirty="0">
                        <a:latin typeface="Georgia"/>
                        <a:cs typeface="Georgia"/>
                      </a:endParaRPr>
                    </a:p>
                    <a:p>
                      <a:pPr>
                        <a:lnSpc>
                          <a:spcPct val="100000"/>
                        </a:lnSpc>
                        <a:spcBef>
                          <a:spcPts val="30"/>
                        </a:spcBef>
                      </a:pPr>
                      <a:endParaRPr sz="1400" dirty="0">
                        <a:latin typeface="Times New Roman"/>
                        <a:cs typeface="Times New Roman"/>
                      </a:endParaRPr>
                    </a:p>
                    <a:p>
                      <a:pPr algn="ctr">
                        <a:lnSpc>
                          <a:spcPct val="100000"/>
                        </a:lnSpc>
                        <a:spcBef>
                          <a:spcPts val="5"/>
                        </a:spcBef>
                      </a:pPr>
                      <a:r>
                        <a:rPr sz="1400" spc="-5" dirty="0">
                          <a:latin typeface="Georgia"/>
                          <a:cs typeface="Georgia"/>
                        </a:rPr>
                        <a:t>Monitors usage by cloud</a:t>
                      </a:r>
                      <a:r>
                        <a:rPr sz="1400" dirty="0">
                          <a:latin typeface="Georgia"/>
                          <a:cs typeface="Georgia"/>
                        </a:rPr>
                        <a:t> </a:t>
                      </a:r>
                      <a:r>
                        <a:rPr sz="1400" spc="-5" dirty="0">
                          <a:latin typeface="Georgia"/>
                          <a:cs typeface="Georgia"/>
                        </a:rPr>
                        <a:t>consumers</a:t>
                      </a:r>
                      <a:endParaRPr sz="1400" dirty="0">
                        <a:latin typeface="Georgia"/>
                        <a:cs typeface="Georgia"/>
                      </a:endParaRPr>
                    </a:p>
                  </a:txBody>
                  <a:tcPr marL="0" marR="0" marT="38735" marB="0"/>
                </a:tc>
                <a:extLst>
                  <a:ext uri="{0D108BD9-81ED-4DB2-BD59-A6C34878D82A}">
                    <a16:rowId xmlns:a16="http://schemas.microsoft.com/office/drawing/2014/main" xmlns="" val="2980212885"/>
                  </a:ext>
                </a:extLst>
              </a:tr>
              <a:tr h="370840">
                <a:tc>
                  <a:txBody>
                    <a:bodyPr/>
                    <a:lstStyle/>
                    <a:p>
                      <a:pPr>
                        <a:lnSpc>
                          <a:spcPct val="100000"/>
                        </a:lnSpc>
                      </a:pPr>
                      <a:endParaRPr sz="1400" dirty="0">
                        <a:latin typeface="Times New Roman"/>
                        <a:cs typeface="Times New Roman"/>
                      </a:endParaRPr>
                    </a:p>
                    <a:p>
                      <a:pPr>
                        <a:lnSpc>
                          <a:spcPct val="100000"/>
                        </a:lnSpc>
                        <a:spcBef>
                          <a:spcPts val="25"/>
                        </a:spcBef>
                      </a:pPr>
                      <a:endParaRPr sz="1400" dirty="0">
                        <a:latin typeface="Times New Roman"/>
                        <a:cs typeface="Times New Roman"/>
                      </a:endParaRPr>
                    </a:p>
                    <a:p>
                      <a:pPr algn="ctr">
                        <a:lnSpc>
                          <a:spcPct val="100000"/>
                        </a:lnSpc>
                      </a:pPr>
                      <a:r>
                        <a:rPr sz="1400" spc="-5" dirty="0">
                          <a:latin typeface="Georgia"/>
                          <a:cs typeface="Georgia"/>
                        </a:rPr>
                        <a:t>PaaS</a:t>
                      </a:r>
                      <a:endParaRPr sz="1400" dirty="0">
                        <a:latin typeface="Georgia"/>
                        <a:cs typeface="Georgia"/>
                      </a:endParaRPr>
                    </a:p>
                  </a:txBody>
                  <a:tcPr marL="0" marR="0" marT="0" marB="0"/>
                </a:tc>
                <a:tc>
                  <a:txBody>
                    <a:bodyPr/>
                    <a:lstStyle/>
                    <a:p>
                      <a:pPr marL="120014" marR="114300" algn="ctr">
                        <a:lnSpc>
                          <a:spcPct val="100000"/>
                        </a:lnSpc>
                        <a:spcBef>
                          <a:spcPts val="1385"/>
                        </a:spcBef>
                      </a:pPr>
                      <a:r>
                        <a:rPr sz="1400" spc="-5" dirty="0">
                          <a:latin typeface="Georgia"/>
                          <a:cs typeface="Georgia"/>
                        </a:rPr>
                        <a:t>develops, tests, deploys,  </a:t>
                      </a:r>
                      <a:r>
                        <a:rPr sz="1400" dirty="0">
                          <a:latin typeface="Georgia"/>
                          <a:cs typeface="Georgia"/>
                        </a:rPr>
                        <a:t>and </a:t>
                      </a:r>
                      <a:r>
                        <a:rPr sz="1400" spc="-5" dirty="0">
                          <a:latin typeface="Georgia"/>
                          <a:cs typeface="Georgia"/>
                        </a:rPr>
                        <a:t>manages cloud  services </a:t>
                      </a:r>
                      <a:r>
                        <a:rPr sz="1400" dirty="0">
                          <a:latin typeface="Georgia"/>
                          <a:cs typeface="Georgia"/>
                        </a:rPr>
                        <a:t>and </a:t>
                      </a:r>
                      <a:r>
                        <a:rPr sz="1400" spc="-5" dirty="0">
                          <a:latin typeface="Georgia"/>
                          <a:cs typeface="Georgia"/>
                        </a:rPr>
                        <a:t>cloud-  based</a:t>
                      </a:r>
                      <a:r>
                        <a:rPr sz="1400" spc="-10" dirty="0">
                          <a:latin typeface="Georgia"/>
                          <a:cs typeface="Georgia"/>
                        </a:rPr>
                        <a:t> </a:t>
                      </a:r>
                      <a:r>
                        <a:rPr sz="1400" spc="-5" dirty="0">
                          <a:latin typeface="Georgia"/>
                          <a:cs typeface="Georgia"/>
                        </a:rPr>
                        <a:t>solutions</a:t>
                      </a:r>
                      <a:endParaRPr sz="1400" dirty="0">
                        <a:latin typeface="Georgia"/>
                        <a:cs typeface="Georgia"/>
                      </a:endParaRPr>
                    </a:p>
                  </a:txBody>
                  <a:tcPr marL="0" marR="0" marT="175895" marB="0"/>
                </a:tc>
                <a:tc>
                  <a:txBody>
                    <a:bodyPr/>
                    <a:lstStyle/>
                    <a:p>
                      <a:pPr marL="151130" marR="145415" indent="-1905" algn="ctr">
                        <a:lnSpc>
                          <a:spcPct val="100000"/>
                        </a:lnSpc>
                        <a:spcBef>
                          <a:spcPts val="305"/>
                        </a:spcBef>
                      </a:pPr>
                      <a:r>
                        <a:rPr sz="1400" spc="-5" dirty="0">
                          <a:latin typeface="Georgia"/>
                          <a:cs typeface="Georgia"/>
                        </a:rPr>
                        <a:t>pre-configures platform </a:t>
                      </a:r>
                      <a:r>
                        <a:rPr sz="1400" dirty="0">
                          <a:latin typeface="Georgia"/>
                          <a:cs typeface="Georgia"/>
                        </a:rPr>
                        <a:t>and </a:t>
                      </a:r>
                      <a:r>
                        <a:rPr sz="1400" spc="-5" dirty="0">
                          <a:latin typeface="Georgia"/>
                          <a:cs typeface="Georgia"/>
                        </a:rPr>
                        <a:t>provisions  underlying infrastructure, </a:t>
                      </a:r>
                      <a:r>
                        <a:rPr sz="1400" dirty="0">
                          <a:latin typeface="Georgia"/>
                          <a:cs typeface="Georgia"/>
                        </a:rPr>
                        <a:t>middleware, and  </a:t>
                      </a:r>
                      <a:r>
                        <a:rPr sz="1400" spc="-5" dirty="0">
                          <a:latin typeface="Georgia"/>
                          <a:cs typeface="Georgia"/>
                        </a:rPr>
                        <a:t>other needed </a:t>
                      </a:r>
                      <a:r>
                        <a:rPr sz="1400" dirty="0">
                          <a:latin typeface="Georgia"/>
                          <a:cs typeface="Georgia"/>
                        </a:rPr>
                        <a:t>IT </a:t>
                      </a:r>
                      <a:r>
                        <a:rPr sz="1400" spc="-5" dirty="0">
                          <a:latin typeface="Georgia"/>
                          <a:cs typeface="Georgia"/>
                        </a:rPr>
                        <a:t>resources, </a:t>
                      </a:r>
                      <a:r>
                        <a:rPr sz="1400" dirty="0">
                          <a:latin typeface="Georgia"/>
                          <a:cs typeface="Georgia"/>
                        </a:rPr>
                        <a:t>as</a:t>
                      </a:r>
                      <a:r>
                        <a:rPr sz="1400" spc="20" dirty="0">
                          <a:latin typeface="Georgia"/>
                          <a:cs typeface="Georgia"/>
                        </a:rPr>
                        <a:t> </a:t>
                      </a:r>
                      <a:r>
                        <a:rPr sz="1400" spc="-5" dirty="0">
                          <a:latin typeface="Georgia"/>
                          <a:cs typeface="Georgia"/>
                        </a:rPr>
                        <a:t>necessary</a:t>
                      </a:r>
                      <a:endParaRPr sz="1400" dirty="0">
                        <a:latin typeface="Georgia"/>
                        <a:cs typeface="Georgia"/>
                      </a:endParaRPr>
                    </a:p>
                    <a:p>
                      <a:pPr>
                        <a:lnSpc>
                          <a:spcPct val="100000"/>
                        </a:lnSpc>
                        <a:spcBef>
                          <a:spcPts val="35"/>
                        </a:spcBef>
                      </a:pPr>
                      <a:endParaRPr sz="1400" dirty="0">
                        <a:latin typeface="Times New Roman"/>
                        <a:cs typeface="Times New Roman"/>
                      </a:endParaRPr>
                    </a:p>
                    <a:p>
                      <a:pPr algn="ctr">
                        <a:lnSpc>
                          <a:spcPct val="100000"/>
                        </a:lnSpc>
                      </a:pPr>
                      <a:r>
                        <a:rPr sz="1400" spc="-5" dirty="0">
                          <a:latin typeface="Georgia"/>
                          <a:cs typeface="Georgia"/>
                        </a:rPr>
                        <a:t>monitors usage by cloud</a:t>
                      </a:r>
                      <a:r>
                        <a:rPr sz="1400" spc="10" dirty="0">
                          <a:latin typeface="Georgia"/>
                          <a:cs typeface="Georgia"/>
                        </a:rPr>
                        <a:t> </a:t>
                      </a:r>
                      <a:r>
                        <a:rPr sz="1400" spc="-5" dirty="0">
                          <a:latin typeface="Georgia"/>
                          <a:cs typeface="Georgia"/>
                        </a:rPr>
                        <a:t>consumers</a:t>
                      </a:r>
                      <a:endParaRPr sz="1400" dirty="0">
                        <a:latin typeface="Georgia"/>
                        <a:cs typeface="Georgia"/>
                      </a:endParaRPr>
                    </a:p>
                  </a:txBody>
                  <a:tcPr marL="0" marR="0" marT="38735" marB="0"/>
                </a:tc>
                <a:extLst>
                  <a:ext uri="{0D108BD9-81ED-4DB2-BD59-A6C34878D82A}">
                    <a16:rowId xmlns:a16="http://schemas.microsoft.com/office/drawing/2014/main" xmlns="" val="2880963687"/>
                  </a:ext>
                </a:extLst>
              </a:tr>
              <a:tr h="741680">
                <a:tc>
                  <a:txBody>
                    <a:bodyPr/>
                    <a:lstStyle/>
                    <a:p>
                      <a:pPr>
                        <a:lnSpc>
                          <a:spcPct val="100000"/>
                        </a:lnSpc>
                      </a:pPr>
                      <a:endParaRPr sz="1400" dirty="0">
                        <a:latin typeface="Times New Roman"/>
                        <a:cs typeface="Times New Roman"/>
                      </a:endParaRPr>
                    </a:p>
                    <a:p>
                      <a:pPr>
                        <a:lnSpc>
                          <a:spcPct val="100000"/>
                        </a:lnSpc>
                        <a:spcBef>
                          <a:spcPts val="30"/>
                        </a:spcBef>
                      </a:pPr>
                      <a:endParaRPr sz="1400" dirty="0">
                        <a:latin typeface="Times New Roman"/>
                        <a:cs typeface="Times New Roman"/>
                      </a:endParaRPr>
                    </a:p>
                    <a:p>
                      <a:pPr algn="ctr">
                        <a:lnSpc>
                          <a:spcPct val="100000"/>
                        </a:lnSpc>
                      </a:pPr>
                      <a:r>
                        <a:rPr sz="1400" dirty="0">
                          <a:latin typeface="Georgia"/>
                          <a:cs typeface="Georgia"/>
                        </a:rPr>
                        <a:t>IaaS</a:t>
                      </a:r>
                    </a:p>
                  </a:txBody>
                  <a:tcPr marL="0" marR="0" marT="0" marB="0"/>
                </a:tc>
                <a:tc>
                  <a:txBody>
                    <a:bodyPr/>
                    <a:lstStyle/>
                    <a:p>
                      <a:pPr marL="125095" marR="120014" indent="1270" algn="ctr">
                        <a:lnSpc>
                          <a:spcPct val="100000"/>
                        </a:lnSpc>
                        <a:spcBef>
                          <a:spcPts val="309"/>
                        </a:spcBef>
                      </a:pPr>
                      <a:r>
                        <a:rPr sz="1400" spc="-5" dirty="0">
                          <a:latin typeface="Georgia"/>
                          <a:cs typeface="Georgia"/>
                        </a:rPr>
                        <a:t>sets up </a:t>
                      </a:r>
                      <a:r>
                        <a:rPr sz="1400" dirty="0">
                          <a:latin typeface="Georgia"/>
                          <a:cs typeface="Georgia"/>
                        </a:rPr>
                        <a:t>and </a:t>
                      </a:r>
                      <a:r>
                        <a:rPr sz="1400" spc="-5" dirty="0">
                          <a:latin typeface="Georgia"/>
                          <a:cs typeface="Georgia"/>
                        </a:rPr>
                        <a:t>configures  bare infrastructure, </a:t>
                      </a:r>
                      <a:r>
                        <a:rPr sz="1400" dirty="0">
                          <a:latin typeface="Georgia"/>
                          <a:cs typeface="Georgia"/>
                        </a:rPr>
                        <a:t>and  </a:t>
                      </a:r>
                      <a:r>
                        <a:rPr sz="1400" spc="-5" dirty="0">
                          <a:latin typeface="Georgia"/>
                          <a:cs typeface="Georgia"/>
                        </a:rPr>
                        <a:t>installs, </a:t>
                      </a:r>
                      <a:r>
                        <a:rPr sz="1400" dirty="0">
                          <a:latin typeface="Georgia"/>
                          <a:cs typeface="Georgia"/>
                        </a:rPr>
                        <a:t>manage, and  </a:t>
                      </a:r>
                      <a:r>
                        <a:rPr sz="1400" spc="-5" dirty="0">
                          <a:latin typeface="Georgia"/>
                          <a:cs typeface="Georgia"/>
                        </a:rPr>
                        <a:t>monitors </a:t>
                      </a:r>
                      <a:r>
                        <a:rPr sz="1400" dirty="0">
                          <a:latin typeface="Georgia"/>
                          <a:cs typeface="Georgia"/>
                        </a:rPr>
                        <a:t>any </a:t>
                      </a:r>
                      <a:r>
                        <a:rPr sz="1400" spc="-5" dirty="0">
                          <a:latin typeface="Georgia"/>
                          <a:cs typeface="Georgia"/>
                        </a:rPr>
                        <a:t>needed  software</a:t>
                      </a:r>
                      <a:endParaRPr sz="1400" dirty="0">
                        <a:latin typeface="Georgia"/>
                        <a:cs typeface="Georgia"/>
                      </a:endParaRPr>
                    </a:p>
                  </a:txBody>
                  <a:tcPr marL="0" marR="0" marT="39369" marB="0"/>
                </a:tc>
                <a:tc>
                  <a:txBody>
                    <a:bodyPr/>
                    <a:lstStyle/>
                    <a:p>
                      <a:pPr marL="489584" marR="484505" indent="-1270" algn="ctr">
                        <a:lnSpc>
                          <a:spcPct val="100000"/>
                        </a:lnSpc>
                        <a:spcBef>
                          <a:spcPts val="309"/>
                        </a:spcBef>
                      </a:pPr>
                      <a:r>
                        <a:rPr sz="1400" spc="-5" dirty="0">
                          <a:latin typeface="Georgia"/>
                          <a:cs typeface="Georgia"/>
                        </a:rPr>
                        <a:t>provisions </a:t>
                      </a:r>
                      <a:r>
                        <a:rPr sz="1400" dirty="0">
                          <a:latin typeface="Georgia"/>
                          <a:cs typeface="Georgia"/>
                        </a:rPr>
                        <a:t>and manages </a:t>
                      </a:r>
                      <a:r>
                        <a:rPr sz="1400" spc="-5" dirty="0">
                          <a:latin typeface="Georgia"/>
                          <a:cs typeface="Georgia"/>
                        </a:rPr>
                        <a:t>the physical  processing, storage, networking, </a:t>
                      </a:r>
                      <a:r>
                        <a:rPr sz="1400" dirty="0">
                          <a:latin typeface="Georgia"/>
                          <a:cs typeface="Georgia"/>
                        </a:rPr>
                        <a:t>and  </a:t>
                      </a:r>
                      <a:r>
                        <a:rPr sz="1400" spc="-5" dirty="0">
                          <a:latin typeface="Georgia"/>
                          <a:cs typeface="Georgia"/>
                        </a:rPr>
                        <a:t>hosting</a:t>
                      </a:r>
                      <a:r>
                        <a:rPr sz="1400" spc="-15" dirty="0">
                          <a:latin typeface="Georgia"/>
                          <a:cs typeface="Georgia"/>
                        </a:rPr>
                        <a:t> </a:t>
                      </a:r>
                      <a:r>
                        <a:rPr sz="1400" spc="-5" dirty="0">
                          <a:latin typeface="Georgia"/>
                          <a:cs typeface="Georgia"/>
                        </a:rPr>
                        <a:t>required</a:t>
                      </a:r>
                      <a:endParaRPr sz="1400" dirty="0">
                        <a:latin typeface="Georgia"/>
                        <a:cs typeface="Georgia"/>
                      </a:endParaRPr>
                    </a:p>
                    <a:p>
                      <a:pPr>
                        <a:lnSpc>
                          <a:spcPct val="100000"/>
                        </a:lnSpc>
                        <a:spcBef>
                          <a:spcPts val="30"/>
                        </a:spcBef>
                      </a:pPr>
                      <a:endParaRPr sz="1400" dirty="0">
                        <a:latin typeface="Times New Roman"/>
                        <a:cs typeface="Times New Roman"/>
                      </a:endParaRPr>
                    </a:p>
                    <a:p>
                      <a:pPr algn="ctr">
                        <a:lnSpc>
                          <a:spcPct val="100000"/>
                        </a:lnSpc>
                        <a:spcBef>
                          <a:spcPts val="5"/>
                        </a:spcBef>
                      </a:pPr>
                      <a:r>
                        <a:rPr sz="1400" spc="-5" dirty="0">
                          <a:latin typeface="Georgia"/>
                          <a:cs typeface="Georgia"/>
                        </a:rPr>
                        <a:t>monitors usage by cloud</a:t>
                      </a:r>
                      <a:r>
                        <a:rPr sz="1400" spc="10" dirty="0">
                          <a:latin typeface="Georgia"/>
                          <a:cs typeface="Georgia"/>
                        </a:rPr>
                        <a:t> </a:t>
                      </a:r>
                      <a:r>
                        <a:rPr sz="1400" spc="-5" dirty="0">
                          <a:latin typeface="Georgia"/>
                          <a:cs typeface="Georgia"/>
                        </a:rPr>
                        <a:t>consumers</a:t>
                      </a:r>
                      <a:endParaRPr sz="1400" dirty="0">
                        <a:latin typeface="Georgia"/>
                        <a:cs typeface="Georgia"/>
                      </a:endParaRPr>
                    </a:p>
                  </a:txBody>
                  <a:tcPr marL="0" marR="0" marT="39369" marB="0"/>
                </a:tc>
                <a:extLst>
                  <a:ext uri="{0D108BD9-81ED-4DB2-BD59-A6C34878D82A}">
                    <a16:rowId xmlns:a16="http://schemas.microsoft.com/office/drawing/2014/main" xmlns="" val="3991968655"/>
                  </a:ext>
                </a:extLst>
              </a:tr>
            </a:tbl>
          </a:graphicData>
        </a:graphic>
      </p:graphicFrame>
      <p:sp>
        <p:nvSpPr>
          <p:cNvPr id="8" name="TextBox 7">
            <a:extLst>
              <a:ext uri="{FF2B5EF4-FFF2-40B4-BE49-F238E27FC236}">
                <a16:creationId xmlns:a16="http://schemas.microsoft.com/office/drawing/2014/main" xmlns="" id="{5D2A07AF-3D2D-4BAF-A7AC-FA7ADD08A730}"/>
              </a:ext>
            </a:extLst>
          </p:cNvPr>
          <p:cNvSpPr txBox="1"/>
          <p:nvPr/>
        </p:nvSpPr>
        <p:spPr>
          <a:xfrm>
            <a:off x="2715491" y="5426471"/>
            <a:ext cx="8220364" cy="646331"/>
          </a:xfrm>
          <a:prstGeom prst="rect">
            <a:avLst/>
          </a:prstGeom>
          <a:noFill/>
        </p:spPr>
        <p:txBody>
          <a:bodyPr wrap="square">
            <a:spAutoFit/>
          </a:bodyPr>
          <a:lstStyle/>
          <a:p>
            <a:r>
              <a:rPr lang="en-US" dirty="0"/>
              <a:t>Table 2. Typical activities carried out by cloud consumers and cloud providers in relation to the cloud delivery models.</a:t>
            </a:r>
            <a:endParaRPr lang="en-IN" dirty="0"/>
          </a:p>
        </p:txBody>
      </p:sp>
    </p:spTree>
    <p:extLst>
      <p:ext uri="{BB962C8B-B14F-4D97-AF65-F5344CB8AC3E}">
        <p14:creationId xmlns:p14="http://schemas.microsoft.com/office/powerpoint/2010/main" val="15831745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0883F-2781-482D-A1E4-7A933D766F94}"/>
              </a:ext>
            </a:extLst>
          </p:cNvPr>
          <p:cNvSpPr>
            <a:spLocks noGrp="1"/>
          </p:cNvSpPr>
          <p:nvPr>
            <p:ph type="title"/>
          </p:nvPr>
        </p:nvSpPr>
        <p:spPr>
          <a:xfrm>
            <a:off x="838200" y="365126"/>
            <a:ext cx="10515600" cy="835602"/>
          </a:xfrm>
        </p:spPr>
        <p:txBody>
          <a:bodyPr/>
          <a:lstStyle/>
          <a:p>
            <a:r>
              <a:rPr lang="en-IN" b="1" dirty="0"/>
              <a:t>Combining Cloud Delivery Model</a:t>
            </a:r>
          </a:p>
        </p:txBody>
      </p:sp>
      <p:sp>
        <p:nvSpPr>
          <p:cNvPr id="3" name="Content Placeholder 2">
            <a:extLst>
              <a:ext uri="{FF2B5EF4-FFF2-40B4-BE49-F238E27FC236}">
                <a16:creationId xmlns:a16="http://schemas.microsoft.com/office/drawing/2014/main" xmlns="" id="{74AADB9F-9915-4FC0-A98D-178979FC3776}"/>
              </a:ext>
            </a:extLst>
          </p:cNvPr>
          <p:cNvSpPr>
            <a:spLocks noGrp="1"/>
          </p:cNvSpPr>
          <p:nvPr>
            <p:ph idx="1"/>
          </p:nvPr>
        </p:nvSpPr>
        <p:spPr>
          <a:xfrm>
            <a:off x="431800" y="1010155"/>
            <a:ext cx="10515600" cy="4837690"/>
          </a:xfrm>
        </p:spPr>
        <p:txBody>
          <a:bodyPr/>
          <a:lstStyle/>
          <a:p>
            <a:r>
              <a:rPr lang="en-IN" b="1" dirty="0"/>
              <a:t>IaaS + PaaS</a:t>
            </a:r>
          </a:p>
          <a:p>
            <a:pPr marL="0" indent="0">
              <a:buNone/>
            </a:pPr>
            <a:r>
              <a:rPr lang="en-US" sz="2000" dirty="0"/>
              <a:t>A PaaS environment will be built upon an underlying infrastructure comparable to the physical and virtual servers and other IT resources provided in an IaaS environment.</a:t>
            </a:r>
          </a:p>
          <a:p>
            <a:pPr marL="0" indent="0">
              <a:buNone/>
            </a:pPr>
            <a:endParaRPr lang="en-IN" sz="2000" b="1" dirty="0"/>
          </a:p>
        </p:txBody>
      </p:sp>
      <p:sp>
        <p:nvSpPr>
          <p:cNvPr id="4" name="object 5">
            <a:extLst>
              <a:ext uri="{FF2B5EF4-FFF2-40B4-BE49-F238E27FC236}">
                <a16:creationId xmlns:a16="http://schemas.microsoft.com/office/drawing/2014/main" xmlns="" id="{7BE64766-C1DF-43C0-947B-F6CA5C4E6542}"/>
              </a:ext>
            </a:extLst>
          </p:cNvPr>
          <p:cNvSpPr/>
          <p:nvPr/>
        </p:nvSpPr>
        <p:spPr>
          <a:xfrm>
            <a:off x="2981359" y="2579954"/>
            <a:ext cx="5782563" cy="3026519"/>
          </a:xfrm>
          <a:prstGeom prst="rect">
            <a:avLst/>
          </a:prstGeom>
          <a:blipFill>
            <a:blip r:embed="rId2" cstate="print"/>
            <a:stretch>
              <a:fillRect/>
            </a:stretch>
          </a:blipFill>
        </p:spPr>
        <p:txBody>
          <a:bodyPr wrap="square" lIns="0" tIns="0" rIns="0" bIns="0" rtlCol="0"/>
          <a:lstStyle/>
          <a:p>
            <a:endParaRPr/>
          </a:p>
        </p:txBody>
      </p:sp>
      <p:sp>
        <p:nvSpPr>
          <p:cNvPr id="5" name="object 6">
            <a:extLst>
              <a:ext uri="{FF2B5EF4-FFF2-40B4-BE49-F238E27FC236}">
                <a16:creationId xmlns:a16="http://schemas.microsoft.com/office/drawing/2014/main" xmlns="" id="{7B5BC0AA-72E1-4765-A3A8-63CBA6C6C826}"/>
              </a:ext>
            </a:extLst>
          </p:cNvPr>
          <p:cNvSpPr txBox="1"/>
          <p:nvPr/>
        </p:nvSpPr>
        <p:spPr>
          <a:xfrm>
            <a:off x="2151223" y="5734359"/>
            <a:ext cx="7442834" cy="601980"/>
          </a:xfrm>
          <a:prstGeom prst="rect">
            <a:avLst/>
          </a:prstGeom>
        </p:spPr>
        <p:txBody>
          <a:bodyPr vert="horz" wrap="square" lIns="0" tIns="76200" rIns="0" bIns="0" rtlCol="0">
            <a:spAutoFit/>
          </a:bodyPr>
          <a:lstStyle/>
          <a:p>
            <a:pPr marL="287020" marR="5080" indent="-274955">
              <a:lnSpc>
                <a:spcPct val="80000"/>
              </a:lnSpc>
              <a:spcBef>
                <a:spcPts val="600"/>
              </a:spcBef>
              <a:tabLst>
                <a:tab pos="287020" algn="l"/>
              </a:tabLst>
            </a:pPr>
            <a:r>
              <a:rPr sz="1750" spc="-430" dirty="0">
                <a:solidFill>
                  <a:srgbClr val="D16248"/>
                </a:solidFill>
                <a:latin typeface="Arial"/>
                <a:cs typeface="Arial"/>
              </a:rPr>
              <a:t>	</a:t>
            </a:r>
            <a:r>
              <a:rPr sz="2100" i="1" spc="-5" dirty="0">
                <a:latin typeface="Georgia"/>
                <a:cs typeface="Georgia"/>
              </a:rPr>
              <a:t>Fig</a:t>
            </a:r>
            <a:r>
              <a:rPr lang="en-IN" sz="2100" i="1" spc="-5" dirty="0">
                <a:latin typeface="Georgia"/>
                <a:cs typeface="Georgia"/>
              </a:rPr>
              <a:t> </a:t>
            </a:r>
            <a:r>
              <a:rPr sz="2100" i="1" dirty="0">
                <a:latin typeface="Georgia"/>
                <a:cs typeface="Georgia"/>
              </a:rPr>
              <a:t>- A PaaS environment </a:t>
            </a:r>
            <a:r>
              <a:rPr sz="2100" i="1" spc="-5" dirty="0">
                <a:latin typeface="Georgia"/>
                <a:cs typeface="Georgia"/>
              </a:rPr>
              <a:t>based on the </a:t>
            </a:r>
            <a:r>
              <a:rPr sz="2100" i="1" dirty="0">
                <a:latin typeface="Georgia"/>
                <a:cs typeface="Georgia"/>
              </a:rPr>
              <a:t>IT </a:t>
            </a:r>
            <a:r>
              <a:rPr sz="2100" i="1" spc="-5" dirty="0">
                <a:latin typeface="Georgia"/>
                <a:cs typeface="Georgia"/>
              </a:rPr>
              <a:t>resources  provided </a:t>
            </a:r>
            <a:r>
              <a:rPr sz="2100" i="1" dirty="0">
                <a:latin typeface="Georgia"/>
                <a:cs typeface="Georgia"/>
              </a:rPr>
              <a:t>by an </a:t>
            </a:r>
            <a:r>
              <a:rPr sz="2100" i="1" spc="-5" dirty="0">
                <a:latin typeface="Georgia"/>
                <a:cs typeface="Georgia"/>
              </a:rPr>
              <a:t>underlying IaaS</a:t>
            </a:r>
            <a:r>
              <a:rPr sz="2100" i="1" spc="10" dirty="0">
                <a:latin typeface="Georgia"/>
                <a:cs typeface="Georgia"/>
              </a:rPr>
              <a:t> </a:t>
            </a:r>
            <a:r>
              <a:rPr sz="2100" i="1" dirty="0">
                <a:latin typeface="Georgia"/>
                <a:cs typeface="Georgia"/>
              </a:rPr>
              <a:t>environment.</a:t>
            </a:r>
            <a:endParaRPr sz="2100" dirty="0">
              <a:latin typeface="Georgia"/>
              <a:cs typeface="Georgia"/>
            </a:endParaRPr>
          </a:p>
        </p:txBody>
      </p:sp>
    </p:spTree>
    <p:extLst>
      <p:ext uri="{BB962C8B-B14F-4D97-AF65-F5344CB8AC3E}">
        <p14:creationId xmlns:p14="http://schemas.microsoft.com/office/powerpoint/2010/main" val="31266618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xmlns="" id="{E5B438CD-5363-41AA-84D3-D7F196D58D92}"/>
              </a:ext>
            </a:extLst>
          </p:cNvPr>
          <p:cNvSpPr/>
          <p:nvPr/>
        </p:nvSpPr>
        <p:spPr>
          <a:xfrm>
            <a:off x="2377767" y="405982"/>
            <a:ext cx="7357359" cy="4646309"/>
          </a:xfrm>
          <a:prstGeom prst="rect">
            <a:avLst/>
          </a:prstGeom>
          <a:blipFill>
            <a:blip r:embed="rId2"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xmlns="" id="{0C910EA2-A73C-45CE-9297-FA925E0D7D1B}"/>
              </a:ext>
            </a:extLst>
          </p:cNvPr>
          <p:cNvSpPr txBox="1"/>
          <p:nvPr/>
        </p:nvSpPr>
        <p:spPr>
          <a:xfrm>
            <a:off x="1699490" y="5453322"/>
            <a:ext cx="9328727" cy="594650"/>
          </a:xfrm>
          <a:prstGeom prst="rect">
            <a:avLst/>
          </a:prstGeom>
        </p:spPr>
        <p:txBody>
          <a:bodyPr vert="horz" wrap="square" lIns="0" tIns="76835" rIns="0" bIns="0" rtlCol="0">
            <a:spAutoFit/>
          </a:bodyPr>
          <a:lstStyle/>
          <a:p>
            <a:pPr marL="12065" marR="5080">
              <a:lnSpc>
                <a:spcPct val="80000"/>
              </a:lnSpc>
              <a:spcBef>
                <a:spcPts val="605"/>
              </a:spcBef>
              <a:tabLst>
                <a:tab pos="287020" algn="l"/>
              </a:tabLst>
            </a:pPr>
            <a:r>
              <a:rPr sz="1400" i="1" spc="-5" dirty="0">
                <a:latin typeface="Georgia"/>
                <a:cs typeface="Georgia"/>
              </a:rPr>
              <a:t>Figure</a:t>
            </a:r>
            <a:r>
              <a:rPr sz="1400" i="1" dirty="0">
                <a:latin typeface="Georgia"/>
                <a:cs typeface="Georgia"/>
              </a:rPr>
              <a:t> - An example </a:t>
            </a:r>
            <a:r>
              <a:rPr sz="1400" i="1" spc="-5" dirty="0">
                <a:latin typeface="Georgia"/>
                <a:cs typeface="Georgia"/>
              </a:rPr>
              <a:t>of </a:t>
            </a:r>
            <a:r>
              <a:rPr sz="1400" i="1" dirty="0">
                <a:latin typeface="Georgia"/>
                <a:cs typeface="Georgia"/>
              </a:rPr>
              <a:t>a  </a:t>
            </a:r>
            <a:r>
              <a:rPr sz="1400" i="1" spc="-5" dirty="0">
                <a:latin typeface="Georgia"/>
                <a:cs typeface="Georgia"/>
              </a:rPr>
              <a:t>contract between Cloud  </a:t>
            </a:r>
            <a:r>
              <a:rPr sz="1400" i="1" dirty="0">
                <a:latin typeface="Georgia"/>
                <a:cs typeface="Georgia"/>
              </a:rPr>
              <a:t>Providers X and </a:t>
            </a:r>
            <a:r>
              <a:rPr sz="1400" i="1" spc="-5" dirty="0">
                <a:latin typeface="Georgia"/>
                <a:cs typeface="Georgia"/>
              </a:rPr>
              <a:t>Y, in which  services offered </a:t>
            </a:r>
            <a:r>
              <a:rPr sz="1400" i="1" dirty="0">
                <a:latin typeface="Georgia"/>
                <a:cs typeface="Georgia"/>
              </a:rPr>
              <a:t>by </a:t>
            </a:r>
            <a:r>
              <a:rPr sz="1400" i="1" spc="-5" dirty="0">
                <a:latin typeface="Georgia"/>
                <a:cs typeface="Georgia"/>
              </a:rPr>
              <a:t>Cloud  Provider </a:t>
            </a:r>
            <a:r>
              <a:rPr sz="1400" i="1" dirty="0">
                <a:latin typeface="Georgia"/>
                <a:cs typeface="Georgia"/>
              </a:rPr>
              <a:t>X are </a:t>
            </a:r>
            <a:r>
              <a:rPr sz="1400" i="1" spc="-10" dirty="0">
                <a:latin typeface="Georgia"/>
                <a:cs typeface="Georgia"/>
              </a:rPr>
              <a:t>physically  </a:t>
            </a:r>
            <a:r>
              <a:rPr sz="1400" i="1" spc="-5" dirty="0">
                <a:latin typeface="Georgia"/>
                <a:cs typeface="Georgia"/>
              </a:rPr>
              <a:t>hosted on virtual servers  belonging to Cloud Provider Y.  Sensitive data </a:t>
            </a:r>
            <a:r>
              <a:rPr sz="1400" i="1" spc="-10" dirty="0">
                <a:latin typeface="Georgia"/>
                <a:cs typeface="Georgia"/>
              </a:rPr>
              <a:t>that </a:t>
            </a:r>
            <a:r>
              <a:rPr sz="1400" i="1" spc="-5" dirty="0">
                <a:latin typeface="Georgia"/>
                <a:cs typeface="Georgia"/>
              </a:rPr>
              <a:t>is legally  required to stay in </a:t>
            </a:r>
            <a:r>
              <a:rPr sz="1400" i="1" dirty="0">
                <a:latin typeface="Georgia"/>
                <a:cs typeface="Georgia"/>
              </a:rPr>
              <a:t>a </a:t>
            </a:r>
            <a:r>
              <a:rPr sz="1400" i="1" spc="-10" dirty="0">
                <a:latin typeface="Georgia"/>
                <a:cs typeface="Georgia"/>
              </a:rPr>
              <a:t>specific  </a:t>
            </a:r>
            <a:r>
              <a:rPr sz="1400" i="1" dirty="0">
                <a:latin typeface="Georgia"/>
                <a:cs typeface="Georgia"/>
              </a:rPr>
              <a:t>region </a:t>
            </a:r>
            <a:r>
              <a:rPr sz="1400" i="1" spc="-5" dirty="0">
                <a:latin typeface="Georgia"/>
                <a:cs typeface="Georgia"/>
              </a:rPr>
              <a:t>is </a:t>
            </a:r>
            <a:r>
              <a:rPr sz="1400" i="1" spc="-10" dirty="0">
                <a:latin typeface="Georgia"/>
                <a:cs typeface="Georgia"/>
              </a:rPr>
              <a:t>physically </a:t>
            </a:r>
            <a:r>
              <a:rPr sz="1400" i="1" dirty="0">
                <a:latin typeface="Georgia"/>
                <a:cs typeface="Georgia"/>
              </a:rPr>
              <a:t>kept </a:t>
            </a:r>
            <a:r>
              <a:rPr sz="1400" i="1" spc="-5" dirty="0">
                <a:latin typeface="Georgia"/>
                <a:cs typeface="Georgia"/>
              </a:rPr>
              <a:t>in  Cloud </a:t>
            </a:r>
            <a:r>
              <a:rPr sz="1400" i="1" dirty="0">
                <a:latin typeface="Georgia"/>
                <a:cs typeface="Georgia"/>
              </a:rPr>
              <a:t>B </a:t>
            </a:r>
            <a:r>
              <a:rPr sz="1400" i="1" spc="-5" dirty="0">
                <a:latin typeface="Georgia"/>
                <a:cs typeface="Georgia"/>
              </a:rPr>
              <a:t>which is </a:t>
            </a:r>
            <a:r>
              <a:rPr sz="1400" i="1" spc="-10" dirty="0">
                <a:latin typeface="Georgia"/>
                <a:cs typeface="Georgia"/>
              </a:rPr>
              <a:t>physically  </a:t>
            </a:r>
            <a:r>
              <a:rPr sz="1400" i="1" spc="-5" dirty="0">
                <a:latin typeface="Georgia"/>
                <a:cs typeface="Georgia"/>
              </a:rPr>
              <a:t>located in that</a:t>
            </a:r>
            <a:r>
              <a:rPr sz="1400" i="1" spc="-15" dirty="0">
                <a:latin typeface="Georgia"/>
                <a:cs typeface="Georgia"/>
              </a:rPr>
              <a:t> </a:t>
            </a:r>
            <a:r>
              <a:rPr sz="1400" i="1" dirty="0">
                <a:latin typeface="Georgia"/>
                <a:cs typeface="Georgia"/>
              </a:rPr>
              <a:t>region.</a:t>
            </a:r>
            <a:endParaRPr sz="1400" dirty="0">
              <a:latin typeface="Georgia"/>
              <a:cs typeface="Georgia"/>
            </a:endParaRPr>
          </a:p>
        </p:txBody>
      </p:sp>
    </p:spTree>
    <p:extLst>
      <p:ext uri="{BB962C8B-B14F-4D97-AF65-F5344CB8AC3E}">
        <p14:creationId xmlns:p14="http://schemas.microsoft.com/office/powerpoint/2010/main" val="40440183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653C2F9-9023-4082-9F2D-D2B35E3A4A8F}"/>
              </a:ext>
            </a:extLst>
          </p:cNvPr>
          <p:cNvSpPr>
            <a:spLocks noGrp="1"/>
          </p:cNvSpPr>
          <p:nvPr>
            <p:ph idx="1"/>
          </p:nvPr>
        </p:nvSpPr>
        <p:spPr>
          <a:xfrm>
            <a:off x="838200" y="396875"/>
            <a:ext cx="10515600" cy="5780088"/>
          </a:xfrm>
        </p:spPr>
        <p:txBody>
          <a:bodyPr/>
          <a:lstStyle/>
          <a:p>
            <a:pPr marL="287020" lvl="1" indent="0">
              <a:lnSpc>
                <a:spcPct val="100000"/>
              </a:lnSpc>
              <a:spcBef>
                <a:spcPts val="535"/>
              </a:spcBef>
              <a:buClr>
                <a:srgbClr val="CCB400"/>
              </a:buClr>
              <a:buSzPct val="68181"/>
              <a:buNone/>
              <a:tabLst>
                <a:tab pos="561340" algn="l"/>
              </a:tabLst>
            </a:pPr>
            <a:r>
              <a:rPr lang="en-US" sz="2200" b="1" spc="-5">
                <a:solidFill>
                  <a:srgbClr val="636B85"/>
                </a:solidFill>
                <a:latin typeface="Georgia"/>
                <a:cs typeface="Georgia"/>
              </a:rPr>
              <a:t>IaaS + PaaS +</a:t>
            </a:r>
            <a:r>
              <a:rPr lang="en-US" sz="2200" b="1" spc="10">
                <a:solidFill>
                  <a:srgbClr val="636B85"/>
                </a:solidFill>
                <a:latin typeface="Georgia"/>
                <a:cs typeface="Georgia"/>
              </a:rPr>
              <a:t> </a:t>
            </a:r>
            <a:r>
              <a:rPr lang="en-US" sz="2200" b="1" spc="-10">
                <a:solidFill>
                  <a:srgbClr val="636B85"/>
                </a:solidFill>
                <a:latin typeface="Georgia"/>
                <a:cs typeface="Georgia"/>
              </a:rPr>
              <a:t>SaaS</a:t>
            </a:r>
            <a:endParaRPr lang="en-US" sz="2200" b="1">
              <a:latin typeface="Georgia"/>
              <a:cs typeface="Georgia"/>
            </a:endParaRPr>
          </a:p>
          <a:p>
            <a:pPr marL="835660" marR="210820" indent="-228600">
              <a:lnSpc>
                <a:spcPct val="100000"/>
              </a:lnSpc>
              <a:spcBef>
                <a:spcPts val="475"/>
              </a:spcBef>
            </a:pPr>
            <a:r>
              <a:rPr lang="en-US" sz="2000" spc="-5" dirty="0">
                <a:latin typeface="Georgia"/>
                <a:cs typeface="Georgia"/>
              </a:rPr>
              <a:t>For </a:t>
            </a:r>
            <a:r>
              <a:rPr lang="en-US" sz="2000" dirty="0">
                <a:latin typeface="Georgia"/>
                <a:cs typeface="Georgia"/>
              </a:rPr>
              <a:t>instance, </a:t>
            </a:r>
            <a:r>
              <a:rPr lang="en-US" sz="2000" spc="-5" dirty="0">
                <a:latin typeface="Georgia"/>
                <a:cs typeface="Georgia"/>
              </a:rPr>
              <a:t>by </a:t>
            </a:r>
            <a:r>
              <a:rPr lang="en-US" sz="2000" dirty="0">
                <a:latin typeface="Georgia"/>
                <a:cs typeface="Georgia"/>
              </a:rPr>
              <a:t>adding </a:t>
            </a:r>
            <a:r>
              <a:rPr lang="en-US" sz="2000" spc="-5" dirty="0">
                <a:latin typeface="Georgia"/>
                <a:cs typeface="Georgia"/>
              </a:rPr>
              <a:t>on to the preceding layered architecture,  the </a:t>
            </a:r>
            <a:r>
              <a:rPr lang="en-US" sz="2000" dirty="0">
                <a:latin typeface="Georgia"/>
                <a:cs typeface="Georgia"/>
              </a:rPr>
              <a:t>ready-made environment </a:t>
            </a:r>
            <a:r>
              <a:rPr lang="en-US" sz="2000" spc="-5" dirty="0">
                <a:latin typeface="Georgia"/>
                <a:cs typeface="Georgia"/>
              </a:rPr>
              <a:t>provided by the </a:t>
            </a:r>
            <a:r>
              <a:rPr lang="en-US" sz="2000" dirty="0">
                <a:latin typeface="Georgia"/>
                <a:cs typeface="Georgia"/>
              </a:rPr>
              <a:t>PaaS environment  </a:t>
            </a:r>
            <a:r>
              <a:rPr lang="en-US" sz="2000" spc="-5" dirty="0">
                <a:latin typeface="Georgia"/>
                <a:cs typeface="Georgia"/>
              </a:rPr>
              <a:t>can be used by the cloud consumer organization to develop </a:t>
            </a:r>
            <a:r>
              <a:rPr lang="en-US" sz="2000" dirty="0">
                <a:latin typeface="Georgia"/>
                <a:cs typeface="Georgia"/>
              </a:rPr>
              <a:t>and  </a:t>
            </a:r>
            <a:r>
              <a:rPr lang="en-US" sz="2000" spc="-5" dirty="0">
                <a:latin typeface="Georgia"/>
                <a:cs typeface="Georgia"/>
              </a:rPr>
              <a:t>deploy </a:t>
            </a:r>
            <a:r>
              <a:rPr lang="en-US" sz="2000" dirty="0">
                <a:latin typeface="Georgia"/>
                <a:cs typeface="Georgia"/>
              </a:rPr>
              <a:t>its </a:t>
            </a:r>
            <a:r>
              <a:rPr lang="en-US" sz="2000" spc="-5" dirty="0">
                <a:latin typeface="Georgia"/>
                <a:cs typeface="Georgia"/>
              </a:rPr>
              <a:t>own SaaS cloud services that </a:t>
            </a:r>
            <a:r>
              <a:rPr lang="en-US" sz="2000" dirty="0">
                <a:latin typeface="Georgia"/>
                <a:cs typeface="Georgia"/>
              </a:rPr>
              <a:t>it can </a:t>
            </a:r>
            <a:r>
              <a:rPr lang="en-US" sz="2000" spc="-5" dirty="0">
                <a:latin typeface="Georgia"/>
                <a:cs typeface="Georgia"/>
              </a:rPr>
              <a:t>then make </a:t>
            </a:r>
            <a:r>
              <a:rPr lang="en-US" sz="2000" dirty="0">
                <a:latin typeface="Georgia"/>
                <a:cs typeface="Georgia"/>
              </a:rPr>
              <a:t>available  as </a:t>
            </a:r>
            <a:r>
              <a:rPr lang="en-US" sz="2000" spc="-5" dirty="0">
                <a:latin typeface="Georgia"/>
                <a:cs typeface="Georgia"/>
              </a:rPr>
              <a:t>commercial </a:t>
            </a:r>
            <a:r>
              <a:rPr lang="en-US" sz="2000" dirty="0">
                <a:latin typeface="Georgia"/>
                <a:cs typeface="Georgia"/>
              </a:rPr>
              <a:t>products.</a:t>
            </a:r>
          </a:p>
          <a:p>
            <a:pPr marL="0" indent="0">
              <a:buNone/>
            </a:pPr>
            <a:endParaRPr lang="en-IN" dirty="0"/>
          </a:p>
        </p:txBody>
      </p:sp>
      <p:sp>
        <p:nvSpPr>
          <p:cNvPr id="5" name="object 6">
            <a:extLst>
              <a:ext uri="{FF2B5EF4-FFF2-40B4-BE49-F238E27FC236}">
                <a16:creationId xmlns:a16="http://schemas.microsoft.com/office/drawing/2014/main" xmlns="" id="{AB8B31C3-FA6A-4C81-BEBA-2E990323A5A0}"/>
              </a:ext>
            </a:extLst>
          </p:cNvPr>
          <p:cNvSpPr/>
          <p:nvPr/>
        </p:nvSpPr>
        <p:spPr>
          <a:xfrm>
            <a:off x="2601720" y="2197915"/>
            <a:ext cx="6105236" cy="3648703"/>
          </a:xfrm>
          <a:prstGeom prst="rect">
            <a:avLst/>
          </a:prstGeom>
          <a:blipFill>
            <a:blip r:embed="rId2" cstate="print"/>
            <a:stretch>
              <a:fillRect/>
            </a:stretch>
          </a:blipFill>
        </p:spPr>
        <p:txBody>
          <a:bodyPr wrap="square" lIns="0" tIns="0" rIns="0" bIns="0" rtlCol="0"/>
          <a:lstStyle/>
          <a:p>
            <a:endParaRPr lang="en-IN"/>
          </a:p>
        </p:txBody>
      </p:sp>
      <p:sp>
        <p:nvSpPr>
          <p:cNvPr id="7" name="object 5">
            <a:extLst>
              <a:ext uri="{FF2B5EF4-FFF2-40B4-BE49-F238E27FC236}">
                <a16:creationId xmlns:a16="http://schemas.microsoft.com/office/drawing/2014/main" xmlns="" id="{EC095849-56D3-4B46-B73B-46DEAD4B9641}"/>
              </a:ext>
            </a:extLst>
          </p:cNvPr>
          <p:cNvSpPr txBox="1"/>
          <p:nvPr/>
        </p:nvSpPr>
        <p:spPr>
          <a:xfrm>
            <a:off x="1644073" y="5936384"/>
            <a:ext cx="8201890" cy="481157"/>
          </a:xfrm>
          <a:prstGeom prst="rect">
            <a:avLst/>
          </a:prstGeom>
        </p:spPr>
        <p:txBody>
          <a:bodyPr vert="horz" wrap="square" lIns="0" tIns="44450" rIns="0" bIns="0" rtlCol="0">
            <a:spAutoFit/>
          </a:bodyPr>
          <a:lstStyle/>
          <a:p>
            <a:pPr marL="287020" marR="5080" indent="-274320">
              <a:lnSpc>
                <a:spcPct val="90000"/>
              </a:lnSpc>
              <a:spcBef>
                <a:spcPts val="350"/>
              </a:spcBef>
              <a:tabLst>
                <a:tab pos="286385" algn="l"/>
              </a:tabLst>
            </a:pPr>
            <a:r>
              <a:rPr lang="en-IN" sz="1750" i="1" spc="-430" dirty="0">
                <a:solidFill>
                  <a:srgbClr val="D16248"/>
                </a:solidFill>
                <a:latin typeface="Arial"/>
                <a:cs typeface="Arial"/>
              </a:rPr>
              <a:t> </a:t>
            </a:r>
            <a:r>
              <a:rPr sz="1400" i="1" spc="-5" dirty="0">
                <a:latin typeface="Georgia"/>
                <a:cs typeface="Georgia"/>
              </a:rPr>
              <a:t>Figure </a:t>
            </a:r>
            <a:r>
              <a:rPr sz="1400" i="1" dirty="0">
                <a:latin typeface="Georgia"/>
                <a:cs typeface="Georgia"/>
              </a:rPr>
              <a:t>- A </a:t>
            </a:r>
            <a:r>
              <a:rPr sz="1400" i="1" spc="-5" dirty="0">
                <a:latin typeface="Georgia"/>
                <a:cs typeface="Georgia"/>
              </a:rPr>
              <a:t>simple  layered view of </a:t>
            </a:r>
            <a:r>
              <a:rPr sz="1400" i="1" dirty="0">
                <a:latin typeface="Georgia"/>
                <a:cs typeface="Georgia"/>
              </a:rPr>
              <a:t>an  </a:t>
            </a:r>
            <a:r>
              <a:rPr sz="1400" i="1" spc="-5" dirty="0">
                <a:latin typeface="Georgia"/>
                <a:cs typeface="Georgia"/>
              </a:rPr>
              <a:t>architecture comprised of  IaaS and </a:t>
            </a:r>
            <a:r>
              <a:rPr sz="1400" i="1" dirty="0">
                <a:latin typeface="Georgia"/>
                <a:cs typeface="Georgia"/>
              </a:rPr>
              <a:t>PaaS</a:t>
            </a:r>
            <a:r>
              <a:rPr sz="1400" i="1" spc="-80" dirty="0">
                <a:latin typeface="Georgia"/>
                <a:cs typeface="Georgia"/>
              </a:rPr>
              <a:t> </a:t>
            </a:r>
            <a:r>
              <a:rPr sz="1400" i="1" dirty="0">
                <a:latin typeface="Georgia"/>
                <a:cs typeface="Georgia"/>
              </a:rPr>
              <a:t>environments  </a:t>
            </a:r>
            <a:r>
              <a:rPr sz="1400" i="1" spc="-5" dirty="0">
                <a:latin typeface="Georgia"/>
                <a:cs typeface="Georgia"/>
              </a:rPr>
              <a:t>hosting three SaaS </a:t>
            </a:r>
            <a:r>
              <a:rPr sz="1400" i="1" dirty="0">
                <a:latin typeface="Georgia"/>
                <a:cs typeface="Georgia"/>
              </a:rPr>
              <a:t>cloud  </a:t>
            </a:r>
            <a:r>
              <a:rPr sz="1400" i="1" spc="-5" dirty="0">
                <a:latin typeface="Georgia"/>
                <a:cs typeface="Georgia"/>
              </a:rPr>
              <a:t>service</a:t>
            </a:r>
            <a:r>
              <a:rPr sz="1400" i="1" spc="-10" dirty="0">
                <a:latin typeface="Georgia"/>
                <a:cs typeface="Georgia"/>
              </a:rPr>
              <a:t> </a:t>
            </a:r>
            <a:r>
              <a:rPr sz="1400" i="1" spc="-5" dirty="0">
                <a:latin typeface="Georgia"/>
                <a:cs typeface="Georgia"/>
              </a:rPr>
              <a:t>implementations.</a:t>
            </a:r>
            <a:endParaRPr sz="1400" dirty="0">
              <a:latin typeface="Georgia"/>
              <a:cs typeface="Georgia"/>
            </a:endParaRPr>
          </a:p>
        </p:txBody>
      </p:sp>
    </p:spTree>
    <p:extLst>
      <p:ext uri="{BB962C8B-B14F-4D97-AF65-F5344CB8AC3E}">
        <p14:creationId xmlns:p14="http://schemas.microsoft.com/office/powerpoint/2010/main" val="7114050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49BB44-171E-49E4-8FC1-8FECAFD1927D}"/>
              </a:ext>
            </a:extLst>
          </p:cNvPr>
          <p:cNvSpPr>
            <a:spLocks noGrp="1"/>
          </p:cNvSpPr>
          <p:nvPr>
            <p:ph type="title"/>
          </p:nvPr>
        </p:nvSpPr>
        <p:spPr/>
        <p:txBody>
          <a:bodyPr/>
          <a:lstStyle/>
          <a:p>
            <a:r>
              <a:rPr lang="en-IN" dirty="0"/>
              <a:t>2.4 Cloud </a:t>
            </a:r>
            <a:r>
              <a:rPr lang="en-IN" spc="-5" dirty="0"/>
              <a:t>Deployment Models</a:t>
            </a:r>
            <a:endParaRPr lang="en-IN" dirty="0"/>
          </a:p>
        </p:txBody>
      </p:sp>
      <p:sp>
        <p:nvSpPr>
          <p:cNvPr id="3" name="Content Placeholder 2">
            <a:extLst>
              <a:ext uri="{FF2B5EF4-FFF2-40B4-BE49-F238E27FC236}">
                <a16:creationId xmlns:a16="http://schemas.microsoft.com/office/drawing/2014/main" xmlns="" id="{4B0BB314-CAD1-4BB2-8408-5AFDB843675D}"/>
              </a:ext>
            </a:extLst>
          </p:cNvPr>
          <p:cNvSpPr>
            <a:spLocks noGrp="1"/>
          </p:cNvSpPr>
          <p:nvPr>
            <p:ph idx="1"/>
          </p:nvPr>
        </p:nvSpPr>
        <p:spPr/>
        <p:txBody>
          <a:bodyPr/>
          <a:lstStyle/>
          <a:p>
            <a:pPr marL="0" indent="0">
              <a:buNone/>
            </a:pPr>
            <a:r>
              <a:rPr lang="en-US" dirty="0"/>
              <a:t>A cloud deployment model represents a specific type of cloud environment, primarily distinguished by ownership, size, and access.</a:t>
            </a:r>
          </a:p>
          <a:p>
            <a:pPr marL="287020" indent="-274320">
              <a:lnSpc>
                <a:spcPct val="100000"/>
              </a:lnSpc>
              <a:spcBef>
                <a:spcPts val="750"/>
              </a:spcBef>
              <a:buClr>
                <a:srgbClr val="D16248"/>
              </a:buClr>
              <a:buSzPct val="85185"/>
              <a:buFont typeface="Arial"/>
              <a:buChar char=""/>
              <a:tabLst>
                <a:tab pos="287020" algn="l"/>
              </a:tabLst>
            </a:pPr>
            <a:r>
              <a:rPr lang="en-US" sz="2800" spc="-5" dirty="0">
                <a:solidFill>
                  <a:srgbClr val="0000FF"/>
                </a:solidFill>
                <a:latin typeface="Georgia"/>
                <a:cs typeface="Georgia"/>
              </a:rPr>
              <a:t>Public </a:t>
            </a:r>
            <a:r>
              <a:rPr lang="en-US" sz="2800" spc="-5" dirty="0">
                <a:latin typeface="Georgia"/>
                <a:cs typeface="Georgia"/>
              </a:rPr>
              <a:t>clouds </a:t>
            </a:r>
            <a:endParaRPr lang="en-US" sz="2800" dirty="0">
              <a:latin typeface="Georgia"/>
              <a:cs typeface="Georgia"/>
            </a:endParaRPr>
          </a:p>
          <a:p>
            <a:pPr marL="287020" indent="-274320">
              <a:lnSpc>
                <a:spcPct val="100000"/>
              </a:lnSpc>
              <a:spcBef>
                <a:spcPts val="650"/>
              </a:spcBef>
              <a:buClr>
                <a:srgbClr val="D16248"/>
              </a:buClr>
              <a:buSzPct val="85185"/>
              <a:buFont typeface="Arial"/>
              <a:buChar char=""/>
              <a:tabLst>
                <a:tab pos="287020" algn="l"/>
              </a:tabLst>
            </a:pPr>
            <a:r>
              <a:rPr lang="en-US" sz="2800" spc="-5" dirty="0">
                <a:solidFill>
                  <a:srgbClr val="0000FF"/>
                </a:solidFill>
                <a:latin typeface="Georgia"/>
                <a:cs typeface="Georgia"/>
              </a:rPr>
              <a:t>Community </a:t>
            </a:r>
            <a:r>
              <a:rPr lang="en-US" sz="2800" spc="-5" dirty="0">
                <a:latin typeface="Georgia"/>
                <a:cs typeface="Georgia"/>
              </a:rPr>
              <a:t>clouds</a:t>
            </a:r>
            <a:endParaRPr lang="en-US" sz="2800" dirty="0">
              <a:latin typeface="Georgia"/>
              <a:cs typeface="Georgia"/>
            </a:endParaRPr>
          </a:p>
          <a:p>
            <a:pPr marL="287020" indent="-274320">
              <a:lnSpc>
                <a:spcPct val="100000"/>
              </a:lnSpc>
              <a:spcBef>
                <a:spcPts val="650"/>
              </a:spcBef>
              <a:buClr>
                <a:srgbClr val="D16248"/>
              </a:buClr>
              <a:buSzPct val="85185"/>
              <a:buFont typeface="Arial"/>
              <a:buChar char=""/>
              <a:tabLst>
                <a:tab pos="287020" algn="l"/>
              </a:tabLst>
            </a:pPr>
            <a:r>
              <a:rPr lang="en-US" sz="2800" dirty="0">
                <a:solidFill>
                  <a:srgbClr val="0000FF"/>
                </a:solidFill>
                <a:latin typeface="Georgia"/>
                <a:cs typeface="Georgia"/>
              </a:rPr>
              <a:t>Private </a:t>
            </a:r>
            <a:r>
              <a:rPr lang="en-US" sz="2800" spc="-5" dirty="0">
                <a:latin typeface="Georgia"/>
                <a:cs typeface="Georgia"/>
              </a:rPr>
              <a:t>clouds </a:t>
            </a:r>
            <a:endParaRPr lang="en-US" sz="2800" dirty="0">
              <a:latin typeface="Georgia"/>
              <a:cs typeface="Georgia"/>
            </a:endParaRPr>
          </a:p>
          <a:p>
            <a:pPr marL="287020" indent="-274320">
              <a:lnSpc>
                <a:spcPct val="100000"/>
              </a:lnSpc>
              <a:spcBef>
                <a:spcPts val="650"/>
              </a:spcBef>
              <a:buClr>
                <a:srgbClr val="D16248"/>
              </a:buClr>
              <a:buSzPct val="85185"/>
              <a:buFont typeface="Arial"/>
              <a:buChar char=""/>
              <a:tabLst>
                <a:tab pos="287020" algn="l"/>
              </a:tabLst>
            </a:pPr>
            <a:r>
              <a:rPr lang="en-US" sz="2800" spc="-5" dirty="0">
                <a:solidFill>
                  <a:srgbClr val="0000FF"/>
                </a:solidFill>
                <a:latin typeface="Georgia"/>
                <a:cs typeface="Georgia"/>
              </a:rPr>
              <a:t>Hybrid </a:t>
            </a:r>
            <a:r>
              <a:rPr lang="en-US" sz="2800" spc="-10" dirty="0">
                <a:latin typeface="Georgia"/>
                <a:cs typeface="Georgia"/>
              </a:rPr>
              <a:t>clouds </a:t>
            </a:r>
            <a:endParaRPr lang="en-US" sz="2800" dirty="0">
              <a:latin typeface="Georgia"/>
              <a:cs typeface="Georgia"/>
            </a:endParaRPr>
          </a:p>
          <a:p>
            <a:pPr marL="0" indent="0">
              <a:buNone/>
            </a:pPr>
            <a:endParaRPr lang="en-IN" dirty="0"/>
          </a:p>
        </p:txBody>
      </p:sp>
    </p:spTree>
    <p:extLst>
      <p:ext uri="{BB962C8B-B14F-4D97-AF65-F5344CB8AC3E}">
        <p14:creationId xmlns:p14="http://schemas.microsoft.com/office/powerpoint/2010/main" val="41168892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EB88C0C-D213-4935-B14E-D09D46C17A73}"/>
              </a:ext>
            </a:extLst>
          </p:cNvPr>
          <p:cNvSpPr>
            <a:spLocks noGrp="1"/>
          </p:cNvSpPr>
          <p:nvPr>
            <p:ph idx="1"/>
          </p:nvPr>
        </p:nvSpPr>
        <p:spPr>
          <a:xfrm>
            <a:off x="838200" y="637309"/>
            <a:ext cx="10515600" cy="5539654"/>
          </a:xfrm>
        </p:spPr>
        <p:txBody>
          <a:bodyPr>
            <a:normAutofit fontScale="77500" lnSpcReduction="20000"/>
          </a:bodyPr>
          <a:lstStyle/>
          <a:p>
            <a:pPr marL="469900" marR="381635" indent="-457200">
              <a:spcBef>
                <a:spcPts val="425"/>
              </a:spcBef>
              <a:buClr>
                <a:srgbClr val="D16248"/>
              </a:buClr>
              <a:buSzPct val="85185"/>
              <a:tabLst>
                <a:tab pos="287020" algn="l"/>
              </a:tabLst>
            </a:pPr>
            <a:r>
              <a:rPr lang="en-US" sz="2800" dirty="0">
                <a:latin typeface="Georgia"/>
                <a:cs typeface="Georgia"/>
              </a:rPr>
              <a:t>A </a:t>
            </a:r>
            <a:r>
              <a:rPr lang="en-US" sz="2800" spc="-5" dirty="0">
                <a:solidFill>
                  <a:srgbClr val="FF0000"/>
                </a:solidFill>
                <a:latin typeface="Georgia"/>
                <a:cs typeface="Georgia"/>
              </a:rPr>
              <a:t>public </a:t>
            </a:r>
            <a:r>
              <a:rPr lang="en-US" sz="2800" spc="-10" dirty="0">
                <a:solidFill>
                  <a:srgbClr val="FF0000"/>
                </a:solidFill>
                <a:latin typeface="Georgia"/>
                <a:cs typeface="Georgia"/>
              </a:rPr>
              <a:t>cloud </a:t>
            </a:r>
            <a:r>
              <a:rPr lang="en-US" sz="2800" dirty="0">
                <a:latin typeface="Georgia"/>
                <a:cs typeface="Georgia"/>
              </a:rPr>
              <a:t>is </a:t>
            </a:r>
            <a:r>
              <a:rPr lang="en-US" sz="2800" spc="-5" dirty="0">
                <a:latin typeface="Georgia"/>
                <a:cs typeface="Georgia"/>
              </a:rPr>
              <a:t>owned by </a:t>
            </a:r>
            <a:r>
              <a:rPr lang="en-US" sz="2800" dirty="0">
                <a:latin typeface="Georgia"/>
                <a:cs typeface="Georgia"/>
              </a:rPr>
              <a:t>a </a:t>
            </a:r>
            <a:r>
              <a:rPr lang="en-US" sz="2800" spc="-5" dirty="0">
                <a:latin typeface="Georgia"/>
                <a:cs typeface="Georgia"/>
              </a:rPr>
              <a:t>third party </a:t>
            </a:r>
            <a:r>
              <a:rPr lang="en-US" sz="2800" dirty="0">
                <a:latin typeface="Georgia"/>
                <a:cs typeface="Georgia"/>
              </a:rPr>
              <a:t>and  </a:t>
            </a:r>
            <a:r>
              <a:rPr lang="en-US" sz="2800" spc="-5" dirty="0">
                <a:latin typeface="Georgia"/>
                <a:cs typeface="Georgia"/>
              </a:rPr>
              <a:t>generally offers commercialized cloud services </a:t>
            </a:r>
            <a:r>
              <a:rPr lang="en-US" sz="2800" dirty="0">
                <a:latin typeface="Georgia"/>
                <a:cs typeface="Georgia"/>
              </a:rPr>
              <a:t>and  IT </a:t>
            </a:r>
            <a:r>
              <a:rPr lang="en-US" sz="2800" spc="-5" dirty="0">
                <a:latin typeface="Georgia"/>
                <a:cs typeface="Georgia"/>
              </a:rPr>
              <a:t>resources to </a:t>
            </a:r>
            <a:r>
              <a:rPr lang="en-US" sz="2800" spc="-10" dirty="0">
                <a:latin typeface="Georgia"/>
                <a:cs typeface="Georgia"/>
              </a:rPr>
              <a:t>cloud </a:t>
            </a:r>
            <a:r>
              <a:rPr lang="en-US" sz="2800" spc="-5" dirty="0">
                <a:latin typeface="Georgia"/>
                <a:cs typeface="Georgia"/>
              </a:rPr>
              <a:t>consumer</a:t>
            </a:r>
            <a:r>
              <a:rPr lang="en-US" sz="2800" spc="-15" dirty="0">
                <a:latin typeface="Georgia"/>
                <a:cs typeface="Georgia"/>
              </a:rPr>
              <a:t> </a:t>
            </a:r>
            <a:r>
              <a:rPr lang="en-US" sz="2800" spc="-10" dirty="0">
                <a:latin typeface="Georgia"/>
                <a:cs typeface="Georgia"/>
              </a:rPr>
              <a:t>organizations.</a:t>
            </a:r>
          </a:p>
          <a:p>
            <a:pPr marL="12700" marR="381635" indent="0">
              <a:spcBef>
                <a:spcPts val="425"/>
              </a:spcBef>
              <a:buClr>
                <a:srgbClr val="D16248"/>
              </a:buClr>
              <a:buSzPct val="85185"/>
              <a:buNone/>
              <a:tabLst>
                <a:tab pos="287020" algn="l"/>
              </a:tabLst>
            </a:pPr>
            <a:r>
              <a:rPr lang="en-US" dirty="0">
                <a:solidFill>
                  <a:srgbClr val="000000"/>
                </a:solidFill>
                <a:latin typeface="inter-regular"/>
              </a:rPr>
              <a:t>Ex: </a:t>
            </a:r>
            <a:r>
              <a:rPr lang="en-US" b="0" i="0" dirty="0">
                <a:solidFill>
                  <a:srgbClr val="000000"/>
                </a:solidFill>
                <a:effectLst/>
                <a:latin typeface="inter-regular"/>
              </a:rPr>
              <a:t>Amazon Elastic Compute Cloud (EC2), Microsoft Azure, IBM's Blue Cloud, Sun Cloud, and Google Cloud are examples of the public cloud.</a:t>
            </a:r>
          </a:p>
          <a:p>
            <a:pPr marL="12700" marR="381635" indent="0">
              <a:spcBef>
                <a:spcPts val="425"/>
              </a:spcBef>
              <a:buClr>
                <a:srgbClr val="D16248"/>
              </a:buClr>
              <a:buSzPct val="85185"/>
              <a:buNone/>
              <a:tabLst>
                <a:tab pos="287020" algn="l"/>
              </a:tabLst>
            </a:pPr>
            <a:endParaRPr lang="en-US" sz="2800" dirty="0">
              <a:latin typeface="Georgia"/>
              <a:cs typeface="Georgia"/>
            </a:endParaRPr>
          </a:p>
          <a:p>
            <a:pPr marL="469900" marR="476884" indent="-457200">
              <a:spcBef>
                <a:spcPts val="645"/>
              </a:spcBef>
              <a:buClr>
                <a:srgbClr val="D16248"/>
              </a:buClr>
              <a:buSzPct val="85185"/>
              <a:tabLst>
                <a:tab pos="287020" algn="l"/>
              </a:tabLst>
            </a:pPr>
            <a:r>
              <a:rPr lang="en-US" sz="2800" dirty="0">
                <a:latin typeface="Georgia"/>
                <a:cs typeface="Georgia"/>
              </a:rPr>
              <a:t>A </a:t>
            </a:r>
            <a:r>
              <a:rPr lang="en-US" sz="2800" spc="-5" dirty="0">
                <a:solidFill>
                  <a:srgbClr val="FF0000"/>
                </a:solidFill>
                <a:latin typeface="Georgia"/>
                <a:cs typeface="Georgia"/>
              </a:rPr>
              <a:t>private cloud </a:t>
            </a:r>
            <a:r>
              <a:rPr lang="en-US" sz="2800" dirty="0">
                <a:latin typeface="Georgia"/>
                <a:cs typeface="Georgia"/>
              </a:rPr>
              <a:t>is </a:t>
            </a:r>
            <a:r>
              <a:rPr lang="en-US" sz="2800" spc="-5" dirty="0">
                <a:latin typeface="Georgia"/>
                <a:cs typeface="Georgia"/>
              </a:rPr>
              <a:t>owned by </a:t>
            </a:r>
            <a:r>
              <a:rPr lang="en-US" sz="2800" dirty="0">
                <a:latin typeface="Georgia"/>
                <a:cs typeface="Georgia"/>
              </a:rPr>
              <a:t>an </a:t>
            </a:r>
            <a:r>
              <a:rPr lang="en-US" sz="2800" spc="-5" dirty="0">
                <a:latin typeface="Georgia"/>
                <a:cs typeface="Georgia"/>
              </a:rPr>
              <a:t>individual  organization and </a:t>
            </a:r>
            <a:r>
              <a:rPr lang="en-US" sz="2800" dirty="0">
                <a:latin typeface="Georgia"/>
                <a:cs typeface="Georgia"/>
              </a:rPr>
              <a:t>resides </a:t>
            </a:r>
            <a:r>
              <a:rPr lang="en-US" sz="2800" spc="-5" dirty="0">
                <a:latin typeface="Georgia"/>
                <a:cs typeface="Georgia"/>
              </a:rPr>
              <a:t>within the organization’s  premises.</a:t>
            </a:r>
          </a:p>
          <a:p>
            <a:pPr marL="12700" marR="476884" indent="0">
              <a:spcBef>
                <a:spcPts val="645"/>
              </a:spcBef>
              <a:buClr>
                <a:srgbClr val="D16248"/>
              </a:buClr>
              <a:buSzPct val="85185"/>
              <a:buNone/>
              <a:tabLst>
                <a:tab pos="287020" algn="l"/>
              </a:tabLst>
            </a:pPr>
            <a:r>
              <a:rPr lang="en-US" b="0" i="0" dirty="0">
                <a:solidFill>
                  <a:srgbClr val="000000"/>
                </a:solidFill>
                <a:effectLst/>
                <a:latin typeface="inter-regular"/>
              </a:rPr>
              <a:t>Ex: HP Data Centers, Microsoft, </a:t>
            </a:r>
            <a:r>
              <a:rPr lang="en-US" b="0" i="0" dirty="0" err="1">
                <a:solidFill>
                  <a:srgbClr val="000000"/>
                </a:solidFill>
                <a:effectLst/>
                <a:latin typeface="inter-regular"/>
              </a:rPr>
              <a:t>Elastra</a:t>
            </a:r>
            <a:r>
              <a:rPr lang="en-US" b="0" i="0" dirty="0">
                <a:solidFill>
                  <a:srgbClr val="000000"/>
                </a:solidFill>
                <a:effectLst/>
                <a:latin typeface="inter-regular"/>
              </a:rPr>
              <a:t>-private cloud, and Ubuntu are the example of a private cloud.</a:t>
            </a:r>
          </a:p>
          <a:p>
            <a:pPr marL="469900" marR="476884" indent="-457200">
              <a:spcBef>
                <a:spcPts val="645"/>
              </a:spcBef>
              <a:buClr>
                <a:srgbClr val="D16248"/>
              </a:buClr>
              <a:buSzPct val="85185"/>
              <a:tabLst>
                <a:tab pos="287020" algn="l"/>
              </a:tabLst>
            </a:pPr>
            <a:endParaRPr lang="en-US" sz="2800" dirty="0">
              <a:latin typeface="Georgia"/>
              <a:cs typeface="Georgia"/>
            </a:endParaRPr>
          </a:p>
          <a:p>
            <a:pPr marL="469900" marR="133985" indent="-457200">
              <a:spcBef>
                <a:spcPts val="650"/>
              </a:spcBef>
              <a:buClr>
                <a:srgbClr val="D16248"/>
              </a:buClr>
              <a:buSzPct val="85185"/>
              <a:tabLst>
                <a:tab pos="287020" algn="l"/>
                <a:tab pos="6031865" algn="l"/>
              </a:tabLst>
            </a:pPr>
            <a:r>
              <a:rPr lang="en-US" sz="2800" dirty="0">
                <a:latin typeface="Georgia"/>
                <a:cs typeface="Georgia"/>
              </a:rPr>
              <a:t>A </a:t>
            </a:r>
            <a:r>
              <a:rPr lang="en-US" sz="2800" spc="-10" dirty="0">
                <a:solidFill>
                  <a:srgbClr val="FF0000"/>
                </a:solidFill>
                <a:latin typeface="Georgia"/>
                <a:cs typeface="Georgia"/>
              </a:rPr>
              <a:t>community cloud </a:t>
            </a:r>
            <a:r>
              <a:rPr lang="en-US" sz="2800" dirty="0">
                <a:latin typeface="Georgia"/>
                <a:cs typeface="Georgia"/>
              </a:rPr>
              <a:t>is </a:t>
            </a:r>
            <a:r>
              <a:rPr lang="en-US" sz="2800" spc="-5" dirty="0">
                <a:latin typeface="Georgia"/>
                <a:cs typeface="Georgia"/>
              </a:rPr>
              <a:t>normally limited for access </a:t>
            </a:r>
            <a:r>
              <a:rPr lang="en-US" sz="2800" spc="-170" dirty="0">
                <a:latin typeface="Georgia"/>
                <a:cs typeface="Georgia"/>
              </a:rPr>
              <a:t>by  </a:t>
            </a:r>
            <a:r>
              <a:rPr lang="en-US" sz="2800" dirty="0">
                <a:latin typeface="Georgia"/>
                <a:cs typeface="Georgia"/>
              </a:rPr>
              <a:t>a </a:t>
            </a:r>
            <a:r>
              <a:rPr lang="en-US" sz="2800" spc="-5" dirty="0">
                <a:latin typeface="Georgia"/>
                <a:cs typeface="Georgia"/>
              </a:rPr>
              <a:t>group of cloud consumers</a:t>
            </a:r>
            <a:r>
              <a:rPr lang="en-US" sz="2800" spc="-40" dirty="0">
                <a:latin typeface="Georgia"/>
                <a:cs typeface="Georgia"/>
              </a:rPr>
              <a:t> </a:t>
            </a:r>
            <a:r>
              <a:rPr lang="en-US" sz="2800" spc="-5" dirty="0">
                <a:latin typeface="Georgia"/>
                <a:cs typeface="Georgia"/>
              </a:rPr>
              <a:t>that</a:t>
            </a:r>
            <a:r>
              <a:rPr lang="en-US" sz="2800" spc="25" dirty="0">
                <a:latin typeface="Georgia"/>
                <a:cs typeface="Georgia"/>
              </a:rPr>
              <a:t> </a:t>
            </a:r>
            <a:r>
              <a:rPr lang="en-US" sz="2800" spc="-5" dirty="0">
                <a:latin typeface="Georgia"/>
                <a:cs typeface="Georgia"/>
              </a:rPr>
              <a:t>may </a:t>
            </a:r>
            <a:r>
              <a:rPr lang="en-US" sz="2800" spc="-10" dirty="0">
                <a:latin typeface="Georgia"/>
                <a:cs typeface="Georgia"/>
              </a:rPr>
              <a:t>also </a:t>
            </a:r>
            <a:r>
              <a:rPr lang="en-US" sz="2800" spc="-5" dirty="0">
                <a:latin typeface="Georgia"/>
                <a:cs typeface="Georgia"/>
              </a:rPr>
              <a:t>share  </a:t>
            </a:r>
            <a:r>
              <a:rPr lang="en-US" sz="2800" dirty="0">
                <a:latin typeface="Georgia"/>
                <a:cs typeface="Georgia"/>
              </a:rPr>
              <a:t>responsibility in its</a:t>
            </a:r>
            <a:r>
              <a:rPr lang="en-US" sz="2800" spc="-55" dirty="0">
                <a:latin typeface="Georgia"/>
                <a:cs typeface="Georgia"/>
              </a:rPr>
              <a:t> </a:t>
            </a:r>
            <a:r>
              <a:rPr lang="en-US" sz="2800" spc="-5" dirty="0">
                <a:latin typeface="Georgia"/>
                <a:cs typeface="Georgia"/>
              </a:rPr>
              <a:t>ownership.</a:t>
            </a:r>
          </a:p>
          <a:p>
            <a:pPr marL="12700" marR="133985" indent="0">
              <a:spcBef>
                <a:spcPts val="650"/>
              </a:spcBef>
              <a:buClr>
                <a:srgbClr val="D16248"/>
              </a:buClr>
              <a:buSzPct val="85185"/>
              <a:buNone/>
              <a:tabLst>
                <a:tab pos="287020" algn="l"/>
                <a:tab pos="6031865" algn="l"/>
              </a:tabLst>
            </a:pPr>
            <a:r>
              <a:rPr lang="en-US" dirty="0">
                <a:solidFill>
                  <a:srgbClr val="333333"/>
                </a:solidFill>
                <a:latin typeface="inter-regular"/>
              </a:rPr>
              <a:t>Ex: </a:t>
            </a:r>
            <a:r>
              <a:rPr lang="en-US" b="0" i="0" dirty="0">
                <a:solidFill>
                  <a:srgbClr val="333333"/>
                </a:solidFill>
                <a:effectLst/>
                <a:latin typeface="inter-regular"/>
              </a:rPr>
              <a:t>Our government organization within India may share computing infrastructure in the cloud to manage data.</a:t>
            </a:r>
            <a:endParaRPr lang="en-US" sz="2800" dirty="0">
              <a:latin typeface="Georgia"/>
              <a:cs typeface="Georgia"/>
            </a:endParaRPr>
          </a:p>
          <a:p>
            <a:pPr marL="469900" marR="5080" indent="-457200">
              <a:lnSpc>
                <a:spcPts val="2920"/>
              </a:lnSpc>
              <a:spcBef>
                <a:spcPts val="685"/>
              </a:spcBef>
              <a:buClr>
                <a:srgbClr val="D16248"/>
              </a:buClr>
              <a:buSzPct val="85185"/>
              <a:tabLst>
                <a:tab pos="287020" algn="l"/>
              </a:tabLst>
            </a:pPr>
            <a:r>
              <a:rPr lang="en-US" sz="2800" dirty="0">
                <a:latin typeface="Georgia"/>
                <a:cs typeface="Georgia"/>
              </a:rPr>
              <a:t>A </a:t>
            </a:r>
            <a:r>
              <a:rPr lang="en-US" sz="2800" spc="-5" dirty="0">
                <a:solidFill>
                  <a:srgbClr val="FF0000"/>
                </a:solidFill>
                <a:latin typeface="Georgia"/>
                <a:cs typeface="Georgia"/>
              </a:rPr>
              <a:t>hybrid cloud </a:t>
            </a:r>
            <a:r>
              <a:rPr lang="en-US" sz="2800" dirty="0">
                <a:latin typeface="Georgia"/>
                <a:cs typeface="Georgia"/>
              </a:rPr>
              <a:t>is a </a:t>
            </a:r>
            <a:r>
              <a:rPr lang="en-US" sz="2800" spc="-5" dirty="0">
                <a:latin typeface="Georgia"/>
                <a:cs typeface="Georgia"/>
              </a:rPr>
              <a:t>combination </a:t>
            </a:r>
            <a:r>
              <a:rPr lang="en-US" sz="2800" spc="-10" dirty="0">
                <a:latin typeface="Georgia"/>
                <a:cs typeface="Georgia"/>
              </a:rPr>
              <a:t>of </a:t>
            </a:r>
            <a:r>
              <a:rPr lang="en-US" sz="2800" spc="-5" dirty="0">
                <a:latin typeface="Georgia"/>
                <a:cs typeface="Georgia"/>
              </a:rPr>
              <a:t>two or more </a:t>
            </a:r>
            <a:r>
              <a:rPr lang="en-US" sz="2800" spc="-75" dirty="0">
                <a:latin typeface="Georgia"/>
                <a:cs typeface="Georgia"/>
              </a:rPr>
              <a:t>cloud  </a:t>
            </a:r>
            <a:r>
              <a:rPr lang="en-US" sz="2800" spc="-5" dirty="0">
                <a:latin typeface="Georgia"/>
                <a:cs typeface="Georgia"/>
              </a:rPr>
              <a:t>deployment</a:t>
            </a:r>
            <a:r>
              <a:rPr lang="en-US" sz="2800" spc="-40" dirty="0">
                <a:latin typeface="Georgia"/>
                <a:cs typeface="Georgia"/>
              </a:rPr>
              <a:t> </a:t>
            </a:r>
            <a:r>
              <a:rPr lang="en-US" sz="2800" spc="-5" dirty="0">
                <a:latin typeface="Georgia"/>
                <a:cs typeface="Georgia"/>
              </a:rPr>
              <a:t>models.</a:t>
            </a:r>
          </a:p>
          <a:p>
            <a:pPr marL="12700" marR="5080" indent="0">
              <a:lnSpc>
                <a:spcPts val="2920"/>
              </a:lnSpc>
              <a:spcBef>
                <a:spcPts val="685"/>
              </a:spcBef>
              <a:buClr>
                <a:srgbClr val="D16248"/>
              </a:buClr>
              <a:buSzPct val="85185"/>
              <a:buNone/>
              <a:tabLst>
                <a:tab pos="287020" algn="l"/>
              </a:tabLst>
            </a:pPr>
            <a:r>
              <a:rPr lang="en-US" dirty="0">
                <a:solidFill>
                  <a:srgbClr val="000000"/>
                </a:solidFill>
                <a:latin typeface="inter-regular"/>
              </a:rPr>
              <a:t>Ex: </a:t>
            </a:r>
            <a:r>
              <a:rPr lang="en-US" b="0" i="0" dirty="0">
                <a:solidFill>
                  <a:srgbClr val="000000"/>
                </a:solidFill>
                <a:effectLst/>
                <a:latin typeface="inter-regular"/>
              </a:rPr>
              <a:t>The best hybrid cloud provider companies are </a:t>
            </a:r>
            <a:r>
              <a:rPr lang="en-US" b="1" i="0" dirty="0">
                <a:solidFill>
                  <a:srgbClr val="000000"/>
                </a:solidFill>
                <a:effectLst/>
                <a:latin typeface="inter-bold"/>
              </a:rPr>
              <a:t>Amazon, Microsoft, Google, Cisco,</a:t>
            </a:r>
            <a:r>
              <a:rPr lang="en-US" b="0" i="0" dirty="0">
                <a:solidFill>
                  <a:srgbClr val="000000"/>
                </a:solidFill>
                <a:effectLst/>
                <a:latin typeface="inter-regular"/>
              </a:rPr>
              <a:t> and </a:t>
            </a:r>
            <a:r>
              <a:rPr lang="en-US" b="1" i="0" dirty="0">
                <a:solidFill>
                  <a:srgbClr val="000000"/>
                </a:solidFill>
                <a:effectLst/>
                <a:latin typeface="inter-bold"/>
              </a:rPr>
              <a:t>NetApp</a:t>
            </a:r>
            <a:r>
              <a:rPr lang="en-US" b="0" i="0" dirty="0">
                <a:solidFill>
                  <a:srgbClr val="000000"/>
                </a:solidFill>
                <a:effectLst/>
                <a:latin typeface="inter-regular"/>
              </a:rPr>
              <a:t>.</a:t>
            </a:r>
          </a:p>
          <a:p>
            <a:pPr marL="469900" marR="5080" indent="-457200">
              <a:lnSpc>
                <a:spcPts val="2920"/>
              </a:lnSpc>
              <a:spcBef>
                <a:spcPts val="685"/>
              </a:spcBef>
              <a:buClr>
                <a:srgbClr val="D16248"/>
              </a:buClr>
              <a:buSzPct val="85185"/>
              <a:tabLst>
                <a:tab pos="287020" algn="l"/>
              </a:tabLst>
            </a:pPr>
            <a:endParaRPr lang="en-US" sz="2800" dirty="0">
              <a:latin typeface="Georgia"/>
              <a:cs typeface="Georgia"/>
            </a:endParaRPr>
          </a:p>
        </p:txBody>
      </p:sp>
    </p:spTree>
    <p:extLst>
      <p:ext uri="{BB962C8B-B14F-4D97-AF65-F5344CB8AC3E}">
        <p14:creationId xmlns:p14="http://schemas.microsoft.com/office/powerpoint/2010/main" val="23349085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A2091A-102F-4D10-80B4-A5F0219735C5}"/>
              </a:ext>
            </a:extLst>
          </p:cNvPr>
          <p:cNvSpPr>
            <a:spLocks noGrp="1"/>
          </p:cNvSpPr>
          <p:nvPr>
            <p:ph type="title"/>
          </p:nvPr>
        </p:nvSpPr>
        <p:spPr/>
        <p:txBody>
          <a:bodyPr/>
          <a:lstStyle/>
          <a:p>
            <a:r>
              <a:rPr lang="en-IN" dirty="0"/>
              <a:t>Public Cloud</a:t>
            </a:r>
          </a:p>
        </p:txBody>
      </p:sp>
      <p:sp>
        <p:nvSpPr>
          <p:cNvPr id="7" name="object 4">
            <a:extLst>
              <a:ext uri="{FF2B5EF4-FFF2-40B4-BE49-F238E27FC236}">
                <a16:creationId xmlns:a16="http://schemas.microsoft.com/office/drawing/2014/main" xmlns="" id="{AFE1BEE3-E0D2-48FE-B179-946852FB4C3E}"/>
              </a:ext>
            </a:extLst>
          </p:cNvPr>
          <p:cNvSpPr/>
          <p:nvPr/>
        </p:nvSpPr>
        <p:spPr>
          <a:xfrm>
            <a:off x="4215806" y="802830"/>
            <a:ext cx="5161407" cy="5252339"/>
          </a:xfrm>
          <a:prstGeom prst="rect">
            <a:avLst/>
          </a:prstGeom>
          <a:blipFill>
            <a:blip r:embed="rId2" cstate="print"/>
            <a:stretch>
              <a:fillRect/>
            </a:stretch>
          </a:blipFill>
        </p:spPr>
        <p:txBody>
          <a:bodyPr wrap="square" lIns="0" tIns="0" rIns="0" bIns="0" rtlCol="0"/>
          <a:lstStyle/>
          <a:p>
            <a:endParaRPr lang="en-IN"/>
          </a:p>
        </p:txBody>
      </p:sp>
      <p:sp>
        <p:nvSpPr>
          <p:cNvPr id="9" name="TextBox 8">
            <a:extLst>
              <a:ext uri="{FF2B5EF4-FFF2-40B4-BE49-F238E27FC236}">
                <a16:creationId xmlns:a16="http://schemas.microsoft.com/office/drawing/2014/main" xmlns="" id="{0E065C67-91E7-47E2-A731-A76DCE8608B2}"/>
              </a:ext>
            </a:extLst>
          </p:cNvPr>
          <p:cNvSpPr txBox="1"/>
          <p:nvPr/>
        </p:nvSpPr>
        <p:spPr>
          <a:xfrm>
            <a:off x="3482109" y="5839864"/>
            <a:ext cx="6096000" cy="923330"/>
          </a:xfrm>
          <a:prstGeom prst="rect">
            <a:avLst/>
          </a:prstGeom>
          <a:noFill/>
        </p:spPr>
        <p:txBody>
          <a:bodyPr wrap="square">
            <a:spAutoFit/>
          </a:bodyPr>
          <a:lstStyle/>
          <a:p>
            <a:r>
              <a:rPr lang="en-US" sz="1800" i="1" spc="-5" dirty="0">
                <a:latin typeface="Georgia"/>
                <a:cs typeface="Georgia"/>
              </a:rPr>
              <a:t>Figure </a:t>
            </a:r>
            <a:r>
              <a:rPr lang="en-US" i="1" spc="-5" dirty="0">
                <a:latin typeface="Georgia"/>
                <a:cs typeface="Georgia"/>
              </a:rPr>
              <a:t>-</a:t>
            </a:r>
            <a:r>
              <a:rPr lang="en-US" sz="1800" i="1" dirty="0">
                <a:latin typeface="Georgia"/>
                <a:cs typeface="Georgia"/>
              </a:rPr>
              <a:t>  </a:t>
            </a:r>
            <a:r>
              <a:rPr lang="en-US" sz="1800" i="1" spc="-5" dirty="0">
                <a:latin typeface="Georgia"/>
                <a:cs typeface="Georgia"/>
              </a:rPr>
              <a:t>Organizations act </a:t>
            </a:r>
            <a:r>
              <a:rPr lang="en-US" sz="1800" i="1" dirty="0">
                <a:latin typeface="Georgia"/>
                <a:cs typeface="Georgia"/>
              </a:rPr>
              <a:t>as  cloud </a:t>
            </a:r>
            <a:r>
              <a:rPr lang="en-US" sz="1800" i="1" spc="-5" dirty="0">
                <a:latin typeface="Georgia"/>
                <a:cs typeface="Georgia"/>
              </a:rPr>
              <a:t>consumers when  accessing </a:t>
            </a:r>
            <a:r>
              <a:rPr lang="en-US" sz="1800" i="1" dirty="0">
                <a:latin typeface="Georgia"/>
                <a:cs typeface="Georgia"/>
              </a:rPr>
              <a:t>cloud</a:t>
            </a:r>
            <a:r>
              <a:rPr lang="en-US" sz="1800" i="1" spc="-65" dirty="0">
                <a:latin typeface="Georgia"/>
                <a:cs typeface="Georgia"/>
              </a:rPr>
              <a:t> </a:t>
            </a:r>
            <a:r>
              <a:rPr lang="en-US" sz="1800" i="1" spc="-5" dirty="0">
                <a:latin typeface="Georgia"/>
                <a:cs typeface="Georgia"/>
              </a:rPr>
              <a:t>services  and </a:t>
            </a:r>
            <a:r>
              <a:rPr lang="en-US" sz="1800" i="1" dirty="0">
                <a:latin typeface="Georgia"/>
                <a:cs typeface="Georgia"/>
              </a:rPr>
              <a:t>IT </a:t>
            </a:r>
            <a:r>
              <a:rPr lang="en-US" sz="1800" i="1" spc="-5" dirty="0">
                <a:latin typeface="Georgia"/>
                <a:cs typeface="Georgia"/>
              </a:rPr>
              <a:t>resources made  available </a:t>
            </a:r>
            <a:r>
              <a:rPr lang="en-US" sz="1800" i="1" dirty="0">
                <a:latin typeface="Georgia"/>
                <a:cs typeface="Georgia"/>
              </a:rPr>
              <a:t>by different  cloud </a:t>
            </a:r>
            <a:r>
              <a:rPr lang="en-US" sz="1800" i="1" spc="-5" dirty="0">
                <a:latin typeface="Georgia"/>
                <a:cs typeface="Georgia"/>
              </a:rPr>
              <a:t>providers.</a:t>
            </a:r>
            <a:endParaRPr lang="en-IN" dirty="0"/>
          </a:p>
        </p:txBody>
      </p:sp>
    </p:spTree>
    <p:extLst>
      <p:ext uri="{BB962C8B-B14F-4D97-AF65-F5344CB8AC3E}">
        <p14:creationId xmlns:p14="http://schemas.microsoft.com/office/powerpoint/2010/main" val="12337921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D2AA9-5879-4F8F-8262-E8E36310CCAF}"/>
              </a:ext>
            </a:extLst>
          </p:cNvPr>
          <p:cNvSpPr>
            <a:spLocks noGrp="1"/>
          </p:cNvSpPr>
          <p:nvPr>
            <p:ph type="title"/>
          </p:nvPr>
        </p:nvSpPr>
        <p:spPr/>
        <p:txBody>
          <a:bodyPr/>
          <a:lstStyle/>
          <a:p>
            <a:r>
              <a:rPr lang="en-IN" dirty="0"/>
              <a:t>Community Cloud</a:t>
            </a:r>
          </a:p>
        </p:txBody>
      </p:sp>
      <p:sp>
        <p:nvSpPr>
          <p:cNvPr id="4" name="object 6">
            <a:extLst>
              <a:ext uri="{FF2B5EF4-FFF2-40B4-BE49-F238E27FC236}">
                <a16:creationId xmlns:a16="http://schemas.microsoft.com/office/drawing/2014/main" xmlns="" id="{E3FE554E-5778-48D5-B391-B2472C7D55C4}"/>
              </a:ext>
            </a:extLst>
          </p:cNvPr>
          <p:cNvSpPr/>
          <p:nvPr/>
        </p:nvSpPr>
        <p:spPr>
          <a:xfrm>
            <a:off x="3980872" y="1497426"/>
            <a:ext cx="4630420" cy="4344727"/>
          </a:xfrm>
          <a:prstGeom prst="rect">
            <a:avLst/>
          </a:prstGeom>
          <a:blipFill>
            <a:blip r:embed="rId2" cstate="print"/>
            <a:stretch>
              <a:fillRect/>
            </a:stretch>
          </a:blipFill>
        </p:spPr>
        <p:txBody>
          <a:bodyPr wrap="square" lIns="0" tIns="0" rIns="0" bIns="0" rtlCol="0"/>
          <a:lstStyle/>
          <a:p>
            <a:endParaRPr lang="en-IN"/>
          </a:p>
        </p:txBody>
      </p:sp>
      <p:sp>
        <p:nvSpPr>
          <p:cNvPr id="6" name="TextBox 5">
            <a:extLst>
              <a:ext uri="{FF2B5EF4-FFF2-40B4-BE49-F238E27FC236}">
                <a16:creationId xmlns:a16="http://schemas.microsoft.com/office/drawing/2014/main" xmlns="" id="{464CCA15-6C68-4190-ADA9-958D68E8B54A}"/>
              </a:ext>
            </a:extLst>
          </p:cNvPr>
          <p:cNvSpPr txBox="1"/>
          <p:nvPr/>
        </p:nvSpPr>
        <p:spPr>
          <a:xfrm>
            <a:off x="3248082" y="5934670"/>
            <a:ext cx="6096000" cy="646331"/>
          </a:xfrm>
          <a:prstGeom prst="rect">
            <a:avLst/>
          </a:prstGeom>
          <a:noFill/>
        </p:spPr>
        <p:txBody>
          <a:bodyPr wrap="square">
            <a:spAutoFit/>
          </a:bodyPr>
          <a:lstStyle/>
          <a:p>
            <a:r>
              <a:rPr lang="en-US" sz="1800" i="1" spc="-5" dirty="0">
                <a:latin typeface="Georgia"/>
                <a:cs typeface="Georgia"/>
              </a:rPr>
              <a:t>Figure </a:t>
            </a:r>
            <a:r>
              <a:rPr lang="en-US" sz="1800" i="1" dirty="0">
                <a:latin typeface="Georgia"/>
                <a:cs typeface="Georgia"/>
              </a:rPr>
              <a:t> - An example </a:t>
            </a:r>
            <a:r>
              <a:rPr lang="en-US" sz="1800" i="1" spc="-5" dirty="0">
                <a:latin typeface="Georgia"/>
                <a:cs typeface="Georgia"/>
              </a:rPr>
              <a:t>of </a:t>
            </a:r>
            <a:r>
              <a:rPr lang="en-US" sz="1800" i="1" dirty="0">
                <a:latin typeface="Georgia"/>
                <a:cs typeface="Georgia"/>
              </a:rPr>
              <a:t>a  </a:t>
            </a:r>
            <a:r>
              <a:rPr lang="en-US" sz="1800" i="1" spc="-5" dirty="0">
                <a:latin typeface="Georgia"/>
                <a:cs typeface="Georgia"/>
              </a:rPr>
              <a:t>"community" of organizations  accessing </a:t>
            </a:r>
            <a:r>
              <a:rPr lang="en-US" sz="1800" i="1" dirty="0">
                <a:latin typeface="Georgia"/>
                <a:cs typeface="Georgia"/>
              </a:rPr>
              <a:t>IT </a:t>
            </a:r>
            <a:r>
              <a:rPr lang="en-US" sz="1800" i="1" spc="-5" dirty="0">
                <a:latin typeface="Georgia"/>
                <a:cs typeface="Georgia"/>
              </a:rPr>
              <a:t>resources </a:t>
            </a:r>
            <a:r>
              <a:rPr lang="en-US" sz="1800" i="1" dirty="0">
                <a:latin typeface="Georgia"/>
                <a:cs typeface="Georgia"/>
              </a:rPr>
              <a:t>from a  community</a:t>
            </a:r>
            <a:r>
              <a:rPr lang="en-US" sz="1800" i="1" spc="5" dirty="0">
                <a:latin typeface="Georgia"/>
                <a:cs typeface="Georgia"/>
              </a:rPr>
              <a:t> </a:t>
            </a:r>
            <a:r>
              <a:rPr lang="en-US" sz="1800" i="1" dirty="0">
                <a:latin typeface="Georgia"/>
                <a:cs typeface="Georgia"/>
              </a:rPr>
              <a:t>cloud.</a:t>
            </a:r>
            <a:endParaRPr lang="en-IN" dirty="0"/>
          </a:p>
        </p:txBody>
      </p:sp>
    </p:spTree>
    <p:extLst>
      <p:ext uri="{BB962C8B-B14F-4D97-AF65-F5344CB8AC3E}">
        <p14:creationId xmlns:p14="http://schemas.microsoft.com/office/powerpoint/2010/main" val="12029045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14943-EF32-4AE5-B765-ABB38C385F1A}"/>
              </a:ext>
            </a:extLst>
          </p:cNvPr>
          <p:cNvSpPr>
            <a:spLocks noGrp="1"/>
          </p:cNvSpPr>
          <p:nvPr>
            <p:ph type="title"/>
          </p:nvPr>
        </p:nvSpPr>
        <p:spPr>
          <a:xfrm>
            <a:off x="838200" y="365126"/>
            <a:ext cx="10515600" cy="872548"/>
          </a:xfrm>
        </p:spPr>
        <p:txBody>
          <a:bodyPr/>
          <a:lstStyle/>
          <a:p>
            <a:r>
              <a:rPr lang="en-IN" dirty="0"/>
              <a:t>Private Cloud</a:t>
            </a:r>
          </a:p>
        </p:txBody>
      </p:sp>
      <p:sp>
        <p:nvSpPr>
          <p:cNvPr id="4" name="object 5">
            <a:extLst>
              <a:ext uri="{FF2B5EF4-FFF2-40B4-BE49-F238E27FC236}">
                <a16:creationId xmlns:a16="http://schemas.microsoft.com/office/drawing/2014/main" xmlns="" id="{928897E9-ACFD-4DBD-A828-6163EC9BA069}"/>
              </a:ext>
            </a:extLst>
          </p:cNvPr>
          <p:cNvSpPr/>
          <p:nvPr/>
        </p:nvSpPr>
        <p:spPr>
          <a:xfrm>
            <a:off x="2694639" y="1412722"/>
            <a:ext cx="5969070" cy="3768878"/>
          </a:xfrm>
          <a:prstGeom prst="rect">
            <a:avLst/>
          </a:prstGeom>
          <a:blipFill>
            <a:blip r:embed="rId2" cstate="print"/>
            <a:stretch>
              <a:fillRect/>
            </a:stretch>
          </a:blipFill>
        </p:spPr>
        <p:txBody>
          <a:bodyPr wrap="square" lIns="0" tIns="0" rIns="0" bIns="0" rtlCol="0"/>
          <a:lstStyle/>
          <a:p>
            <a:endParaRPr lang="en-IN"/>
          </a:p>
        </p:txBody>
      </p:sp>
      <p:sp>
        <p:nvSpPr>
          <p:cNvPr id="6" name="TextBox 5">
            <a:extLst>
              <a:ext uri="{FF2B5EF4-FFF2-40B4-BE49-F238E27FC236}">
                <a16:creationId xmlns:a16="http://schemas.microsoft.com/office/drawing/2014/main" xmlns="" id="{6596D765-199A-4639-97C6-EDAF84893ABD}"/>
              </a:ext>
            </a:extLst>
          </p:cNvPr>
          <p:cNvSpPr txBox="1"/>
          <p:nvPr/>
        </p:nvSpPr>
        <p:spPr>
          <a:xfrm>
            <a:off x="1835657" y="5356648"/>
            <a:ext cx="9109433" cy="923330"/>
          </a:xfrm>
          <a:prstGeom prst="rect">
            <a:avLst/>
          </a:prstGeom>
          <a:noFill/>
        </p:spPr>
        <p:txBody>
          <a:bodyPr wrap="square">
            <a:spAutoFit/>
          </a:bodyPr>
          <a:lstStyle/>
          <a:p>
            <a:r>
              <a:rPr lang="en-US" sz="1800" i="1" spc="-5" dirty="0">
                <a:latin typeface="Georgia"/>
                <a:cs typeface="Georgia"/>
              </a:rPr>
              <a:t>Figure </a:t>
            </a:r>
            <a:r>
              <a:rPr lang="en-US" sz="1800" i="1" dirty="0">
                <a:latin typeface="Georgia"/>
                <a:cs typeface="Georgia"/>
              </a:rPr>
              <a:t> - A cloud </a:t>
            </a:r>
            <a:r>
              <a:rPr lang="en-US" sz="1800" i="1" spc="-5" dirty="0">
                <a:latin typeface="Georgia"/>
                <a:cs typeface="Georgia"/>
              </a:rPr>
              <a:t>service consumer in the organization's </a:t>
            </a:r>
            <a:r>
              <a:rPr lang="en-US" sz="1800" i="1" spc="5" dirty="0">
                <a:latin typeface="Georgia"/>
                <a:cs typeface="Georgia"/>
              </a:rPr>
              <a:t>on-  </a:t>
            </a:r>
            <a:r>
              <a:rPr lang="en-US" sz="1800" i="1" spc="-5" dirty="0">
                <a:latin typeface="Georgia"/>
                <a:cs typeface="Georgia"/>
              </a:rPr>
              <a:t>premise </a:t>
            </a:r>
            <a:r>
              <a:rPr lang="en-US" sz="1800" i="1" dirty="0">
                <a:latin typeface="Georgia"/>
                <a:cs typeface="Georgia"/>
              </a:rPr>
              <a:t>environment </a:t>
            </a:r>
            <a:r>
              <a:rPr lang="en-US" sz="1800" i="1" spc="-5" dirty="0">
                <a:latin typeface="Georgia"/>
                <a:cs typeface="Georgia"/>
              </a:rPr>
              <a:t>accesses </a:t>
            </a:r>
            <a:r>
              <a:rPr lang="en-US" sz="1800" i="1" dirty="0">
                <a:latin typeface="Georgia"/>
                <a:cs typeface="Georgia"/>
              </a:rPr>
              <a:t>a cloud </a:t>
            </a:r>
            <a:r>
              <a:rPr lang="en-US" sz="1800" i="1" spc="-5" dirty="0">
                <a:latin typeface="Georgia"/>
                <a:cs typeface="Georgia"/>
              </a:rPr>
              <a:t>service hosted on the </a:t>
            </a:r>
            <a:r>
              <a:rPr lang="en-US" sz="1800" i="1" spc="-10" dirty="0">
                <a:latin typeface="Georgia"/>
                <a:cs typeface="Georgia"/>
              </a:rPr>
              <a:t>same  </a:t>
            </a:r>
            <a:r>
              <a:rPr lang="en-US" sz="1800" i="1" spc="-5" dirty="0">
                <a:latin typeface="Georgia"/>
                <a:cs typeface="Georgia"/>
              </a:rPr>
              <a:t>organization's private cloud via </a:t>
            </a:r>
            <a:r>
              <a:rPr lang="en-US" sz="1800" i="1" dirty="0">
                <a:latin typeface="Georgia"/>
                <a:cs typeface="Georgia"/>
              </a:rPr>
              <a:t>a </a:t>
            </a:r>
            <a:r>
              <a:rPr lang="en-US" sz="1800" i="1" spc="-5" dirty="0">
                <a:latin typeface="Georgia"/>
                <a:cs typeface="Georgia"/>
              </a:rPr>
              <a:t>virtual private</a:t>
            </a:r>
            <a:r>
              <a:rPr lang="en-US" sz="1800" i="1" spc="-15" dirty="0">
                <a:latin typeface="Georgia"/>
                <a:cs typeface="Georgia"/>
              </a:rPr>
              <a:t> </a:t>
            </a:r>
            <a:r>
              <a:rPr lang="en-US" sz="1800" i="1" dirty="0">
                <a:latin typeface="Georgia"/>
                <a:cs typeface="Georgia"/>
              </a:rPr>
              <a:t>network.</a:t>
            </a:r>
            <a:endParaRPr lang="en-IN" dirty="0"/>
          </a:p>
        </p:txBody>
      </p:sp>
    </p:spTree>
    <p:extLst>
      <p:ext uri="{BB962C8B-B14F-4D97-AF65-F5344CB8AC3E}">
        <p14:creationId xmlns:p14="http://schemas.microsoft.com/office/powerpoint/2010/main" val="3894593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76A93-5115-40D8-992D-7863EFA9D6C0}"/>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9BE144FD-6BE6-4773-90E9-34A90C6952F7}"/>
              </a:ext>
            </a:extLst>
          </p:cNvPr>
          <p:cNvSpPr>
            <a:spLocks noGrp="1"/>
          </p:cNvSpPr>
          <p:nvPr>
            <p:ph idx="1"/>
          </p:nvPr>
        </p:nvSpPr>
        <p:spPr/>
        <p:txBody>
          <a:bodyPr>
            <a:normAutofit fontScale="62500" lnSpcReduction="20000"/>
          </a:bodyPr>
          <a:lstStyle/>
          <a:p>
            <a:pPr marL="0" indent="0">
              <a:buNone/>
            </a:pPr>
            <a:r>
              <a:rPr lang="en-IN" b="1" dirty="0"/>
              <a:t>Cost reduction</a:t>
            </a:r>
          </a:p>
          <a:p>
            <a:pPr marL="0" indent="0">
              <a:buNone/>
            </a:pPr>
            <a:r>
              <a:rPr lang="en-IN" dirty="0"/>
              <a:t>Difficult to maintain a trade off between IT costs and business performance.</a:t>
            </a:r>
          </a:p>
          <a:p>
            <a:pPr marL="0" indent="0">
              <a:buNone/>
            </a:pPr>
            <a:r>
              <a:rPr lang="en-IN" dirty="0"/>
              <a:t>Two costs need to be accounted for</a:t>
            </a:r>
          </a:p>
          <a:p>
            <a:r>
              <a:rPr lang="en-IN" dirty="0"/>
              <a:t>Acquiring new infrastructure</a:t>
            </a:r>
          </a:p>
          <a:p>
            <a:r>
              <a:rPr lang="en-IN" dirty="0"/>
              <a:t>Ongoing ownership.</a:t>
            </a:r>
          </a:p>
          <a:p>
            <a:pPr marL="0" indent="0">
              <a:buNone/>
            </a:pPr>
            <a:r>
              <a:rPr lang="en-IN" dirty="0"/>
              <a:t>Common forms of infrastructure related operating overhead includes</a:t>
            </a:r>
          </a:p>
          <a:p>
            <a:r>
              <a:rPr lang="en-US" dirty="0"/>
              <a:t>technical personnel required to </a:t>
            </a:r>
            <a:r>
              <a:rPr lang="en-US" b="1" dirty="0"/>
              <a:t>keep the environment operational</a:t>
            </a:r>
            <a:r>
              <a:rPr lang="en-IN" b="1" dirty="0"/>
              <a:t>.</a:t>
            </a:r>
          </a:p>
          <a:p>
            <a:r>
              <a:rPr lang="en-US" b="1" dirty="0"/>
              <a:t>upgrades and patches </a:t>
            </a:r>
            <a:r>
              <a:rPr lang="en-US" dirty="0"/>
              <a:t>that introduce additional testing and deployment cycles.</a:t>
            </a:r>
          </a:p>
          <a:p>
            <a:r>
              <a:rPr lang="en-US" b="1" dirty="0"/>
              <a:t>utility bills and capital </a:t>
            </a:r>
            <a:r>
              <a:rPr lang="en-US" dirty="0"/>
              <a:t>expense investments for </a:t>
            </a:r>
            <a:r>
              <a:rPr lang="en-US" b="1" dirty="0"/>
              <a:t>power and cooling.</a:t>
            </a:r>
          </a:p>
          <a:p>
            <a:r>
              <a:rPr lang="en-US" b="1" dirty="0"/>
              <a:t>security and access control </a:t>
            </a:r>
            <a:r>
              <a:rPr lang="en-US" dirty="0"/>
              <a:t>measures that need to be </a:t>
            </a:r>
            <a:r>
              <a:rPr lang="en-US" b="1" dirty="0"/>
              <a:t>maintained and enforced </a:t>
            </a:r>
            <a:r>
              <a:rPr lang="en-US" dirty="0"/>
              <a:t>to protect infrastructure resources.</a:t>
            </a:r>
          </a:p>
          <a:p>
            <a:r>
              <a:rPr lang="en-US" b="1" dirty="0"/>
              <a:t>administrative and accounts staff </a:t>
            </a:r>
            <a:r>
              <a:rPr lang="en-US" dirty="0"/>
              <a:t>that may be required to keep track of licenses and support arrangements.</a:t>
            </a:r>
          </a:p>
          <a:p>
            <a:pPr marL="0" indent="0">
              <a:buNone/>
            </a:pPr>
            <a:r>
              <a:rPr lang="en-US" dirty="0"/>
              <a:t>The </a:t>
            </a:r>
            <a:r>
              <a:rPr lang="en-US" b="1" dirty="0"/>
              <a:t>on-going ownership </a:t>
            </a:r>
            <a:r>
              <a:rPr lang="en-US" dirty="0"/>
              <a:t>of internal technology infrastructure can involve some responsibilities that impose on corporate budgets.</a:t>
            </a:r>
            <a:endParaRPr lang="en-IN" b="1" dirty="0"/>
          </a:p>
          <a:p>
            <a:pPr marL="0" indent="0">
              <a:buNone/>
            </a:pPr>
            <a:endParaRPr lang="en-IN" b="1" dirty="0"/>
          </a:p>
          <a:p>
            <a:endParaRPr lang="en-IN" dirty="0"/>
          </a:p>
        </p:txBody>
      </p:sp>
    </p:spTree>
    <p:extLst>
      <p:ext uri="{BB962C8B-B14F-4D97-AF65-F5344CB8AC3E}">
        <p14:creationId xmlns:p14="http://schemas.microsoft.com/office/powerpoint/2010/main" val="11634087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1031E-96B0-4B19-94AE-58A634EF3B39}"/>
              </a:ext>
            </a:extLst>
          </p:cNvPr>
          <p:cNvSpPr>
            <a:spLocks noGrp="1"/>
          </p:cNvSpPr>
          <p:nvPr>
            <p:ph type="title"/>
          </p:nvPr>
        </p:nvSpPr>
        <p:spPr>
          <a:xfrm>
            <a:off x="838200" y="365125"/>
            <a:ext cx="10515600" cy="604693"/>
          </a:xfrm>
        </p:spPr>
        <p:txBody>
          <a:bodyPr>
            <a:normAutofit fontScale="90000"/>
          </a:bodyPr>
          <a:lstStyle/>
          <a:p>
            <a:r>
              <a:rPr lang="en-IN" dirty="0"/>
              <a:t>Hybrid Cloud</a:t>
            </a:r>
          </a:p>
        </p:txBody>
      </p:sp>
      <p:sp>
        <p:nvSpPr>
          <p:cNvPr id="4" name="object 5">
            <a:extLst>
              <a:ext uri="{FF2B5EF4-FFF2-40B4-BE49-F238E27FC236}">
                <a16:creationId xmlns:a16="http://schemas.microsoft.com/office/drawing/2014/main" xmlns="" id="{655EB535-FD10-4DC6-AB0A-6229F621DA4F}"/>
              </a:ext>
            </a:extLst>
          </p:cNvPr>
          <p:cNvSpPr/>
          <p:nvPr/>
        </p:nvSpPr>
        <p:spPr>
          <a:xfrm>
            <a:off x="4076694" y="826667"/>
            <a:ext cx="4230497" cy="3967006"/>
          </a:xfrm>
          <a:prstGeom prst="rect">
            <a:avLst/>
          </a:prstGeom>
          <a:blipFill>
            <a:blip r:embed="rId2" cstate="print"/>
            <a:stretch>
              <a:fillRect/>
            </a:stretch>
          </a:blipFill>
        </p:spPr>
        <p:txBody>
          <a:bodyPr wrap="square" lIns="0" tIns="0" rIns="0" bIns="0" rtlCol="0"/>
          <a:lstStyle/>
          <a:p>
            <a:endParaRPr lang="en-IN"/>
          </a:p>
        </p:txBody>
      </p:sp>
      <p:sp>
        <p:nvSpPr>
          <p:cNvPr id="6" name="TextBox 5">
            <a:extLst>
              <a:ext uri="{FF2B5EF4-FFF2-40B4-BE49-F238E27FC236}">
                <a16:creationId xmlns:a16="http://schemas.microsoft.com/office/drawing/2014/main" xmlns="" id="{E58CA36F-A1F6-4ADE-B134-BF7785BFD8F4}"/>
              </a:ext>
            </a:extLst>
          </p:cNvPr>
          <p:cNvSpPr txBox="1"/>
          <p:nvPr/>
        </p:nvSpPr>
        <p:spPr>
          <a:xfrm>
            <a:off x="2669309" y="5093962"/>
            <a:ext cx="7213600" cy="646331"/>
          </a:xfrm>
          <a:prstGeom prst="rect">
            <a:avLst/>
          </a:prstGeom>
          <a:noFill/>
        </p:spPr>
        <p:txBody>
          <a:bodyPr wrap="square">
            <a:spAutoFit/>
          </a:bodyPr>
          <a:lstStyle/>
          <a:p>
            <a:r>
              <a:rPr lang="en-US" sz="1800" i="1" spc="-5" dirty="0">
                <a:latin typeface="Georgia"/>
                <a:cs typeface="Georgia"/>
              </a:rPr>
              <a:t>Fig</a:t>
            </a:r>
            <a:r>
              <a:rPr lang="en-US" sz="1800" i="1" dirty="0">
                <a:latin typeface="Georgia"/>
                <a:cs typeface="Georgia"/>
              </a:rPr>
              <a:t> - </a:t>
            </a:r>
            <a:r>
              <a:rPr lang="en-US" sz="1800" i="1" spc="-5" dirty="0">
                <a:latin typeface="Georgia"/>
                <a:cs typeface="Georgia"/>
              </a:rPr>
              <a:t>An organization  using </a:t>
            </a:r>
            <a:r>
              <a:rPr lang="en-US" sz="1800" i="1" dirty="0">
                <a:latin typeface="Georgia"/>
                <a:cs typeface="Georgia"/>
              </a:rPr>
              <a:t>a </a:t>
            </a:r>
            <a:r>
              <a:rPr lang="en-US" sz="1800" i="1" spc="-5" dirty="0">
                <a:latin typeface="Georgia"/>
                <a:cs typeface="Georgia"/>
              </a:rPr>
              <a:t>hybrid </a:t>
            </a:r>
            <a:r>
              <a:rPr lang="en-US" sz="1800" i="1" dirty="0">
                <a:latin typeface="Georgia"/>
                <a:cs typeface="Georgia"/>
              </a:rPr>
              <a:t>cloud  </a:t>
            </a:r>
            <a:r>
              <a:rPr lang="en-US" sz="1800" i="1" spc="-5" dirty="0">
                <a:latin typeface="Georgia"/>
                <a:cs typeface="Georgia"/>
              </a:rPr>
              <a:t>architecture that utilizes </a:t>
            </a:r>
            <a:r>
              <a:rPr lang="en-US" sz="1800" i="1" dirty="0">
                <a:latin typeface="Georgia"/>
                <a:cs typeface="Georgia"/>
              </a:rPr>
              <a:t>both  a </a:t>
            </a:r>
            <a:r>
              <a:rPr lang="en-US" sz="1800" i="1" spc="-5" dirty="0">
                <a:latin typeface="Georgia"/>
                <a:cs typeface="Georgia"/>
              </a:rPr>
              <a:t>private and public</a:t>
            </a:r>
            <a:r>
              <a:rPr lang="en-US" sz="1800" i="1" spc="-20" dirty="0">
                <a:latin typeface="Georgia"/>
                <a:cs typeface="Georgia"/>
              </a:rPr>
              <a:t> </a:t>
            </a:r>
            <a:r>
              <a:rPr lang="en-US" sz="1800" i="1" dirty="0">
                <a:latin typeface="Georgia"/>
                <a:cs typeface="Georgia"/>
              </a:rPr>
              <a:t>cloud.</a:t>
            </a:r>
            <a:endParaRPr lang="en-IN" dirty="0"/>
          </a:p>
        </p:txBody>
      </p:sp>
    </p:spTree>
    <p:extLst>
      <p:ext uri="{BB962C8B-B14F-4D97-AF65-F5344CB8AC3E}">
        <p14:creationId xmlns:p14="http://schemas.microsoft.com/office/powerpoint/2010/main" val="424888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897D5F-8DB1-4F79-9DAB-DCB24E4B563D}"/>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6FCD80F9-F296-4927-ADC6-72B90C8347B5}"/>
              </a:ext>
            </a:extLst>
          </p:cNvPr>
          <p:cNvSpPr>
            <a:spLocks noGrp="1"/>
          </p:cNvSpPr>
          <p:nvPr>
            <p:ph idx="1"/>
          </p:nvPr>
        </p:nvSpPr>
        <p:spPr/>
        <p:txBody>
          <a:bodyPr>
            <a:normAutofit lnSpcReduction="10000"/>
          </a:bodyPr>
          <a:lstStyle/>
          <a:p>
            <a:pPr marL="0" indent="0">
              <a:buNone/>
            </a:pPr>
            <a:r>
              <a:rPr lang="en-IN" b="1" dirty="0"/>
              <a:t>Organizational agility</a:t>
            </a:r>
          </a:p>
          <a:p>
            <a:r>
              <a:rPr lang="en-US" sz="2200" dirty="0"/>
              <a:t>The </a:t>
            </a:r>
            <a:r>
              <a:rPr lang="en-US" sz="2200" b="1" dirty="0"/>
              <a:t>ability to adapt and evolve </a:t>
            </a:r>
            <a:r>
              <a:rPr lang="en-US" sz="2200" dirty="0"/>
              <a:t>to successfully </a:t>
            </a:r>
            <a:r>
              <a:rPr lang="en-US" sz="2200" b="1" dirty="0"/>
              <a:t>face change</a:t>
            </a:r>
            <a:r>
              <a:rPr lang="en-US" sz="2200" dirty="0"/>
              <a:t> caused by both internal and external factors.</a:t>
            </a:r>
          </a:p>
          <a:p>
            <a:r>
              <a:rPr lang="en-US" sz="2200" dirty="0"/>
              <a:t>Agility is the measure of an organization’s responsiveness to change.</a:t>
            </a:r>
          </a:p>
          <a:p>
            <a:pPr>
              <a:buNone/>
            </a:pPr>
            <a:r>
              <a:rPr lang="en-IN" b="1" dirty="0"/>
              <a:t>Limitations </a:t>
            </a:r>
          </a:p>
          <a:p>
            <a:r>
              <a:rPr lang="en-US" sz="2200" dirty="0"/>
              <a:t>An IT enterprise need to change business by scaling beyond the scope but the planning is restricted by inadequate budgets.</a:t>
            </a:r>
          </a:p>
          <a:p>
            <a:r>
              <a:rPr lang="en-US" sz="2200" dirty="0"/>
              <a:t>anticipated usage volumes does not match with runtime exceptions that bring down the servers.</a:t>
            </a:r>
          </a:p>
          <a:p>
            <a:r>
              <a:rPr lang="en-US" sz="2200" dirty="0"/>
              <a:t>lack of reliability controls within the infrastructure leads to business overall continuity is threatened.</a:t>
            </a:r>
          </a:p>
          <a:p>
            <a:r>
              <a:rPr lang="en-IN" sz="2200" dirty="0"/>
              <a:t>Does not support automation</a:t>
            </a:r>
            <a:endParaRPr lang="en-US" sz="2200" dirty="0"/>
          </a:p>
          <a:p>
            <a:pPr marL="0" indent="0">
              <a:buNone/>
            </a:pPr>
            <a:endParaRPr lang="en-IN" dirty="0"/>
          </a:p>
        </p:txBody>
      </p:sp>
    </p:spTree>
    <p:extLst>
      <p:ext uri="{BB962C8B-B14F-4D97-AF65-F5344CB8AC3E}">
        <p14:creationId xmlns:p14="http://schemas.microsoft.com/office/powerpoint/2010/main" val="152830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F4A400-1CD3-4485-A51E-556844F4D62D}"/>
              </a:ext>
            </a:extLst>
          </p:cNvPr>
          <p:cNvSpPr>
            <a:spLocks noGrp="1"/>
          </p:cNvSpPr>
          <p:nvPr>
            <p:ph type="title"/>
          </p:nvPr>
        </p:nvSpPr>
        <p:spPr/>
        <p:txBody>
          <a:bodyPr/>
          <a:lstStyle/>
          <a:p>
            <a:r>
              <a:rPr lang="en-IN" dirty="0"/>
              <a:t>Contin..</a:t>
            </a:r>
          </a:p>
        </p:txBody>
      </p:sp>
      <p:sp>
        <p:nvSpPr>
          <p:cNvPr id="3" name="Content Placeholder 2">
            <a:extLst>
              <a:ext uri="{FF2B5EF4-FFF2-40B4-BE49-F238E27FC236}">
                <a16:creationId xmlns:a16="http://schemas.microsoft.com/office/drawing/2014/main" xmlns="" id="{DA9AA6AB-78AF-4545-8411-38BDC1848675}"/>
              </a:ext>
            </a:extLst>
          </p:cNvPr>
          <p:cNvSpPr>
            <a:spLocks noGrp="1"/>
          </p:cNvSpPr>
          <p:nvPr>
            <p:ph idx="1"/>
          </p:nvPr>
        </p:nvSpPr>
        <p:spPr/>
        <p:txBody>
          <a:bodyPr/>
          <a:lstStyle/>
          <a:p>
            <a:pPr marL="0" indent="0">
              <a:buNone/>
            </a:pPr>
            <a:r>
              <a:rPr lang="en-IN" b="1" dirty="0"/>
              <a:t>2. Technology innovations</a:t>
            </a:r>
          </a:p>
          <a:p>
            <a:pPr marL="0" indent="0">
              <a:buNone/>
            </a:pPr>
            <a:r>
              <a:rPr lang="en-IN" dirty="0"/>
              <a:t>The primary technology innovations that influenced cloud computing are</a:t>
            </a:r>
          </a:p>
          <a:p>
            <a:r>
              <a:rPr lang="en-IN" dirty="0"/>
              <a:t>Clustering</a:t>
            </a:r>
          </a:p>
          <a:p>
            <a:r>
              <a:rPr lang="en-IN" dirty="0"/>
              <a:t>Grid computing</a:t>
            </a:r>
          </a:p>
          <a:p>
            <a:r>
              <a:rPr lang="en-IN" dirty="0"/>
              <a:t>Virtualization.</a:t>
            </a:r>
          </a:p>
        </p:txBody>
      </p:sp>
    </p:spTree>
    <p:extLst>
      <p:ext uri="{BB962C8B-B14F-4D97-AF65-F5344CB8AC3E}">
        <p14:creationId xmlns:p14="http://schemas.microsoft.com/office/powerpoint/2010/main" val="228142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A7C5750F9F5B46B2FB468D1F3887FD" ma:contentTypeVersion="0" ma:contentTypeDescription="Create a new document." ma:contentTypeScope="" ma:versionID="854a9e9de1817f9a1b64e81ca705f194">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5B9A41-4F10-4475-AD47-6DE522E4B3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E5747B4-509A-4B40-B9E7-8482AFFC5B1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8F06159-55E4-4AD6-80C8-D0A5D1AD66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1300</TotalTime>
  <Words>3813</Words>
  <Application>Microsoft Office PowerPoint</Application>
  <PresentationFormat>Custom</PresentationFormat>
  <Paragraphs>383</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Cloud Computing</vt:lpstr>
      <vt:lpstr>Contents</vt:lpstr>
      <vt:lpstr>1.1 Origins and influences</vt:lpstr>
      <vt:lpstr>Definitions</vt:lpstr>
      <vt:lpstr>Factors influences cloud computing</vt:lpstr>
      <vt:lpstr>Contin..</vt:lpstr>
      <vt:lpstr>Contin..</vt:lpstr>
      <vt:lpstr>Contin..</vt:lpstr>
      <vt:lpstr>Contin..</vt:lpstr>
      <vt:lpstr>Contin..</vt:lpstr>
      <vt:lpstr>Contin..</vt:lpstr>
      <vt:lpstr>1.2 Basic Concepts and Terminology</vt:lpstr>
      <vt:lpstr>Contin..</vt:lpstr>
      <vt:lpstr>Contin..</vt:lpstr>
      <vt:lpstr>Contin..</vt:lpstr>
      <vt:lpstr>Contin..</vt:lpstr>
      <vt:lpstr>Contin..</vt:lpstr>
      <vt:lpstr>Contin..</vt:lpstr>
      <vt:lpstr>Contin..</vt:lpstr>
      <vt:lpstr>Contin..</vt:lpstr>
      <vt:lpstr>Cloud service</vt:lpstr>
      <vt:lpstr>Contin..</vt:lpstr>
      <vt:lpstr>1.3 Goals and Benefits</vt:lpstr>
      <vt:lpstr>Contin..</vt:lpstr>
      <vt:lpstr>Contin..</vt:lpstr>
      <vt:lpstr>Contin.. </vt:lpstr>
      <vt:lpstr>Contin..</vt:lpstr>
      <vt:lpstr>1.4 Risks and Challenges </vt:lpstr>
      <vt:lpstr>Increased Security Vulnerabilities </vt:lpstr>
      <vt:lpstr>PowerPoint Presentation</vt:lpstr>
      <vt:lpstr>Reduced Operational Governance Control</vt:lpstr>
      <vt:lpstr>PowerPoint Presentation</vt:lpstr>
      <vt:lpstr>Limited Portability Between Cloud Providers</vt:lpstr>
      <vt:lpstr>Multi-Regional Compliance and Legal Issues</vt:lpstr>
      <vt:lpstr>2. Fundamental concepts and models</vt:lpstr>
      <vt:lpstr>PowerPoint Presentation</vt:lpstr>
      <vt:lpstr>PowerPoint Presentation</vt:lpstr>
      <vt:lpstr>PowerPoint Presentation</vt:lpstr>
      <vt:lpstr>PowerPoint Presentation</vt:lpstr>
      <vt:lpstr>PowerPoint Presentation</vt:lpstr>
      <vt:lpstr>Additional Roles</vt:lpstr>
      <vt:lpstr>PowerPoint Presentation</vt:lpstr>
      <vt:lpstr>Organizational boundaries</vt:lpstr>
      <vt:lpstr>PowerPoint Presentation</vt:lpstr>
      <vt:lpstr>2.1 Cloud Characteristics </vt:lpstr>
      <vt:lpstr>PowerPoint Presentation</vt:lpstr>
      <vt:lpstr>PowerPoint Presentation</vt:lpstr>
      <vt:lpstr>PowerPoint Presentation</vt:lpstr>
      <vt:lpstr>PowerPoint Presentation</vt:lpstr>
      <vt:lpstr>2.3 Cloud Delivery Models</vt:lpstr>
      <vt:lpstr>PowerPoint Presentation</vt:lpstr>
      <vt:lpstr>PowerPoint Presentation</vt:lpstr>
      <vt:lpstr>PowerPoint Presentation</vt:lpstr>
      <vt:lpstr>PowerPoint Presentation</vt:lpstr>
      <vt:lpstr>PowerPoint Presentation</vt:lpstr>
      <vt:lpstr>PowerPoint Presentation</vt:lpstr>
      <vt:lpstr>Example: Pizza-as-a-service</vt:lpstr>
      <vt:lpstr>PowerPoint Presentation</vt:lpstr>
      <vt:lpstr>Examples </vt:lpstr>
      <vt:lpstr>Comparing Cloud Delivery models</vt:lpstr>
      <vt:lpstr>PowerPoint Presentation</vt:lpstr>
      <vt:lpstr>Combining Cloud Delivery Model</vt:lpstr>
      <vt:lpstr>PowerPoint Presentation</vt:lpstr>
      <vt:lpstr>PowerPoint Presentation</vt:lpstr>
      <vt:lpstr>2.4 Cloud Deployment Models</vt:lpstr>
      <vt:lpstr>PowerPoint Presentation</vt:lpstr>
      <vt:lpstr>Public Cloud</vt:lpstr>
      <vt:lpstr>Community Cloud</vt:lpstr>
      <vt:lpstr>Private Cloud</vt:lpstr>
      <vt:lpstr>Hybrid Cloud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Subash Choudary Dasari</dc:creator>
  <cp:lastModifiedBy>Jaya shree</cp:lastModifiedBy>
  <cp:revision>43</cp:revision>
  <dcterms:created xsi:type="dcterms:W3CDTF">2022-06-26T06:52:24Z</dcterms:created>
  <dcterms:modified xsi:type="dcterms:W3CDTF">2022-07-22T18:31:51Z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0x01010089A7C5750F9F5B46B2FB468D1F3887FD</vt:lpwstr>
  </property>
</Properties>
</file>