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92" r:id="rId32"/>
    <p:sldId id="318" r:id="rId33"/>
    <p:sldId id="285" r:id="rId34"/>
    <p:sldId id="286" r:id="rId35"/>
    <p:sldId id="287" r:id="rId36"/>
    <p:sldId id="288" r:id="rId37"/>
    <p:sldId id="289" r:id="rId38"/>
    <p:sldId id="290" r:id="rId39"/>
    <p:sldId id="293" r:id="rId40"/>
    <p:sldId id="294" r:id="rId41"/>
    <p:sldId id="297" r:id="rId42"/>
    <p:sldId id="295" r:id="rId43"/>
    <p:sldId id="296"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23" r:id="rId65"/>
    <p:sldId id="319" r:id="rId66"/>
    <p:sldId id="320" r:id="rId67"/>
    <p:sldId id="321" r:id="rId68"/>
    <p:sldId id="322" r:id="rId69"/>
    <p:sldId id="324" r:id="rId70"/>
    <p:sldId id="325" r:id="rId71"/>
    <p:sldId id="326" r:id="rId72"/>
    <p:sldId id="346" r:id="rId73"/>
    <p:sldId id="344" r:id="rId74"/>
    <p:sldId id="345" r:id="rId75"/>
    <p:sldId id="327" r:id="rId76"/>
    <p:sldId id="328" r:id="rId77"/>
    <p:sldId id="329" r:id="rId78"/>
    <p:sldId id="330" r:id="rId79"/>
    <p:sldId id="332" r:id="rId80"/>
    <p:sldId id="333" r:id="rId81"/>
    <p:sldId id="334" r:id="rId82"/>
    <p:sldId id="331" r:id="rId83"/>
    <p:sldId id="335" r:id="rId84"/>
    <p:sldId id="336" r:id="rId85"/>
    <p:sldId id="337" r:id="rId86"/>
    <p:sldId id="338" r:id="rId87"/>
    <p:sldId id="339" r:id="rId88"/>
    <p:sldId id="340" r:id="rId89"/>
    <p:sldId id="341" r:id="rId90"/>
    <p:sldId id="342" r:id="rId91"/>
    <p:sldId id="3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D04C9-B15E-4F6C-8E30-2DB3A9C9022A}"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62D56-4E68-49F1-8228-C3BF1239E70F}" type="slidenum">
              <a:rPr lang="en-IN" smtClean="0"/>
              <a:t>‹#›</a:t>
            </a:fld>
            <a:endParaRPr lang="en-IN"/>
          </a:p>
        </p:txBody>
      </p:sp>
    </p:spTree>
    <p:extLst>
      <p:ext uri="{BB962C8B-B14F-4D97-AF65-F5344CB8AC3E}">
        <p14:creationId xmlns:p14="http://schemas.microsoft.com/office/powerpoint/2010/main" val="113097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0C76-3DFE-48DF-ADB6-CA54D2749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A4F5AB-AA52-4F95-9277-EA3B817F1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E60102-30A1-4DE7-A14B-49726739492A}"/>
              </a:ext>
            </a:extLst>
          </p:cNvPr>
          <p:cNvSpPr>
            <a:spLocks noGrp="1"/>
          </p:cNvSpPr>
          <p:nvPr>
            <p:ph type="dt" sz="half" idx="10"/>
          </p:nvPr>
        </p:nvSpPr>
        <p:spPr/>
        <p:txBody>
          <a:bodyPr/>
          <a:lstStyle/>
          <a:p>
            <a:fld id="{201C1639-8080-4FB7-9202-3B7419F19D9A}" type="datetime1">
              <a:rPr lang="en-IN" smtClean="0"/>
              <a:t>13-07-2022</a:t>
            </a:fld>
            <a:endParaRPr lang="en-IN"/>
          </a:p>
        </p:txBody>
      </p:sp>
      <p:sp>
        <p:nvSpPr>
          <p:cNvPr id="5" name="Footer Placeholder 4">
            <a:extLst>
              <a:ext uri="{FF2B5EF4-FFF2-40B4-BE49-F238E27FC236}">
                <a16:creationId xmlns:a16="http://schemas.microsoft.com/office/drawing/2014/main" id="{90200063-B01E-47C3-A89E-680B8CEE5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18881E-12DF-47E5-B38F-718923B10FB7}"/>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39458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7D0D-0D89-4EF2-9280-D08CAA1FE1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296A4-6469-41B9-A1E9-270BD7AD8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45B46-D648-4CB7-882A-5A4F7F43CFC9}"/>
              </a:ext>
            </a:extLst>
          </p:cNvPr>
          <p:cNvSpPr>
            <a:spLocks noGrp="1"/>
          </p:cNvSpPr>
          <p:nvPr>
            <p:ph type="dt" sz="half" idx="10"/>
          </p:nvPr>
        </p:nvSpPr>
        <p:spPr/>
        <p:txBody>
          <a:bodyPr/>
          <a:lstStyle/>
          <a:p>
            <a:fld id="{13052B28-0B6C-4600-91A6-69ED51B063E4}" type="datetime1">
              <a:rPr lang="en-IN" smtClean="0"/>
              <a:t>13-07-2022</a:t>
            </a:fld>
            <a:endParaRPr lang="en-IN"/>
          </a:p>
        </p:txBody>
      </p:sp>
      <p:sp>
        <p:nvSpPr>
          <p:cNvPr id="5" name="Footer Placeholder 4">
            <a:extLst>
              <a:ext uri="{FF2B5EF4-FFF2-40B4-BE49-F238E27FC236}">
                <a16:creationId xmlns:a16="http://schemas.microsoft.com/office/drawing/2014/main" id="{A2330E42-17A0-465A-9EE5-EE9940488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A5749-B052-4180-8D70-31D257993E4F}"/>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271798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D25D6-D0D4-4B38-B75A-16281E08A3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1E6E1-B5BB-4681-A8B2-2E33302F6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4B806-B3ED-46DD-B33C-00F16A01B759}"/>
              </a:ext>
            </a:extLst>
          </p:cNvPr>
          <p:cNvSpPr>
            <a:spLocks noGrp="1"/>
          </p:cNvSpPr>
          <p:nvPr>
            <p:ph type="dt" sz="half" idx="10"/>
          </p:nvPr>
        </p:nvSpPr>
        <p:spPr/>
        <p:txBody>
          <a:bodyPr/>
          <a:lstStyle/>
          <a:p>
            <a:fld id="{B03455A8-E460-47DB-B181-986A92FAA8AA}" type="datetime1">
              <a:rPr lang="en-IN" smtClean="0"/>
              <a:t>13-07-2022</a:t>
            </a:fld>
            <a:endParaRPr lang="en-IN"/>
          </a:p>
        </p:txBody>
      </p:sp>
      <p:sp>
        <p:nvSpPr>
          <p:cNvPr id="5" name="Footer Placeholder 4">
            <a:extLst>
              <a:ext uri="{FF2B5EF4-FFF2-40B4-BE49-F238E27FC236}">
                <a16:creationId xmlns:a16="http://schemas.microsoft.com/office/drawing/2014/main" id="{8952B754-77FF-4D3F-8E67-CDDF2CED1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EF960-DB30-48AD-99C5-EF6DE46F123D}"/>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49496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600F-D8D4-4A57-9E57-EC635AA53C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F1451B-FD7F-48EC-A09D-79742E93A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E6C5E-B9A1-45A7-982B-5F2ECE02E57C}"/>
              </a:ext>
            </a:extLst>
          </p:cNvPr>
          <p:cNvSpPr>
            <a:spLocks noGrp="1"/>
          </p:cNvSpPr>
          <p:nvPr>
            <p:ph type="dt" sz="half" idx="10"/>
          </p:nvPr>
        </p:nvSpPr>
        <p:spPr/>
        <p:txBody>
          <a:bodyPr/>
          <a:lstStyle/>
          <a:p>
            <a:fld id="{C1B9923E-9865-42BA-9E41-1A4BAD1D8894}" type="datetime1">
              <a:rPr lang="en-IN" smtClean="0"/>
              <a:t>13-07-2022</a:t>
            </a:fld>
            <a:endParaRPr lang="en-IN"/>
          </a:p>
        </p:txBody>
      </p:sp>
      <p:sp>
        <p:nvSpPr>
          <p:cNvPr id="5" name="Footer Placeholder 4">
            <a:extLst>
              <a:ext uri="{FF2B5EF4-FFF2-40B4-BE49-F238E27FC236}">
                <a16:creationId xmlns:a16="http://schemas.microsoft.com/office/drawing/2014/main" id="{02CBA719-0CE8-4FE9-9CAB-BDB4AD9AB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2BC57-5DA9-4CF6-9221-3657F7DD49A6}"/>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2005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6999-6948-4C84-920E-62115018B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2FA1CB-83E6-4339-81DD-21539F229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2AAA53-4091-43F7-B94D-0E65E2F580A0}"/>
              </a:ext>
            </a:extLst>
          </p:cNvPr>
          <p:cNvSpPr>
            <a:spLocks noGrp="1"/>
          </p:cNvSpPr>
          <p:nvPr>
            <p:ph type="dt" sz="half" idx="10"/>
          </p:nvPr>
        </p:nvSpPr>
        <p:spPr/>
        <p:txBody>
          <a:bodyPr/>
          <a:lstStyle/>
          <a:p>
            <a:fld id="{6154A47B-793F-4CA6-A691-91C678FA7CCF}" type="datetime1">
              <a:rPr lang="en-IN" smtClean="0"/>
              <a:t>13-07-2022</a:t>
            </a:fld>
            <a:endParaRPr lang="en-IN"/>
          </a:p>
        </p:txBody>
      </p:sp>
      <p:sp>
        <p:nvSpPr>
          <p:cNvPr id="5" name="Footer Placeholder 4">
            <a:extLst>
              <a:ext uri="{FF2B5EF4-FFF2-40B4-BE49-F238E27FC236}">
                <a16:creationId xmlns:a16="http://schemas.microsoft.com/office/drawing/2014/main" id="{448CA693-9D8A-471A-BC0E-0F9567883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B7573-66AA-49C8-9B89-BE9D8B865355}"/>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9216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C4CF-31C6-4D00-A58C-C1BABECDA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63ED-1DD1-4E02-8EF2-ECC7C8799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DB3F79-7034-480B-89E2-E184AFF29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5FD0C2-2A70-4229-9B76-3988819E1FAF}"/>
              </a:ext>
            </a:extLst>
          </p:cNvPr>
          <p:cNvSpPr>
            <a:spLocks noGrp="1"/>
          </p:cNvSpPr>
          <p:nvPr>
            <p:ph type="dt" sz="half" idx="10"/>
          </p:nvPr>
        </p:nvSpPr>
        <p:spPr/>
        <p:txBody>
          <a:bodyPr/>
          <a:lstStyle/>
          <a:p>
            <a:fld id="{3FDA9E7C-FD92-4A04-87FF-DAF1DC9EDC34}" type="datetime1">
              <a:rPr lang="en-IN" smtClean="0"/>
              <a:t>13-07-2022</a:t>
            </a:fld>
            <a:endParaRPr lang="en-IN"/>
          </a:p>
        </p:txBody>
      </p:sp>
      <p:sp>
        <p:nvSpPr>
          <p:cNvPr id="6" name="Footer Placeholder 5">
            <a:extLst>
              <a:ext uri="{FF2B5EF4-FFF2-40B4-BE49-F238E27FC236}">
                <a16:creationId xmlns:a16="http://schemas.microsoft.com/office/drawing/2014/main" id="{E37E9505-AB25-4AF1-8A5D-A8CA5BB4FD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CDA60-A044-4376-A9A4-B4DD37A8428F}"/>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22831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F828-AE44-4596-97F6-31DCEEC54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EBC8D-AD0A-4040-8E7D-C04A835F6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1C0F2-56A8-458D-BB39-F73EC31B65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252FC7-748A-42A4-B542-4468A15370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F1265-601B-4867-9ACE-1819F02573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50BBB1-B21C-45F1-A2FB-C0703A3B34D6}"/>
              </a:ext>
            </a:extLst>
          </p:cNvPr>
          <p:cNvSpPr>
            <a:spLocks noGrp="1"/>
          </p:cNvSpPr>
          <p:nvPr>
            <p:ph type="dt" sz="half" idx="10"/>
          </p:nvPr>
        </p:nvSpPr>
        <p:spPr/>
        <p:txBody>
          <a:bodyPr/>
          <a:lstStyle/>
          <a:p>
            <a:fld id="{C9D81D72-31C8-4E69-9489-C46330E30CDB}" type="datetime1">
              <a:rPr lang="en-IN" smtClean="0"/>
              <a:t>13-07-2022</a:t>
            </a:fld>
            <a:endParaRPr lang="en-IN"/>
          </a:p>
        </p:txBody>
      </p:sp>
      <p:sp>
        <p:nvSpPr>
          <p:cNvPr id="8" name="Footer Placeholder 7">
            <a:extLst>
              <a:ext uri="{FF2B5EF4-FFF2-40B4-BE49-F238E27FC236}">
                <a16:creationId xmlns:a16="http://schemas.microsoft.com/office/drawing/2014/main" id="{697C6D20-F5BA-4175-8269-414CDE047B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E8386B-26BB-4ECA-A5F5-4C53CDA7330E}"/>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2434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E914-A7B4-4039-AFE8-DCEAB25EC8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8657F8-43C2-48E6-AAAD-4C9D1B4992A4}"/>
              </a:ext>
            </a:extLst>
          </p:cNvPr>
          <p:cNvSpPr>
            <a:spLocks noGrp="1"/>
          </p:cNvSpPr>
          <p:nvPr>
            <p:ph type="dt" sz="half" idx="10"/>
          </p:nvPr>
        </p:nvSpPr>
        <p:spPr/>
        <p:txBody>
          <a:bodyPr/>
          <a:lstStyle/>
          <a:p>
            <a:fld id="{96BD65F4-32DC-40DA-9E91-E33E4C2BEF92}" type="datetime1">
              <a:rPr lang="en-IN" smtClean="0"/>
              <a:t>13-07-2022</a:t>
            </a:fld>
            <a:endParaRPr lang="en-IN"/>
          </a:p>
        </p:txBody>
      </p:sp>
      <p:sp>
        <p:nvSpPr>
          <p:cNvPr id="4" name="Footer Placeholder 3">
            <a:extLst>
              <a:ext uri="{FF2B5EF4-FFF2-40B4-BE49-F238E27FC236}">
                <a16:creationId xmlns:a16="http://schemas.microsoft.com/office/drawing/2014/main" id="{93FE370F-D28E-4404-B082-9DC8C3036A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F9D631-C69F-478A-AFD1-96D7A12A72B7}"/>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01885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0516-6AD2-4A77-961B-1D247895FABA}"/>
              </a:ext>
            </a:extLst>
          </p:cNvPr>
          <p:cNvSpPr>
            <a:spLocks noGrp="1"/>
          </p:cNvSpPr>
          <p:nvPr>
            <p:ph type="dt" sz="half" idx="10"/>
          </p:nvPr>
        </p:nvSpPr>
        <p:spPr/>
        <p:txBody>
          <a:bodyPr/>
          <a:lstStyle/>
          <a:p>
            <a:fld id="{E924F97C-E7AE-448C-86AC-0066637EB139}" type="datetime1">
              <a:rPr lang="en-IN" smtClean="0"/>
              <a:t>13-07-2022</a:t>
            </a:fld>
            <a:endParaRPr lang="en-IN"/>
          </a:p>
        </p:txBody>
      </p:sp>
      <p:sp>
        <p:nvSpPr>
          <p:cNvPr id="3" name="Footer Placeholder 2">
            <a:extLst>
              <a:ext uri="{FF2B5EF4-FFF2-40B4-BE49-F238E27FC236}">
                <a16:creationId xmlns:a16="http://schemas.microsoft.com/office/drawing/2014/main" id="{4C27A028-0FCC-4E09-98F4-D349135DB1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980006-6E32-4D93-81D4-DD737A17D843}"/>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34955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61C2-33D0-4D24-8736-96956D746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5682D0-152E-44D1-A701-078173579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1E1441-0DCA-4E35-BE34-FEBD6AE54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39792-D354-4990-973F-EA23EDA94A8B}"/>
              </a:ext>
            </a:extLst>
          </p:cNvPr>
          <p:cNvSpPr>
            <a:spLocks noGrp="1"/>
          </p:cNvSpPr>
          <p:nvPr>
            <p:ph type="dt" sz="half" idx="10"/>
          </p:nvPr>
        </p:nvSpPr>
        <p:spPr/>
        <p:txBody>
          <a:bodyPr/>
          <a:lstStyle/>
          <a:p>
            <a:fld id="{4601EA1F-7E97-4253-83EC-368FC863FD5B}" type="datetime1">
              <a:rPr lang="en-IN" smtClean="0"/>
              <a:t>13-07-2022</a:t>
            </a:fld>
            <a:endParaRPr lang="en-IN"/>
          </a:p>
        </p:txBody>
      </p:sp>
      <p:sp>
        <p:nvSpPr>
          <p:cNvPr id="6" name="Footer Placeholder 5">
            <a:extLst>
              <a:ext uri="{FF2B5EF4-FFF2-40B4-BE49-F238E27FC236}">
                <a16:creationId xmlns:a16="http://schemas.microsoft.com/office/drawing/2014/main" id="{C0843B8C-91C6-41AE-80AD-8E6D66D47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05447-F732-4F20-9786-48468BF88BA5}"/>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89384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EBF1-7EEE-429C-AB0E-78366DBC0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2567D-D09E-4BE7-98BF-77AB68009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EB5FE8-BDE2-4635-90A8-242141B43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7C7BD-CFED-419E-B77C-3F04FE8E62E1}"/>
              </a:ext>
            </a:extLst>
          </p:cNvPr>
          <p:cNvSpPr>
            <a:spLocks noGrp="1"/>
          </p:cNvSpPr>
          <p:nvPr>
            <p:ph type="dt" sz="half" idx="10"/>
          </p:nvPr>
        </p:nvSpPr>
        <p:spPr/>
        <p:txBody>
          <a:bodyPr/>
          <a:lstStyle/>
          <a:p>
            <a:fld id="{A413E4B4-6E1A-4239-A846-F2D53608275F}" type="datetime1">
              <a:rPr lang="en-IN" smtClean="0"/>
              <a:t>13-07-2022</a:t>
            </a:fld>
            <a:endParaRPr lang="en-IN"/>
          </a:p>
        </p:txBody>
      </p:sp>
      <p:sp>
        <p:nvSpPr>
          <p:cNvPr id="6" name="Footer Placeholder 5">
            <a:extLst>
              <a:ext uri="{FF2B5EF4-FFF2-40B4-BE49-F238E27FC236}">
                <a16:creationId xmlns:a16="http://schemas.microsoft.com/office/drawing/2014/main" id="{BB687432-2D14-4179-988E-A9B136FA27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0E5A88-C775-48AF-B242-72A48FFAD95A}"/>
              </a:ext>
            </a:extLst>
          </p:cNvPr>
          <p:cNvSpPr>
            <a:spLocks noGrp="1"/>
          </p:cNvSpPr>
          <p:nvPr>
            <p:ph type="sldNum" sz="quarter" idx="12"/>
          </p:nvPr>
        </p:nvSpPr>
        <p:spPr/>
        <p:txBody>
          <a:bodyPr/>
          <a:lstStyle/>
          <a:p>
            <a:fld id="{81101EAC-1EE0-46AF-9025-5E3D800F67C9}" type="slidenum">
              <a:rPr lang="en-IN" smtClean="0"/>
              <a:t>‹#›</a:t>
            </a:fld>
            <a:endParaRPr lang="en-IN"/>
          </a:p>
        </p:txBody>
      </p:sp>
    </p:spTree>
    <p:extLst>
      <p:ext uri="{BB962C8B-B14F-4D97-AF65-F5344CB8AC3E}">
        <p14:creationId xmlns:p14="http://schemas.microsoft.com/office/powerpoint/2010/main" val="389014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C885D-FBB4-4E3B-B812-5459EC2A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02B1C6-1ECB-45D7-82D9-D4825085E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5D7B9-87DF-4094-A2FD-377F12436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3744E-7509-4BA2-A82D-CB0A139C29BE}" type="datetime1">
              <a:rPr lang="en-IN" smtClean="0"/>
              <a:t>13-07-2022</a:t>
            </a:fld>
            <a:endParaRPr lang="en-IN"/>
          </a:p>
        </p:txBody>
      </p:sp>
      <p:sp>
        <p:nvSpPr>
          <p:cNvPr id="5" name="Footer Placeholder 4">
            <a:extLst>
              <a:ext uri="{FF2B5EF4-FFF2-40B4-BE49-F238E27FC236}">
                <a16:creationId xmlns:a16="http://schemas.microsoft.com/office/drawing/2014/main" id="{953ACB29-53A2-4FAC-85C1-C69A60192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617EC8-9BBA-4444-999C-16D377251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01EAC-1EE0-46AF-9025-5E3D800F67C9}" type="slidenum">
              <a:rPr lang="en-IN" smtClean="0"/>
              <a:t>‹#›</a:t>
            </a:fld>
            <a:endParaRPr lang="en-IN"/>
          </a:p>
        </p:txBody>
      </p:sp>
    </p:spTree>
    <p:extLst>
      <p:ext uri="{BB962C8B-B14F-4D97-AF65-F5344CB8AC3E}">
        <p14:creationId xmlns:p14="http://schemas.microsoft.com/office/powerpoint/2010/main" val="24615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echradar.com/in/best/best-virtual-machine-softwar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searchdatacenter.techtarget.com/tip/Improving-IT-efficiency-with-server-virtualization-technolo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w3.org/Protoco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hyperlink" Target="https://www.guru99.com/unix-linux-tutorial.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974C-7518-47D7-AFB6-028D76FA3F6B}"/>
              </a:ext>
            </a:extLst>
          </p:cNvPr>
          <p:cNvSpPr>
            <a:spLocks noGrp="1"/>
          </p:cNvSpPr>
          <p:nvPr>
            <p:ph type="ctrTitle"/>
          </p:nvPr>
        </p:nvSpPr>
        <p:spPr/>
        <p:txBody>
          <a:bodyPr/>
          <a:lstStyle/>
          <a:p>
            <a:r>
              <a:rPr lang="en-IN" dirty="0"/>
              <a:t>Cloud Computing</a:t>
            </a:r>
          </a:p>
        </p:txBody>
      </p:sp>
      <p:sp>
        <p:nvSpPr>
          <p:cNvPr id="3" name="Subtitle 2">
            <a:extLst>
              <a:ext uri="{FF2B5EF4-FFF2-40B4-BE49-F238E27FC236}">
                <a16:creationId xmlns:a16="http://schemas.microsoft.com/office/drawing/2014/main" id="{D3F3A27B-2AF3-49CB-BEE1-E39FC090F1A5}"/>
              </a:ext>
            </a:extLst>
          </p:cNvPr>
          <p:cNvSpPr>
            <a:spLocks noGrp="1"/>
          </p:cNvSpPr>
          <p:nvPr>
            <p:ph type="subTitle" idx="1"/>
          </p:nvPr>
        </p:nvSpPr>
        <p:spPr>
          <a:xfrm>
            <a:off x="1524000" y="3602038"/>
            <a:ext cx="9144000" cy="683635"/>
          </a:xfrm>
        </p:spPr>
        <p:txBody>
          <a:bodyPr/>
          <a:lstStyle/>
          <a:p>
            <a:r>
              <a:rPr lang="en-IN" dirty="0"/>
              <a:t>Module 2 – Cloud Enabling Technology</a:t>
            </a:r>
          </a:p>
        </p:txBody>
      </p:sp>
      <p:sp>
        <p:nvSpPr>
          <p:cNvPr id="4" name="Slide Number Placeholder 3">
            <a:extLst>
              <a:ext uri="{FF2B5EF4-FFF2-40B4-BE49-F238E27FC236}">
                <a16:creationId xmlns:a16="http://schemas.microsoft.com/office/drawing/2014/main" id="{B21D6C2C-72E3-48DF-8620-3E506DFE7135}"/>
              </a:ext>
            </a:extLst>
          </p:cNvPr>
          <p:cNvSpPr>
            <a:spLocks noGrp="1"/>
          </p:cNvSpPr>
          <p:nvPr>
            <p:ph type="sldNum" sz="quarter" idx="12"/>
          </p:nvPr>
        </p:nvSpPr>
        <p:spPr/>
        <p:txBody>
          <a:bodyPr/>
          <a:lstStyle/>
          <a:p>
            <a:fld id="{81101EAC-1EE0-46AF-9025-5E3D800F67C9}" type="slidenum">
              <a:rPr lang="en-IN" smtClean="0"/>
              <a:t>1</a:t>
            </a:fld>
            <a:endParaRPr lang="en-IN"/>
          </a:p>
        </p:txBody>
      </p:sp>
    </p:spTree>
    <p:extLst>
      <p:ext uri="{BB962C8B-B14F-4D97-AF65-F5344CB8AC3E}">
        <p14:creationId xmlns:p14="http://schemas.microsoft.com/office/powerpoint/2010/main" val="46215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B8752-60A4-4FBA-8237-002A5D60DE87}"/>
              </a:ext>
            </a:extLst>
          </p:cNvPr>
          <p:cNvSpPr>
            <a:spLocks noGrp="1"/>
          </p:cNvSpPr>
          <p:nvPr>
            <p:ph idx="1"/>
          </p:nvPr>
        </p:nvSpPr>
        <p:spPr>
          <a:xfrm>
            <a:off x="838200" y="397164"/>
            <a:ext cx="10515600" cy="5779799"/>
          </a:xfrm>
        </p:spPr>
        <p:txBody>
          <a:bodyPr/>
          <a:lstStyle/>
          <a:p>
            <a:r>
              <a:rPr lang="en-IN" sz="2400" b="1" dirty="0"/>
              <a:t>Physical Network</a:t>
            </a:r>
          </a:p>
          <a:p>
            <a:pPr lvl="2"/>
            <a:r>
              <a:rPr lang="en-IN" sz="2400" dirty="0"/>
              <a:t>IP Packets are transmitted through physical networks that connect adjacent nodes such as Ethernet, ATM networks and Mobile HSPDA.</a:t>
            </a:r>
          </a:p>
          <a:p>
            <a:pPr lvl="2"/>
            <a:r>
              <a:rPr lang="en-IN" sz="2400" dirty="0"/>
              <a:t>Consists of two layer datalink and physical layer.</a:t>
            </a:r>
          </a:p>
          <a:p>
            <a:pPr lvl="2"/>
            <a:r>
              <a:rPr lang="en-IN" sz="2400" dirty="0"/>
              <a:t>Datalink layer controls data transfer between the neighbouring nodes.</a:t>
            </a:r>
          </a:p>
          <a:p>
            <a:pPr lvl="2"/>
            <a:r>
              <a:rPr lang="en-IN" sz="2400" dirty="0"/>
              <a:t>Physical layer Transmits data in form of bits in both wired or wireless media.</a:t>
            </a:r>
          </a:p>
          <a:p>
            <a:r>
              <a:rPr lang="en-IN" sz="2400" b="1" dirty="0"/>
              <a:t>Transport Layer</a:t>
            </a:r>
          </a:p>
          <a:p>
            <a:pPr lvl="2"/>
            <a:r>
              <a:rPr lang="en-IN" sz="2400" dirty="0"/>
              <a:t> TCP(Transmission control protocol) and UDP(user datagram protocol).</a:t>
            </a:r>
          </a:p>
          <a:p>
            <a:pPr lvl="2"/>
            <a:r>
              <a:rPr lang="en-IN" sz="2400" dirty="0"/>
              <a:t>Provide end-to-end communication.</a:t>
            </a:r>
          </a:p>
          <a:p>
            <a:pPr marL="342900" lvl="2" indent="-342900"/>
            <a:r>
              <a:rPr lang="en-IN" sz="2400" b="1" dirty="0"/>
              <a:t>Application Layer</a:t>
            </a:r>
          </a:p>
          <a:p>
            <a:pPr marL="1257300" lvl="4" indent="-342900"/>
            <a:r>
              <a:rPr lang="en-IN" sz="2400" dirty="0"/>
              <a:t>Protocols such as HTTP, SMTP for e-mail, BitTorrent for P2P, and SIP for IP telephony use transport layer protocols to standardize and enable specific data packet transferring methods over the Internet.</a:t>
            </a:r>
            <a:r>
              <a:rPr lang="en-IN" dirty="0"/>
              <a:t>	</a:t>
            </a:r>
          </a:p>
        </p:txBody>
      </p:sp>
      <p:sp>
        <p:nvSpPr>
          <p:cNvPr id="2" name="Slide Number Placeholder 1">
            <a:extLst>
              <a:ext uri="{FF2B5EF4-FFF2-40B4-BE49-F238E27FC236}">
                <a16:creationId xmlns:a16="http://schemas.microsoft.com/office/drawing/2014/main" id="{3A59AD7A-2384-4802-AE83-C13E3935EF35}"/>
              </a:ext>
            </a:extLst>
          </p:cNvPr>
          <p:cNvSpPr>
            <a:spLocks noGrp="1"/>
          </p:cNvSpPr>
          <p:nvPr>
            <p:ph type="sldNum" sz="quarter" idx="12"/>
          </p:nvPr>
        </p:nvSpPr>
        <p:spPr/>
        <p:txBody>
          <a:bodyPr/>
          <a:lstStyle/>
          <a:p>
            <a:fld id="{81101EAC-1EE0-46AF-9025-5E3D800F67C9}" type="slidenum">
              <a:rPr lang="en-IN" smtClean="0"/>
              <a:t>10</a:t>
            </a:fld>
            <a:endParaRPr lang="en-IN"/>
          </a:p>
        </p:txBody>
      </p:sp>
    </p:spTree>
    <p:extLst>
      <p:ext uri="{BB962C8B-B14F-4D97-AF65-F5344CB8AC3E}">
        <p14:creationId xmlns:p14="http://schemas.microsoft.com/office/powerpoint/2010/main" val="162621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0F3E0-5B35-4301-BBD7-65B8F0ADF1E9}"/>
              </a:ext>
            </a:extLst>
          </p:cNvPr>
          <p:cNvSpPr>
            <a:spLocks noGrp="1"/>
          </p:cNvSpPr>
          <p:nvPr>
            <p:ph idx="1"/>
          </p:nvPr>
        </p:nvSpPr>
        <p:spPr>
          <a:xfrm>
            <a:off x="838200" y="544945"/>
            <a:ext cx="10515600" cy="5632018"/>
          </a:xfrm>
        </p:spPr>
        <p:txBody>
          <a:bodyPr/>
          <a:lstStyle/>
          <a:p>
            <a:r>
              <a:rPr lang="en-IN" b="1" dirty="0"/>
              <a:t>Technical and Business conditions</a:t>
            </a:r>
          </a:p>
          <a:p>
            <a:pPr marL="0" indent="0">
              <a:buNone/>
            </a:pPr>
            <a:r>
              <a:rPr lang="en-IN" dirty="0"/>
              <a:t>Connectivity issues</a:t>
            </a:r>
          </a:p>
          <a:p>
            <a:pPr marL="0" indent="0">
              <a:buNone/>
            </a:pPr>
            <a:r>
              <a:rPr lang="en-IN" dirty="0"/>
              <a:t>On-premise deployment models, enterprise applications and data are located on own data centres.</a:t>
            </a:r>
          </a:p>
          <a:p>
            <a:pPr marL="0" indent="0">
              <a:buNone/>
            </a:pPr>
            <a:r>
              <a:rPr lang="en-IN" dirty="0"/>
              <a:t>End user devices such as Smart phones, laptops access the data centre through corporate network which provides uninterrupted internet connectivity. </a:t>
            </a:r>
          </a:p>
          <a:p>
            <a:pPr marL="0" indent="0">
              <a:buNone/>
            </a:pPr>
            <a:r>
              <a:rPr lang="en-IN" dirty="0"/>
              <a:t>TCP/IP facilitates both internet access and on-premise data exchange over LAN.</a:t>
            </a:r>
          </a:p>
          <a:p>
            <a:pPr marL="0" indent="0">
              <a:buNone/>
            </a:pPr>
            <a:endParaRPr lang="en-IN" dirty="0"/>
          </a:p>
        </p:txBody>
      </p:sp>
      <p:sp>
        <p:nvSpPr>
          <p:cNvPr id="2" name="Slide Number Placeholder 1">
            <a:extLst>
              <a:ext uri="{FF2B5EF4-FFF2-40B4-BE49-F238E27FC236}">
                <a16:creationId xmlns:a16="http://schemas.microsoft.com/office/drawing/2014/main" id="{AA9868F5-3AEA-4044-BED1-6FA4CDF6BB83}"/>
              </a:ext>
            </a:extLst>
          </p:cNvPr>
          <p:cNvSpPr>
            <a:spLocks noGrp="1"/>
          </p:cNvSpPr>
          <p:nvPr>
            <p:ph type="sldNum" sz="quarter" idx="12"/>
          </p:nvPr>
        </p:nvSpPr>
        <p:spPr/>
        <p:txBody>
          <a:bodyPr/>
          <a:lstStyle/>
          <a:p>
            <a:fld id="{81101EAC-1EE0-46AF-9025-5E3D800F67C9}" type="slidenum">
              <a:rPr lang="en-IN" smtClean="0"/>
              <a:t>11</a:t>
            </a:fld>
            <a:endParaRPr lang="en-IN"/>
          </a:p>
        </p:txBody>
      </p:sp>
    </p:spTree>
    <p:extLst>
      <p:ext uri="{BB962C8B-B14F-4D97-AF65-F5344CB8AC3E}">
        <p14:creationId xmlns:p14="http://schemas.microsoft.com/office/powerpoint/2010/main" val="36830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0D73FD-B28D-4292-BA7D-7175E3379A50}"/>
              </a:ext>
            </a:extLst>
          </p:cNvPr>
          <p:cNvPicPr>
            <a:picLocks noChangeAspect="1"/>
          </p:cNvPicPr>
          <p:nvPr/>
        </p:nvPicPr>
        <p:blipFill>
          <a:blip r:embed="rId2"/>
          <a:stretch>
            <a:fillRect/>
          </a:stretch>
        </p:blipFill>
        <p:spPr>
          <a:xfrm>
            <a:off x="1885950" y="1438275"/>
            <a:ext cx="8420100" cy="3981450"/>
          </a:xfrm>
          <a:prstGeom prst="rect">
            <a:avLst/>
          </a:prstGeom>
        </p:spPr>
      </p:pic>
      <p:sp>
        <p:nvSpPr>
          <p:cNvPr id="2" name="Slide Number Placeholder 1">
            <a:extLst>
              <a:ext uri="{FF2B5EF4-FFF2-40B4-BE49-F238E27FC236}">
                <a16:creationId xmlns:a16="http://schemas.microsoft.com/office/drawing/2014/main" id="{22CD311B-B7BD-4C7E-ADFF-7FAD30A8B552}"/>
              </a:ext>
            </a:extLst>
          </p:cNvPr>
          <p:cNvSpPr>
            <a:spLocks noGrp="1"/>
          </p:cNvSpPr>
          <p:nvPr>
            <p:ph type="sldNum" sz="quarter" idx="12"/>
          </p:nvPr>
        </p:nvSpPr>
        <p:spPr/>
        <p:txBody>
          <a:bodyPr/>
          <a:lstStyle/>
          <a:p>
            <a:fld id="{81101EAC-1EE0-46AF-9025-5E3D800F67C9}" type="slidenum">
              <a:rPr lang="en-IN" smtClean="0"/>
              <a:t>12</a:t>
            </a:fld>
            <a:endParaRPr lang="en-IN"/>
          </a:p>
        </p:txBody>
      </p:sp>
    </p:spTree>
    <p:extLst>
      <p:ext uri="{BB962C8B-B14F-4D97-AF65-F5344CB8AC3E}">
        <p14:creationId xmlns:p14="http://schemas.microsoft.com/office/powerpoint/2010/main" val="212041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5AD634-9E38-423D-865D-6E43A3E2B212}"/>
              </a:ext>
            </a:extLst>
          </p:cNvPr>
          <p:cNvSpPr>
            <a:spLocks noGrp="1"/>
          </p:cNvSpPr>
          <p:nvPr>
            <p:ph idx="1"/>
          </p:nvPr>
        </p:nvSpPr>
        <p:spPr>
          <a:xfrm>
            <a:off x="838200" y="452582"/>
            <a:ext cx="10515600" cy="5724381"/>
          </a:xfrm>
        </p:spPr>
        <p:txBody>
          <a:bodyPr/>
          <a:lstStyle/>
          <a:p>
            <a:r>
              <a:rPr lang="en-IN" dirty="0"/>
              <a:t>Cloud providers can easily configure cloud-based IT resources to be accessible for both internal and external users through internet connection using the same internet protocols.</a:t>
            </a:r>
          </a:p>
          <a:p>
            <a:endParaRPr lang="en-IN" dirty="0"/>
          </a:p>
        </p:txBody>
      </p:sp>
      <p:pic>
        <p:nvPicPr>
          <p:cNvPr id="6" name="Picture 5">
            <a:extLst>
              <a:ext uri="{FF2B5EF4-FFF2-40B4-BE49-F238E27FC236}">
                <a16:creationId xmlns:a16="http://schemas.microsoft.com/office/drawing/2014/main" id="{EEDEC4BE-D576-43EE-9E24-4D10C5D4E5CC}"/>
              </a:ext>
            </a:extLst>
          </p:cNvPr>
          <p:cNvPicPr>
            <a:picLocks noChangeAspect="1"/>
          </p:cNvPicPr>
          <p:nvPr/>
        </p:nvPicPr>
        <p:blipFill>
          <a:blip r:embed="rId2"/>
          <a:stretch>
            <a:fillRect/>
          </a:stretch>
        </p:blipFill>
        <p:spPr>
          <a:xfrm>
            <a:off x="2013527" y="1874981"/>
            <a:ext cx="7693891" cy="4673905"/>
          </a:xfrm>
          <a:prstGeom prst="rect">
            <a:avLst/>
          </a:prstGeom>
        </p:spPr>
      </p:pic>
      <p:sp>
        <p:nvSpPr>
          <p:cNvPr id="2" name="Slide Number Placeholder 1">
            <a:extLst>
              <a:ext uri="{FF2B5EF4-FFF2-40B4-BE49-F238E27FC236}">
                <a16:creationId xmlns:a16="http://schemas.microsoft.com/office/drawing/2014/main" id="{0CB36FBB-E5E6-4936-8DA8-4FF957A061DC}"/>
              </a:ext>
            </a:extLst>
          </p:cNvPr>
          <p:cNvSpPr>
            <a:spLocks noGrp="1"/>
          </p:cNvSpPr>
          <p:nvPr>
            <p:ph type="sldNum" sz="quarter" idx="12"/>
          </p:nvPr>
        </p:nvSpPr>
        <p:spPr/>
        <p:txBody>
          <a:bodyPr/>
          <a:lstStyle/>
          <a:p>
            <a:fld id="{81101EAC-1EE0-46AF-9025-5E3D800F67C9}" type="slidenum">
              <a:rPr lang="en-IN" smtClean="0"/>
              <a:t>13</a:t>
            </a:fld>
            <a:endParaRPr lang="en-IN"/>
          </a:p>
        </p:txBody>
      </p:sp>
    </p:spTree>
    <p:extLst>
      <p:ext uri="{BB962C8B-B14F-4D97-AF65-F5344CB8AC3E}">
        <p14:creationId xmlns:p14="http://schemas.microsoft.com/office/powerpoint/2010/main" val="152784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191">
            <a:extLst>
              <a:ext uri="{FF2B5EF4-FFF2-40B4-BE49-F238E27FC236}">
                <a16:creationId xmlns:a16="http://schemas.microsoft.com/office/drawing/2014/main" id="{4087B6C5-133A-406E-9E00-2C9404EB22EA}"/>
              </a:ext>
            </a:extLst>
          </p:cNvPr>
          <p:cNvGraphicFramePr>
            <a:graphicFrameLocks noGrp="1"/>
          </p:cNvGraphicFramePr>
          <p:nvPr>
            <p:extLst>
              <p:ext uri="{D42A27DB-BD31-4B8C-83A1-F6EECF244321}">
                <p14:modId xmlns:p14="http://schemas.microsoft.com/office/powerpoint/2010/main" val="1034308674"/>
              </p:ext>
            </p:extLst>
          </p:nvPr>
        </p:nvGraphicFramePr>
        <p:xfrm>
          <a:off x="1650134" y="1407103"/>
          <a:ext cx="9562811" cy="4494111"/>
        </p:xfrm>
        <a:graphic>
          <a:graphicData uri="http://schemas.openxmlformats.org/drawingml/2006/table">
            <a:tbl>
              <a:tblPr>
                <a:tableStyleId>{2D5ABB26-0587-4C30-8999-92F81FD0307C}</a:tableStyleId>
              </a:tblPr>
              <a:tblGrid>
                <a:gridCol w="4781334">
                  <a:extLst>
                    <a:ext uri="{9D8B030D-6E8A-4147-A177-3AD203B41FA5}">
                      <a16:colId xmlns:a16="http://schemas.microsoft.com/office/drawing/2014/main" val="20000"/>
                    </a:ext>
                  </a:extLst>
                </a:gridCol>
                <a:gridCol w="4781477">
                  <a:extLst>
                    <a:ext uri="{9D8B030D-6E8A-4147-A177-3AD203B41FA5}">
                      <a16:colId xmlns:a16="http://schemas.microsoft.com/office/drawing/2014/main" val="20001"/>
                    </a:ext>
                  </a:extLst>
                </a:gridCol>
              </a:tblGrid>
              <a:tr h="491871">
                <a:tc>
                  <a:txBody>
                    <a:bodyPr/>
                    <a:lstStyle/>
                    <a:p>
                      <a:pPr algn="l">
                        <a:lnSpc>
                          <a:spcPts val="950"/>
                        </a:lnSpc>
                      </a:pPr>
                      <a:endParaRPr dirty="0"/>
                    </a:p>
                    <a:p>
                      <a:pPr marL="91567" algn="l" rtl="0">
                        <a:lnSpc>
                          <a:spcPts val="2041"/>
                        </a:lnSpc>
                      </a:pPr>
                      <a:r>
                        <a:rPr lang="en-US" altLang="zh-CN" sz="1800" b="1" spc="-1" dirty="0">
                          <a:solidFill>
                            <a:srgbClr val="FFFFFF"/>
                          </a:solidFill>
                          <a:latin typeface="Georgia"/>
                          <a:ea typeface="Georgia"/>
                          <a:cs typeface="Georgia"/>
                        </a:rPr>
                        <a:t>On-Premise</a:t>
                      </a:r>
                      <a:r>
                        <a:rPr lang="en-US" altLang="zh-CN" sz="1800" b="1" dirty="0">
                          <a:solidFill>
                            <a:srgbClr val="FFFFFF"/>
                          </a:solidFill>
                          <a:latin typeface="Georgia"/>
                          <a:ea typeface="Georgia"/>
                          <a:cs typeface="Georgia"/>
                        </a:rPr>
                        <a:t> </a:t>
                      </a:r>
                      <a:r>
                        <a:rPr lang="en-US" altLang="zh-CN" sz="1800" b="1" spc="0" dirty="0">
                          <a:solidFill>
                            <a:srgbClr val="FFFFFF"/>
                          </a:solidFill>
                          <a:latin typeface="Georgia"/>
                          <a:ea typeface="Georgia"/>
                          <a:cs typeface="Georgia"/>
                        </a:rPr>
                        <a:t>IT</a:t>
                      </a:r>
                      <a:r>
                        <a:rPr lang="en-US" altLang="zh-CN" sz="1800" b="1" spc="19" dirty="0">
                          <a:solidFill>
                            <a:srgbClr val="FFFFFF"/>
                          </a:solidFill>
                          <a:latin typeface="Georgia"/>
                          <a:ea typeface="Georgia"/>
                          <a:cs typeface="Georgia"/>
                        </a:rPr>
                        <a:t> </a:t>
                      </a:r>
                      <a:r>
                        <a:rPr lang="en-US" altLang="zh-CN" sz="1800" b="1" spc="1" dirty="0">
                          <a:solidFill>
                            <a:srgbClr val="FFFFFF"/>
                          </a:solidFill>
                          <a:latin typeface="Georgia"/>
                          <a:ea typeface="Georgia"/>
                          <a:cs typeface="Georgia"/>
                        </a:rPr>
                        <a:t>Resources</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16349"/>
                    </a:solidFill>
                  </a:tcPr>
                </a:tc>
                <a:tc>
                  <a:txBody>
                    <a:bodyPr/>
                    <a:lstStyle/>
                    <a:p>
                      <a:pPr algn="l">
                        <a:lnSpc>
                          <a:spcPts val="950"/>
                        </a:lnSpc>
                      </a:pPr>
                      <a:endParaRPr/>
                    </a:p>
                    <a:p>
                      <a:pPr marL="92329" algn="l" rtl="0">
                        <a:lnSpc>
                          <a:spcPts val="2041"/>
                        </a:lnSpc>
                      </a:pPr>
                      <a:r>
                        <a:rPr lang="en-US" altLang="zh-CN" sz="1800" b="1" spc="0" dirty="0">
                          <a:solidFill>
                            <a:srgbClr val="FFFFFF"/>
                          </a:solidFill>
                          <a:latin typeface="Georgia"/>
                          <a:ea typeface="Georgia"/>
                          <a:cs typeface="Georgia"/>
                        </a:rPr>
                        <a:t>Cloud-Based</a:t>
                      </a:r>
                      <a:r>
                        <a:rPr lang="en-US" altLang="zh-CN" sz="1800" b="1" spc="7" dirty="0">
                          <a:solidFill>
                            <a:srgbClr val="FFFFFF"/>
                          </a:solidFill>
                          <a:latin typeface="Georgia"/>
                          <a:ea typeface="Georgia"/>
                          <a:cs typeface="Georgia"/>
                        </a:rPr>
                        <a:t> </a:t>
                      </a:r>
                      <a:r>
                        <a:rPr lang="en-US" altLang="zh-CN" sz="1800" b="1" spc="0" dirty="0">
                          <a:solidFill>
                            <a:srgbClr val="FFFFFF"/>
                          </a:solidFill>
                          <a:latin typeface="Georgia"/>
                          <a:ea typeface="Georgia"/>
                          <a:cs typeface="Georgia"/>
                        </a:rPr>
                        <a:t>IT</a:t>
                      </a:r>
                      <a:r>
                        <a:rPr lang="en-US" altLang="zh-CN" sz="1800" b="1" dirty="0">
                          <a:solidFill>
                            <a:srgbClr val="FFFFFF"/>
                          </a:solidFill>
                          <a:latin typeface="Georgia"/>
                          <a:ea typeface="Georgia"/>
                          <a:cs typeface="Georgia"/>
                        </a:rPr>
                        <a:t> </a:t>
                      </a:r>
                      <a:r>
                        <a:rPr lang="en-US" altLang="zh-CN" sz="1800" b="1" spc="2" dirty="0">
                          <a:solidFill>
                            <a:srgbClr val="FFFFFF"/>
                          </a:solidFill>
                          <a:latin typeface="Georgia"/>
                          <a:ea typeface="Georgia"/>
                          <a:cs typeface="Georgia"/>
                        </a:rPr>
                        <a:t>Resources</a:t>
                      </a:r>
                      <a:endParaRPr lang="en-US" altLang="zh-CN" sz="180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16349"/>
                    </a:solidFill>
                  </a:tcPr>
                </a:tc>
                <a:extLst>
                  <a:ext uri="{0D108BD9-81ED-4DB2-BD59-A6C34878D82A}">
                    <a16:rowId xmlns:a16="http://schemas.microsoft.com/office/drawing/2014/main" val="10000"/>
                  </a:ext>
                </a:extLst>
              </a:tr>
              <a:tr h="1212850">
                <a:tc>
                  <a:txBody>
                    <a:bodyPr/>
                    <a:lstStyle/>
                    <a:p>
                      <a:pPr algn="l">
                        <a:lnSpc>
                          <a:spcPts val="1627"/>
                        </a:lnSpc>
                      </a:pPr>
                      <a:endParaRPr dirty="0"/>
                    </a:p>
                    <a:p>
                      <a:pPr marL="91567" marR="803552" algn="l" rtl="0">
                        <a:lnSpc>
                          <a:spcPts val="2121"/>
                        </a:lnSpc>
                      </a:pPr>
                      <a:r>
                        <a:rPr lang="en-US" altLang="zh-CN" sz="1800" spc="2" dirty="0">
                          <a:solidFill>
                            <a:srgbClr val="000000"/>
                          </a:solidFill>
                          <a:latin typeface="Georgia"/>
                          <a:ea typeface="Georgia"/>
                          <a:cs typeface="Georgia"/>
                        </a:rPr>
                        <a:t>internal</a:t>
                      </a:r>
                      <a:r>
                        <a:rPr lang="en-US" altLang="zh-CN" sz="1800" spc="-16" dirty="0">
                          <a:solidFill>
                            <a:srgbClr val="000000"/>
                          </a:solidFill>
                          <a:latin typeface="Georgia"/>
                          <a:ea typeface="Georgia"/>
                          <a:cs typeface="Georgia"/>
                        </a:rPr>
                        <a:t> </a:t>
                      </a:r>
                      <a:r>
                        <a:rPr lang="en-US" altLang="zh-CN" sz="1800" spc="2" dirty="0">
                          <a:solidFill>
                            <a:srgbClr val="000000"/>
                          </a:solidFill>
                          <a:latin typeface="Georgia"/>
                          <a:ea typeface="Georgia"/>
                          <a:cs typeface="Georgia"/>
                        </a:rPr>
                        <a:t>end-user</a:t>
                      </a:r>
                      <a:r>
                        <a:rPr lang="en-US" altLang="zh-CN" sz="1800" spc="16"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devices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spc="6"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the</a:t>
                      </a:r>
                      <a:r>
                        <a:rPr lang="en-US" altLang="zh-CN" sz="1800" dirty="0">
                          <a:solidFill>
                            <a:srgbClr val="000000"/>
                          </a:solidFill>
                          <a:latin typeface="Georgia"/>
                          <a:ea typeface="Georgia"/>
                          <a:cs typeface="Georgia"/>
                        </a:rPr>
                        <a:t> </a:t>
                      </a:r>
                      <a:r>
                        <a:rPr lang="en-US" altLang="zh-CN" sz="1800" b="1" spc="-1" dirty="0">
                          <a:solidFill>
                            <a:srgbClr val="000000"/>
                          </a:solidFill>
                          <a:latin typeface="Georgia"/>
                          <a:ea typeface="Georgia"/>
                          <a:cs typeface="Georgia"/>
                        </a:rPr>
                        <a:t>corporate</a:t>
                      </a:r>
                      <a:r>
                        <a:rPr lang="en-US" altLang="zh-CN" sz="1800" b="1" spc="10" dirty="0">
                          <a:solidFill>
                            <a:srgbClr val="000000"/>
                          </a:solidFill>
                          <a:latin typeface="Georgia"/>
                          <a:ea typeface="Georgia"/>
                          <a:cs typeface="Georgia"/>
                        </a:rPr>
                        <a:t> </a:t>
                      </a:r>
                      <a:r>
                        <a:rPr lang="en-US" altLang="zh-CN" sz="1800" spc="2" dirty="0">
                          <a:solidFill>
                            <a:srgbClr val="000000"/>
                          </a:solidFill>
                          <a:latin typeface="Georgia"/>
                          <a:ea typeface="Georgia"/>
                          <a:cs typeface="Georgia"/>
                        </a:rPr>
                        <a:t>network</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D3CF"/>
                    </a:solidFill>
                  </a:tcPr>
                </a:tc>
                <a:tc>
                  <a:txBody>
                    <a:bodyPr/>
                    <a:lstStyle/>
                    <a:p>
                      <a:pPr algn="l">
                        <a:lnSpc>
                          <a:spcPts val="1627"/>
                        </a:lnSpc>
                      </a:pPr>
                      <a:endParaRPr dirty="0"/>
                    </a:p>
                    <a:p>
                      <a:pPr marL="92329" marR="874926" algn="l" rtl="0">
                        <a:lnSpc>
                          <a:spcPts val="2121"/>
                        </a:lnSpc>
                      </a:pPr>
                      <a:r>
                        <a:rPr lang="en-US" altLang="zh-CN" sz="1800" spc="2" dirty="0">
                          <a:solidFill>
                            <a:srgbClr val="000000"/>
                          </a:solidFill>
                          <a:latin typeface="Georgia"/>
                          <a:ea typeface="Georgia"/>
                          <a:cs typeface="Georgia"/>
                        </a:rPr>
                        <a:t>internal</a:t>
                      </a:r>
                      <a:r>
                        <a:rPr lang="en-US" altLang="zh-CN" sz="1800" spc="-16" dirty="0">
                          <a:solidFill>
                            <a:srgbClr val="000000"/>
                          </a:solidFill>
                          <a:latin typeface="Georgia"/>
                          <a:ea typeface="Georgia"/>
                          <a:cs typeface="Georgia"/>
                        </a:rPr>
                        <a:t> </a:t>
                      </a:r>
                      <a:r>
                        <a:rPr lang="en-US" altLang="zh-CN" sz="1800" spc="2" dirty="0">
                          <a:solidFill>
                            <a:srgbClr val="000000"/>
                          </a:solidFill>
                          <a:latin typeface="Georgia"/>
                          <a:ea typeface="Georgia"/>
                          <a:cs typeface="Georgia"/>
                        </a:rPr>
                        <a:t>end-user</a:t>
                      </a:r>
                      <a:r>
                        <a:rPr lang="en-US" altLang="zh-CN" sz="1800" spc="17"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devices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spc="6"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an</a:t>
                      </a:r>
                      <a:r>
                        <a:rPr lang="en-US" altLang="zh-CN" sz="1800" dirty="0">
                          <a:solidFill>
                            <a:srgbClr val="000000"/>
                          </a:solidFill>
                          <a:latin typeface="Georgia"/>
                          <a:ea typeface="Georgia"/>
                          <a:cs typeface="Georgia"/>
                        </a:rPr>
                        <a:t> </a:t>
                      </a:r>
                      <a:r>
                        <a:rPr lang="en-US" altLang="zh-CN" sz="1800" b="1" spc="0" dirty="0">
                          <a:solidFill>
                            <a:srgbClr val="000000"/>
                          </a:solidFill>
                          <a:latin typeface="Georgia"/>
                          <a:ea typeface="Georgia"/>
                          <a:cs typeface="Georgia"/>
                        </a:rPr>
                        <a:t>Internet</a:t>
                      </a:r>
                      <a:r>
                        <a:rPr lang="en-US" altLang="zh-CN" sz="1800" b="1" spc="-2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connection</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D3CF"/>
                    </a:solidFill>
                  </a:tcPr>
                </a:tc>
                <a:extLst>
                  <a:ext uri="{0D108BD9-81ED-4DB2-BD59-A6C34878D82A}">
                    <a16:rowId xmlns:a16="http://schemas.microsoft.com/office/drawing/2014/main" val="10001"/>
                  </a:ext>
                </a:extLst>
              </a:tr>
              <a:tr h="1576578">
                <a:tc>
                  <a:txBody>
                    <a:bodyPr/>
                    <a:lstStyle/>
                    <a:p>
                      <a:pPr algn="l">
                        <a:lnSpc>
                          <a:spcPts val="1982"/>
                        </a:lnSpc>
                      </a:pPr>
                      <a:endParaRPr dirty="0"/>
                    </a:p>
                    <a:p>
                      <a:pPr marL="91567" marR="199346" algn="l" rtl="0">
                        <a:lnSpc>
                          <a:spcPts val="2131"/>
                        </a:lnSpc>
                      </a:pPr>
                      <a:r>
                        <a:rPr lang="en-US" altLang="zh-CN" sz="1800" spc="2" dirty="0">
                          <a:solidFill>
                            <a:srgbClr val="000000"/>
                          </a:solidFill>
                          <a:latin typeface="Georgia"/>
                          <a:ea typeface="Georgia"/>
                          <a:cs typeface="Georgia"/>
                        </a:rPr>
                        <a:t>internal</a:t>
                      </a:r>
                      <a:r>
                        <a:rPr lang="en-US" altLang="zh-CN" sz="1800" spc="-18"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users</a:t>
                      </a:r>
                      <a:r>
                        <a:rPr lang="en-US" altLang="zh-CN" sz="1800" spc="8"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spc="-1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spc="434"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5"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the</a:t>
                      </a:r>
                      <a:r>
                        <a:rPr lang="en-US" altLang="zh-CN" sz="1800" spc="13"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3"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Internet</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connection</a:t>
                      </a:r>
                      <a:r>
                        <a:rPr lang="en-US" altLang="zh-CN" sz="1800" spc="-7"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while</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roaming</a:t>
                      </a:r>
                      <a:r>
                        <a:rPr lang="en-US" altLang="zh-CN" sz="1800" spc="-6"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in</a:t>
                      </a:r>
                      <a:r>
                        <a:rPr lang="en-US" altLang="zh-CN" sz="1800" dirty="0">
                          <a:solidFill>
                            <a:srgbClr val="000000"/>
                          </a:solidFill>
                          <a:latin typeface="Georgia"/>
                          <a:ea typeface="Georgia"/>
                          <a:cs typeface="Georgia"/>
                        </a:rPr>
                        <a:t> </a:t>
                      </a:r>
                      <a:r>
                        <a:rPr lang="en-US" altLang="zh-CN" sz="1800" spc="2" dirty="0">
                          <a:solidFill>
                            <a:srgbClr val="000000"/>
                          </a:solidFill>
                          <a:latin typeface="Georgia"/>
                          <a:ea typeface="Georgia"/>
                          <a:cs typeface="Georgia"/>
                        </a:rPr>
                        <a:t>external</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networks</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F7EAE9"/>
                    </a:solidFill>
                  </a:tcPr>
                </a:tc>
                <a:tc>
                  <a:txBody>
                    <a:bodyPr/>
                    <a:lstStyle/>
                    <a:p>
                      <a:pPr algn="l">
                        <a:lnSpc>
                          <a:spcPts val="1982"/>
                        </a:lnSpc>
                      </a:pPr>
                      <a:endParaRPr dirty="0"/>
                    </a:p>
                    <a:p>
                      <a:pPr marL="92329" marR="302512" algn="l" rtl="0">
                        <a:lnSpc>
                          <a:spcPts val="2131"/>
                        </a:lnSpc>
                      </a:pPr>
                      <a:r>
                        <a:rPr lang="en-US" altLang="zh-CN" sz="1800" spc="2" dirty="0">
                          <a:solidFill>
                            <a:srgbClr val="000000"/>
                          </a:solidFill>
                          <a:latin typeface="Georgia"/>
                          <a:ea typeface="Georgia"/>
                          <a:cs typeface="Georgia"/>
                        </a:rPr>
                        <a:t>internal</a:t>
                      </a:r>
                      <a:r>
                        <a:rPr lang="en-US" altLang="zh-CN" sz="1800" spc="-18"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users</a:t>
                      </a:r>
                      <a:r>
                        <a:rPr lang="en-US" altLang="zh-CN" sz="1800" spc="8"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spc="-1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spc="434"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while</a:t>
                      </a:r>
                      <a:r>
                        <a:rPr lang="en-US" altLang="zh-CN" sz="180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roaming</a:t>
                      </a:r>
                      <a:r>
                        <a:rPr lang="en-US" altLang="zh-CN" sz="1800" spc="8"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in</a:t>
                      </a:r>
                      <a:r>
                        <a:rPr lang="en-US" altLang="zh-CN" sz="1800" dirty="0">
                          <a:solidFill>
                            <a:srgbClr val="000000"/>
                          </a:solidFill>
                          <a:latin typeface="Georgia"/>
                          <a:ea typeface="Georgia"/>
                          <a:cs typeface="Georgia"/>
                        </a:rPr>
                        <a:t> </a:t>
                      </a:r>
                      <a:r>
                        <a:rPr lang="en-US" altLang="zh-CN" sz="1800" spc="2" dirty="0">
                          <a:solidFill>
                            <a:srgbClr val="000000"/>
                          </a:solidFill>
                          <a:latin typeface="Georgia"/>
                          <a:ea typeface="Georgia"/>
                          <a:cs typeface="Georgia"/>
                        </a:rPr>
                        <a:t>external</a:t>
                      </a:r>
                      <a:r>
                        <a:rPr lang="en-US" altLang="zh-CN" sz="1800" spc="434"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networks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the</a:t>
                      </a:r>
                      <a:r>
                        <a:rPr lang="en-US" altLang="zh-CN" sz="1800" spc="1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cloud</a:t>
                      </a:r>
                      <a:r>
                        <a:rPr lang="en-US" altLang="zh-CN" sz="180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provider’s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Internet</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connection</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F7EAE9"/>
                    </a:solidFill>
                  </a:tcPr>
                </a:tc>
                <a:extLst>
                  <a:ext uri="{0D108BD9-81ED-4DB2-BD59-A6C34878D82A}">
                    <a16:rowId xmlns:a16="http://schemas.microsoft.com/office/drawing/2014/main" val="10002"/>
                  </a:ext>
                </a:extLst>
              </a:tr>
              <a:tr h="1212812">
                <a:tc>
                  <a:txBody>
                    <a:bodyPr/>
                    <a:lstStyle/>
                    <a:p>
                      <a:pPr algn="l">
                        <a:lnSpc>
                          <a:spcPts val="1633"/>
                        </a:lnSpc>
                      </a:pPr>
                      <a:endParaRPr dirty="0"/>
                    </a:p>
                    <a:p>
                      <a:pPr marL="91567" marR="744093" algn="l" rtl="0">
                        <a:lnSpc>
                          <a:spcPts val="2102"/>
                        </a:lnSpc>
                      </a:pPr>
                      <a:r>
                        <a:rPr lang="en-US" altLang="zh-CN" sz="1800" spc="2" dirty="0">
                          <a:solidFill>
                            <a:srgbClr val="000000"/>
                          </a:solidFill>
                          <a:latin typeface="Georgia"/>
                          <a:ea typeface="Georgia"/>
                          <a:cs typeface="Georgia"/>
                        </a:rPr>
                        <a:t>external</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users</a:t>
                      </a:r>
                      <a:r>
                        <a:rPr lang="en-US" altLang="zh-CN" sz="1800" spc="1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spc="-1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5"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the</a:t>
                      </a:r>
                      <a:r>
                        <a:rPr lang="en-US" altLang="zh-CN" sz="1800" spc="18" dirty="0">
                          <a:solidFill>
                            <a:srgbClr val="000000"/>
                          </a:solidFill>
                          <a:latin typeface="Georgia"/>
                          <a:ea typeface="Georgia"/>
                          <a:cs typeface="Georgia"/>
                        </a:rPr>
                        <a:t> </a:t>
                      </a:r>
                      <a:r>
                        <a:rPr lang="en-US" altLang="zh-CN" sz="1800" b="1" spc="0" dirty="0">
                          <a:solidFill>
                            <a:srgbClr val="000000"/>
                          </a:solidFill>
                          <a:latin typeface="Georgia"/>
                          <a:ea typeface="Georgia"/>
                          <a:cs typeface="Georgia"/>
                        </a:rPr>
                        <a:t>corporate Internet</a:t>
                      </a:r>
                      <a:r>
                        <a:rPr lang="en-US" altLang="zh-CN" sz="1800" b="1" spc="-20" dirty="0">
                          <a:solidFill>
                            <a:srgbClr val="000000"/>
                          </a:solidFill>
                          <a:latin typeface="Georgia"/>
                          <a:ea typeface="Georgia"/>
                          <a:cs typeface="Georgia"/>
                        </a:rPr>
                        <a:t> </a:t>
                      </a:r>
                      <a:r>
                        <a:rPr lang="en-US" altLang="zh-CN" sz="1800" b="1" spc="-1" dirty="0">
                          <a:solidFill>
                            <a:srgbClr val="000000"/>
                          </a:solidFill>
                          <a:latin typeface="Georgia"/>
                          <a:ea typeface="Georgia"/>
                          <a:cs typeface="Georgia"/>
                        </a:rPr>
                        <a:t>connection</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D3CF"/>
                    </a:solidFill>
                  </a:tcPr>
                </a:tc>
                <a:tc>
                  <a:txBody>
                    <a:bodyPr/>
                    <a:lstStyle/>
                    <a:p>
                      <a:pPr algn="l">
                        <a:lnSpc>
                          <a:spcPts val="1633"/>
                        </a:lnSpc>
                      </a:pPr>
                      <a:endParaRPr dirty="0"/>
                    </a:p>
                    <a:p>
                      <a:pPr marL="92329" marR="144565" algn="l" rtl="0">
                        <a:lnSpc>
                          <a:spcPts val="2121"/>
                        </a:lnSpc>
                      </a:pPr>
                      <a:r>
                        <a:rPr lang="en-US" altLang="zh-CN" sz="1800" spc="2" dirty="0">
                          <a:solidFill>
                            <a:srgbClr val="000000"/>
                          </a:solidFill>
                          <a:latin typeface="Georgia"/>
                          <a:ea typeface="Georgia"/>
                          <a:cs typeface="Georgia"/>
                        </a:rPr>
                        <a:t>external</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users</a:t>
                      </a:r>
                      <a:r>
                        <a:rPr lang="en-US" altLang="zh-CN" sz="1800" spc="1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access</a:t>
                      </a:r>
                      <a:r>
                        <a:rPr lang="en-US" altLang="zh-CN" sz="1800" spc="-11"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corporate</a:t>
                      </a:r>
                      <a:r>
                        <a:rPr lang="en-US" altLang="zh-CN" sz="1800" spc="12"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IT</a:t>
                      </a:r>
                      <a:r>
                        <a:rPr lang="en-US" altLang="zh-CN" sz="1800" spc="434"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services</a:t>
                      </a:r>
                      <a:r>
                        <a:rPr lang="en-US" altLang="zh-CN" sz="1800" dirty="0">
                          <a:solidFill>
                            <a:srgbClr val="000000"/>
                          </a:solidFill>
                          <a:latin typeface="Georgia"/>
                          <a:ea typeface="Georgia"/>
                          <a:cs typeface="Georgia"/>
                        </a:rPr>
                        <a:t> </a:t>
                      </a:r>
                      <a:r>
                        <a:rPr lang="en-US" altLang="zh-CN" sz="1800" spc="-1" dirty="0">
                          <a:solidFill>
                            <a:srgbClr val="000000"/>
                          </a:solidFill>
                          <a:latin typeface="Georgia"/>
                          <a:ea typeface="Georgia"/>
                          <a:cs typeface="Georgia"/>
                        </a:rPr>
                        <a:t>through</a:t>
                      </a:r>
                      <a:r>
                        <a:rPr lang="en-US" altLang="zh-CN" sz="1800" spc="25" dirty="0">
                          <a:solidFill>
                            <a:srgbClr val="000000"/>
                          </a:solidFill>
                          <a:latin typeface="Georgia"/>
                          <a:ea typeface="Georgia"/>
                          <a:cs typeface="Georgia"/>
                        </a:rPr>
                        <a:t> </a:t>
                      </a:r>
                      <a:r>
                        <a:rPr lang="en-US" altLang="zh-CN" sz="1800" spc="0" dirty="0">
                          <a:solidFill>
                            <a:srgbClr val="000000"/>
                          </a:solidFill>
                          <a:latin typeface="Georgia"/>
                          <a:ea typeface="Georgia"/>
                          <a:cs typeface="Georgia"/>
                        </a:rPr>
                        <a:t>the</a:t>
                      </a:r>
                      <a:r>
                        <a:rPr lang="en-US" altLang="zh-CN" sz="1800" spc="19" dirty="0">
                          <a:solidFill>
                            <a:srgbClr val="000000"/>
                          </a:solidFill>
                          <a:latin typeface="Georgia"/>
                          <a:ea typeface="Georgia"/>
                          <a:cs typeface="Georgia"/>
                        </a:rPr>
                        <a:t> </a:t>
                      </a:r>
                      <a:r>
                        <a:rPr lang="en-US" altLang="zh-CN" sz="1800" b="1" spc="0" dirty="0">
                          <a:solidFill>
                            <a:srgbClr val="000000"/>
                          </a:solidFill>
                          <a:latin typeface="Georgia"/>
                          <a:ea typeface="Georgia"/>
                          <a:cs typeface="Georgia"/>
                        </a:rPr>
                        <a:t>cloud</a:t>
                      </a:r>
                      <a:r>
                        <a:rPr lang="en-US" altLang="zh-CN" sz="1800" b="1" spc="11" dirty="0">
                          <a:solidFill>
                            <a:srgbClr val="000000"/>
                          </a:solidFill>
                          <a:latin typeface="Georgia"/>
                          <a:ea typeface="Georgia"/>
                          <a:cs typeface="Georgia"/>
                        </a:rPr>
                        <a:t> </a:t>
                      </a:r>
                      <a:r>
                        <a:rPr lang="en-US" altLang="zh-CN" sz="1800" b="1" spc="0" dirty="0">
                          <a:solidFill>
                            <a:srgbClr val="000000"/>
                          </a:solidFill>
                          <a:latin typeface="Georgia"/>
                          <a:ea typeface="Georgia"/>
                          <a:cs typeface="Georgia"/>
                        </a:rPr>
                        <a:t>provider’s</a:t>
                      </a:r>
                      <a:r>
                        <a:rPr lang="en-US" altLang="zh-CN" sz="1800" b="1" dirty="0">
                          <a:solidFill>
                            <a:srgbClr val="000000"/>
                          </a:solidFill>
                          <a:latin typeface="Georgia"/>
                          <a:ea typeface="Georgia"/>
                          <a:cs typeface="Georgia"/>
                        </a:rPr>
                        <a:t> </a:t>
                      </a:r>
                      <a:r>
                        <a:rPr lang="en-US" altLang="zh-CN" sz="1800" b="1" spc="0" dirty="0">
                          <a:solidFill>
                            <a:srgbClr val="000000"/>
                          </a:solidFill>
                          <a:latin typeface="Georgia"/>
                          <a:ea typeface="Georgia"/>
                          <a:cs typeface="Georgia"/>
                        </a:rPr>
                        <a:t>Internet</a:t>
                      </a:r>
                      <a:r>
                        <a:rPr lang="en-US" altLang="zh-CN" sz="1800" b="1" spc="-20" dirty="0">
                          <a:solidFill>
                            <a:srgbClr val="000000"/>
                          </a:solidFill>
                          <a:latin typeface="Georgia"/>
                          <a:ea typeface="Georgia"/>
                          <a:cs typeface="Georgia"/>
                        </a:rPr>
                        <a:t> </a:t>
                      </a:r>
                      <a:r>
                        <a:rPr lang="en-US" altLang="zh-CN" sz="1800" b="1" spc="-1" dirty="0">
                          <a:solidFill>
                            <a:srgbClr val="000000"/>
                          </a:solidFill>
                          <a:latin typeface="Georgia"/>
                          <a:ea typeface="Georgia"/>
                          <a:cs typeface="Georgia"/>
                        </a:rPr>
                        <a:t>connection</a:t>
                      </a:r>
                      <a:endParaRPr lang="en-US" altLang="zh-CN" sz="1800" dirty="0">
                        <a:latin typeface="Georgia"/>
                        <a:ea typeface="Georgia"/>
                        <a:cs typeface="Georgia"/>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D3CF"/>
                    </a:solidFill>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BE3A2B66-423D-4A3C-A883-933EA2472ADE}"/>
              </a:ext>
            </a:extLst>
          </p:cNvPr>
          <p:cNvSpPr txBox="1"/>
          <p:nvPr/>
        </p:nvSpPr>
        <p:spPr>
          <a:xfrm>
            <a:off x="1801091" y="424873"/>
            <a:ext cx="9151817" cy="461665"/>
          </a:xfrm>
          <a:prstGeom prst="rect">
            <a:avLst/>
          </a:prstGeom>
          <a:noFill/>
        </p:spPr>
        <p:txBody>
          <a:bodyPr wrap="square" rtlCol="0">
            <a:spAutoFit/>
          </a:bodyPr>
          <a:lstStyle/>
          <a:p>
            <a:r>
              <a:rPr lang="en-IN" sz="2400" dirty="0"/>
              <a:t>Comparison of On-premise and cloud computing internetworking</a:t>
            </a:r>
          </a:p>
        </p:txBody>
      </p:sp>
      <p:sp>
        <p:nvSpPr>
          <p:cNvPr id="2" name="Slide Number Placeholder 1">
            <a:extLst>
              <a:ext uri="{FF2B5EF4-FFF2-40B4-BE49-F238E27FC236}">
                <a16:creationId xmlns:a16="http://schemas.microsoft.com/office/drawing/2014/main" id="{5EDBE55F-7C49-45F8-BE91-E96ABCF3CBFB}"/>
              </a:ext>
            </a:extLst>
          </p:cNvPr>
          <p:cNvSpPr>
            <a:spLocks noGrp="1"/>
          </p:cNvSpPr>
          <p:nvPr>
            <p:ph type="sldNum" sz="quarter" idx="12"/>
          </p:nvPr>
        </p:nvSpPr>
        <p:spPr/>
        <p:txBody>
          <a:bodyPr/>
          <a:lstStyle/>
          <a:p>
            <a:fld id="{81101EAC-1EE0-46AF-9025-5E3D800F67C9}" type="slidenum">
              <a:rPr lang="en-IN" smtClean="0"/>
              <a:t>14</a:t>
            </a:fld>
            <a:endParaRPr lang="en-IN"/>
          </a:p>
        </p:txBody>
      </p:sp>
    </p:spTree>
    <p:extLst>
      <p:ext uri="{BB962C8B-B14F-4D97-AF65-F5344CB8AC3E}">
        <p14:creationId xmlns:p14="http://schemas.microsoft.com/office/powerpoint/2010/main" val="241499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9BE6A-59EA-4D32-9B89-26691BAC3B7A}"/>
              </a:ext>
            </a:extLst>
          </p:cNvPr>
          <p:cNvSpPr>
            <a:spLocks noGrp="1"/>
          </p:cNvSpPr>
          <p:nvPr>
            <p:ph idx="1"/>
          </p:nvPr>
        </p:nvSpPr>
        <p:spPr>
          <a:xfrm>
            <a:off x="838200" y="406400"/>
            <a:ext cx="10515600" cy="5770563"/>
          </a:xfrm>
        </p:spPr>
        <p:txBody>
          <a:bodyPr>
            <a:normAutofit fontScale="92500" lnSpcReduction="10000"/>
          </a:bodyPr>
          <a:lstStyle/>
          <a:p>
            <a:pPr marL="0" indent="0">
              <a:buNone/>
            </a:pPr>
            <a:r>
              <a:rPr lang="en-IN" b="1" dirty="0"/>
              <a:t>Network bandwidth and latency issues</a:t>
            </a:r>
          </a:p>
          <a:p>
            <a:r>
              <a:rPr lang="en-IN" b="1" dirty="0"/>
              <a:t>Bandwidth</a:t>
            </a:r>
            <a:r>
              <a:rPr lang="en-IN" dirty="0"/>
              <a:t> means capacity of data transmitted.</a:t>
            </a:r>
          </a:p>
          <a:p>
            <a:r>
              <a:rPr lang="en-IN" dirty="0"/>
              <a:t>ISP uses broadband network to implement guarantee end-to-end connectivity.</a:t>
            </a:r>
          </a:p>
          <a:p>
            <a:r>
              <a:rPr lang="en-IN" b="1" dirty="0"/>
              <a:t>Latency</a:t>
            </a:r>
            <a:r>
              <a:rPr lang="en-IN" dirty="0"/>
              <a:t> means amount of time required to travel packet from one node to another.</a:t>
            </a:r>
          </a:p>
          <a:p>
            <a:r>
              <a:rPr lang="en-IN" dirty="0"/>
              <a:t>Latency increases with every intermediary node on the packet’s path.</a:t>
            </a:r>
          </a:p>
          <a:p>
            <a:r>
              <a:rPr lang="en-US" dirty="0"/>
              <a:t>Transmission queues in the network infrastructure can result in heavy load conditions that also increase network latency.</a:t>
            </a:r>
          </a:p>
          <a:p>
            <a:r>
              <a:rPr lang="en-US" dirty="0"/>
              <a:t>QoS(quality of service) transmits packets on the basis of first –serve.</a:t>
            </a:r>
          </a:p>
          <a:p>
            <a:r>
              <a:rPr lang="en-US" dirty="0"/>
              <a:t>Congestion path suffers from service level degradation in the form of bandwidth reduction, latency increase, packet loss.</a:t>
            </a:r>
          </a:p>
          <a:p>
            <a:r>
              <a:rPr lang="en-US" dirty="0"/>
              <a:t>These issues are inherent to cloud networking also. So IT solutions need to be accessed business requirements that are affected by these issues.</a:t>
            </a:r>
            <a:endParaRPr lang="en-IN" dirty="0"/>
          </a:p>
        </p:txBody>
      </p:sp>
      <p:sp>
        <p:nvSpPr>
          <p:cNvPr id="2" name="Slide Number Placeholder 1">
            <a:extLst>
              <a:ext uri="{FF2B5EF4-FFF2-40B4-BE49-F238E27FC236}">
                <a16:creationId xmlns:a16="http://schemas.microsoft.com/office/drawing/2014/main" id="{A4D5D064-7677-4641-993E-C04AB379016E}"/>
              </a:ext>
            </a:extLst>
          </p:cNvPr>
          <p:cNvSpPr>
            <a:spLocks noGrp="1"/>
          </p:cNvSpPr>
          <p:nvPr>
            <p:ph type="sldNum" sz="quarter" idx="12"/>
          </p:nvPr>
        </p:nvSpPr>
        <p:spPr/>
        <p:txBody>
          <a:bodyPr/>
          <a:lstStyle/>
          <a:p>
            <a:fld id="{81101EAC-1EE0-46AF-9025-5E3D800F67C9}" type="slidenum">
              <a:rPr lang="en-IN" smtClean="0"/>
              <a:t>15</a:t>
            </a:fld>
            <a:endParaRPr lang="en-IN"/>
          </a:p>
        </p:txBody>
      </p:sp>
    </p:spTree>
    <p:extLst>
      <p:ext uri="{BB962C8B-B14F-4D97-AF65-F5344CB8AC3E}">
        <p14:creationId xmlns:p14="http://schemas.microsoft.com/office/powerpoint/2010/main" val="305502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CF427-30DA-40F7-B33A-E8617F88BB1F}"/>
              </a:ext>
            </a:extLst>
          </p:cNvPr>
          <p:cNvSpPr>
            <a:spLocks noGrp="1"/>
          </p:cNvSpPr>
          <p:nvPr>
            <p:ph idx="1"/>
          </p:nvPr>
        </p:nvSpPr>
        <p:spPr>
          <a:xfrm>
            <a:off x="838200" y="544945"/>
            <a:ext cx="10515600" cy="5632018"/>
          </a:xfrm>
        </p:spPr>
        <p:txBody>
          <a:bodyPr>
            <a:normAutofit/>
          </a:bodyPr>
          <a:lstStyle/>
          <a:p>
            <a:pPr marL="0" indent="0">
              <a:buNone/>
            </a:pPr>
            <a:r>
              <a:rPr lang="en-IN" sz="3200" b="1" dirty="0"/>
              <a:t>Cloud carrier and cloud provider selection</a:t>
            </a:r>
          </a:p>
          <a:p>
            <a:r>
              <a:rPr lang="en-US" sz="3200" dirty="0"/>
              <a:t>The service levels of Internet connections between cloud consumers and cloud providers are determined by their ISPs.</a:t>
            </a:r>
          </a:p>
          <a:p>
            <a:r>
              <a:rPr lang="en-US" sz="3200" dirty="0"/>
              <a:t>QoS management across multiple ISPs is difficult to achieve in practice, requiring collaboration of the cloud carriers on both sides to ensure that their end to end service levels are sufficient for business requirement.</a:t>
            </a:r>
          </a:p>
          <a:p>
            <a:r>
              <a:rPr lang="en-US" sz="3200" dirty="0"/>
              <a:t>Cloud consumers and cloud providers may need to use multiple cloud carriers in order to achieve the necessary level of connectivity and reliability for their cloud applications, resulting in additional costs.</a:t>
            </a:r>
            <a:endParaRPr lang="en-IN" sz="3200" dirty="0"/>
          </a:p>
        </p:txBody>
      </p:sp>
      <p:sp>
        <p:nvSpPr>
          <p:cNvPr id="2" name="Slide Number Placeholder 1">
            <a:extLst>
              <a:ext uri="{FF2B5EF4-FFF2-40B4-BE49-F238E27FC236}">
                <a16:creationId xmlns:a16="http://schemas.microsoft.com/office/drawing/2014/main" id="{C04F83D9-6655-4556-8C7F-A492159F2EBA}"/>
              </a:ext>
            </a:extLst>
          </p:cNvPr>
          <p:cNvSpPr>
            <a:spLocks noGrp="1"/>
          </p:cNvSpPr>
          <p:nvPr>
            <p:ph type="sldNum" sz="quarter" idx="12"/>
          </p:nvPr>
        </p:nvSpPr>
        <p:spPr/>
        <p:txBody>
          <a:bodyPr/>
          <a:lstStyle/>
          <a:p>
            <a:fld id="{81101EAC-1EE0-46AF-9025-5E3D800F67C9}" type="slidenum">
              <a:rPr lang="en-IN" smtClean="0"/>
              <a:t>16</a:t>
            </a:fld>
            <a:endParaRPr lang="en-IN"/>
          </a:p>
        </p:txBody>
      </p:sp>
    </p:spTree>
    <p:extLst>
      <p:ext uri="{BB962C8B-B14F-4D97-AF65-F5344CB8AC3E}">
        <p14:creationId xmlns:p14="http://schemas.microsoft.com/office/powerpoint/2010/main" val="201343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7804-9CBF-444F-923F-A22E0AE4EB28}"/>
              </a:ext>
            </a:extLst>
          </p:cNvPr>
          <p:cNvSpPr>
            <a:spLocks noGrp="1"/>
          </p:cNvSpPr>
          <p:nvPr>
            <p:ph type="title"/>
          </p:nvPr>
        </p:nvSpPr>
        <p:spPr/>
        <p:txBody>
          <a:bodyPr/>
          <a:lstStyle/>
          <a:p>
            <a:r>
              <a:rPr lang="en-US" altLang="zh-CN" b="1" spc="-2" dirty="0">
                <a:solidFill>
                  <a:srgbClr val="7B9899"/>
                </a:solidFill>
                <a:latin typeface="Georgia"/>
                <a:ea typeface="Georgia"/>
                <a:cs typeface="Georgia"/>
              </a:rPr>
              <a:t>2.2 Data center Technology</a:t>
            </a:r>
            <a:endParaRPr lang="en-IN" dirty="0"/>
          </a:p>
        </p:txBody>
      </p:sp>
      <p:sp>
        <p:nvSpPr>
          <p:cNvPr id="3" name="Content Placeholder 2">
            <a:extLst>
              <a:ext uri="{FF2B5EF4-FFF2-40B4-BE49-F238E27FC236}">
                <a16:creationId xmlns:a16="http://schemas.microsoft.com/office/drawing/2014/main" id="{1BA21144-14E7-4E74-ADD7-FD36375EF00F}"/>
              </a:ext>
            </a:extLst>
          </p:cNvPr>
          <p:cNvSpPr>
            <a:spLocks noGrp="1"/>
          </p:cNvSpPr>
          <p:nvPr>
            <p:ph idx="1"/>
          </p:nvPr>
        </p:nvSpPr>
        <p:spPr>
          <a:xfrm>
            <a:off x="838200" y="1413164"/>
            <a:ext cx="10515600" cy="4782272"/>
          </a:xfrm>
        </p:spPr>
        <p:txBody>
          <a:bodyPr>
            <a:normAutofit fontScale="92500" lnSpcReduction="20000"/>
          </a:bodyPr>
          <a:lstStyle/>
          <a:p>
            <a:r>
              <a:rPr lang="en-US" altLang="zh-CN" dirty="0"/>
              <a:t>Grouping IT resources in close proximity with one another allows for power saving, higher efficiency in sharing resources, and improve accessibility for IT personnel.</a:t>
            </a:r>
          </a:p>
          <a:p>
            <a:r>
              <a:rPr lang="en-US" dirty="0"/>
              <a:t>Modern data centers exist as specialized IT infrastructure used to house centralized IT resources, such as servers, databases, networking and telecommunication devices, and software systems.</a:t>
            </a:r>
          </a:p>
          <a:p>
            <a:r>
              <a:rPr lang="en-US" dirty="0"/>
              <a:t>It consists of the following technologies and components</a:t>
            </a:r>
          </a:p>
          <a:p>
            <a:pPr marL="0" indent="0">
              <a:buNone/>
            </a:pPr>
            <a:r>
              <a:rPr lang="en-US" dirty="0"/>
              <a:t>	1. </a:t>
            </a:r>
            <a:r>
              <a:rPr lang="en-IN" dirty="0"/>
              <a:t>Virtualization</a:t>
            </a:r>
            <a:endParaRPr lang="en-US" dirty="0"/>
          </a:p>
          <a:p>
            <a:pPr marL="0" indent="0">
              <a:buNone/>
            </a:pPr>
            <a:r>
              <a:rPr lang="en-US" dirty="0"/>
              <a:t>	2. </a:t>
            </a:r>
            <a:r>
              <a:rPr lang="en-US" altLang="zh-CN" sz="2800" spc="-1" dirty="0">
                <a:solidFill>
                  <a:srgbClr val="000000"/>
                </a:solidFill>
                <a:latin typeface="Georgia"/>
                <a:ea typeface="Georgia"/>
                <a:cs typeface="Georgia"/>
              </a:rPr>
              <a:t>Standardization</a:t>
            </a:r>
            <a:r>
              <a:rPr lang="en-US" altLang="zh-CN" sz="2800" spc="7"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and</a:t>
            </a:r>
            <a:r>
              <a:rPr lang="en-US" altLang="zh-CN" sz="2800" spc="18"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Modularity</a:t>
            </a:r>
          </a:p>
          <a:p>
            <a:pPr marL="0" indent="0">
              <a:buNone/>
            </a:pPr>
            <a:r>
              <a:rPr lang="en-US" spc="-1" dirty="0">
                <a:solidFill>
                  <a:srgbClr val="000000"/>
                </a:solidFill>
                <a:latin typeface="Georgia"/>
              </a:rPr>
              <a:t>	3. </a:t>
            </a:r>
            <a:r>
              <a:rPr lang="en-US" altLang="zh-CN" sz="2800" spc="-1" dirty="0">
                <a:solidFill>
                  <a:srgbClr val="000000"/>
                </a:solidFill>
                <a:latin typeface="Georgia"/>
                <a:ea typeface="Georgia"/>
                <a:cs typeface="Georgia"/>
              </a:rPr>
              <a:t>Automation </a:t>
            </a:r>
            <a:r>
              <a:rPr lang="en-US" altLang="zh-CN" sz="2800" spc="2" dirty="0">
                <a:solidFill>
                  <a:srgbClr val="000000"/>
                </a:solidFill>
                <a:latin typeface="Georgia"/>
                <a:ea typeface="Georgia"/>
                <a:cs typeface="Georgia"/>
              </a:rPr>
              <a:t>(self-configuration,</a:t>
            </a:r>
            <a:r>
              <a:rPr lang="en-US" altLang="zh-CN" sz="2800" spc="-17"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recovery)</a:t>
            </a:r>
            <a:endParaRPr lang="en-US" altLang="zh-CN" sz="2800" spc="-1" dirty="0">
              <a:solidFill>
                <a:srgbClr val="000000"/>
              </a:solidFill>
              <a:latin typeface="Georgia"/>
              <a:ea typeface="Georgia"/>
              <a:cs typeface="Georgia"/>
            </a:endParaRPr>
          </a:p>
          <a:p>
            <a:pPr marL="0" indent="0">
              <a:buNone/>
            </a:pPr>
            <a:r>
              <a:rPr lang="en-US" spc="-1" dirty="0">
                <a:solidFill>
                  <a:srgbClr val="000000"/>
                </a:solidFill>
                <a:latin typeface="Georgia"/>
              </a:rPr>
              <a:t>	4. </a:t>
            </a:r>
            <a:r>
              <a:rPr lang="en-US" altLang="zh-CN" sz="2800" spc="0" dirty="0">
                <a:solidFill>
                  <a:srgbClr val="000000"/>
                </a:solidFill>
                <a:latin typeface="Georgia"/>
                <a:ea typeface="Georgia"/>
                <a:cs typeface="Georgia"/>
              </a:rPr>
              <a:t>Remote</a:t>
            </a:r>
            <a:r>
              <a:rPr lang="en-US" altLang="zh-CN" sz="2800" spc="-1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Operation</a:t>
            </a:r>
            <a:r>
              <a:rPr lang="en-US" altLang="zh-CN" sz="2800" spc="-15"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and</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Management</a:t>
            </a:r>
          </a:p>
          <a:p>
            <a:pPr marL="0" indent="0">
              <a:buNone/>
            </a:pPr>
            <a:r>
              <a:rPr lang="en-US" dirty="0">
                <a:solidFill>
                  <a:srgbClr val="000000"/>
                </a:solidFill>
                <a:latin typeface="Georgia"/>
              </a:rPr>
              <a:t>	5.</a:t>
            </a:r>
            <a:r>
              <a:rPr lang="en-US" altLang="zh-CN" sz="2800" spc="0" dirty="0">
                <a:solidFill>
                  <a:srgbClr val="000000"/>
                </a:solidFill>
                <a:latin typeface="Georgia"/>
                <a:ea typeface="Georgia"/>
                <a:cs typeface="Georgia"/>
              </a:rPr>
              <a:t> High</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Availability</a:t>
            </a:r>
            <a:r>
              <a:rPr lang="en-US" altLang="zh-CN" sz="2800" spc="19" dirty="0">
                <a:solidFill>
                  <a:srgbClr val="000000"/>
                </a:solidFill>
                <a:latin typeface="Georgia"/>
                <a:ea typeface="Georgia"/>
                <a:cs typeface="Georgia"/>
              </a:rPr>
              <a:t> </a:t>
            </a:r>
            <a:r>
              <a:rPr lang="en-US" altLang="zh-CN" sz="2400" spc="3" dirty="0">
                <a:solidFill>
                  <a:srgbClr val="000000"/>
                </a:solidFill>
                <a:latin typeface="Georgia"/>
                <a:ea typeface="Georgia"/>
                <a:cs typeface="Georgia"/>
              </a:rPr>
              <a:t>(through</a:t>
            </a:r>
            <a:r>
              <a:rPr lang="en-US" altLang="zh-CN" sz="2400" spc="-42" dirty="0">
                <a:solidFill>
                  <a:srgbClr val="000000"/>
                </a:solidFill>
                <a:latin typeface="Georgia"/>
                <a:ea typeface="Georgia"/>
                <a:cs typeface="Georgia"/>
              </a:rPr>
              <a:t> </a:t>
            </a:r>
            <a:r>
              <a:rPr lang="en-US" altLang="zh-CN" sz="2400" spc="3" dirty="0">
                <a:solidFill>
                  <a:srgbClr val="000000"/>
                </a:solidFill>
                <a:latin typeface="Georgia"/>
                <a:ea typeface="Georgia"/>
                <a:cs typeface="Georgia"/>
              </a:rPr>
              <a:t>redundancy)</a:t>
            </a:r>
            <a:endParaRPr lang="en-US" dirty="0"/>
          </a:p>
          <a:p>
            <a:pPr marL="0" indent="0">
              <a:buNone/>
            </a:pPr>
            <a:endParaRPr lang="en-US" altLang="zh-CN" sz="2800" spc="0" dirty="0">
              <a:solidFill>
                <a:srgbClr val="000000"/>
              </a:solidFill>
              <a:latin typeface="Georgia"/>
              <a:ea typeface="Georgia"/>
              <a:cs typeface="Georgia"/>
            </a:endParaRPr>
          </a:p>
          <a:p>
            <a:pPr marL="0" indent="0">
              <a:buNone/>
            </a:pPr>
            <a:endParaRPr lang="en-IN" dirty="0"/>
          </a:p>
        </p:txBody>
      </p:sp>
      <p:sp>
        <p:nvSpPr>
          <p:cNvPr id="4" name="Slide Number Placeholder 3">
            <a:extLst>
              <a:ext uri="{FF2B5EF4-FFF2-40B4-BE49-F238E27FC236}">
                <a16:creationId xmlns:a16="http://schemas.microsoft.com/office/drawing/2014/main" id="{C1FC6986-4E3C-43F0-8EAA-CC978457CCBD}"/>
              </a:ext>
            </a:extLst>
          </p:cNvPr>
          <p:cNvSpPr>
            <a:spLocks noGrp="1"/>
          </p:cNvSpPr>
          <p:nvPr>
            <p:ph type="sldNum" sz="quarter" idx="12"/>
          </p:nvPr>
        </p:nvSpPr>
        <p:spPr/>
        <p:txBody>
          <a:bodyPr/>
          <a:lstStyle/>
          <a:p>
            <a:fld id="{81101EAC-1EE0-46AF-9025-5E3D800F67C9}" type="slidenum">
              <a:rPr lang="en-IN" smtClean="0"/>
              <a:t>17</a:t>
            </a:fld>
            <a:endParaRPr lang="en-IN"/>
          </a:p>
        </p:txBody>
      </p:sp>
    </p:spTree>
    <p:extLst>
      <p:ext uri="{BB962C8B-B14F-4D97-AF65-F5344CB8AC3E}">
        <p14:creationId xmlns:p14="http://schemas.microsoft.com/office/powerpoint/2010/main" val="172279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03087-BB55-4BF1-8D8A-0B6B32FD3173}"/>
              </a:ext>
            </a:extLst>
          </p:cNvPr>
          <p:cNvSpPr>
            <a:spLocks noGrp="1"/>
          </p:cNvSpPr>
          <p:nvPr>
            <p:ph idx="1"/>
          </p:nvPr>
        </p:nvSpPr>
        <p:spPr>
          <a:xfrm>
            <a:off x="838200" y="397164"/>
            <a:ext cx="10515600" cy="5779799"/>
          </a:xfrm>
        </p:spPr>
        <p:txBody>
          <a:bodyPr/>
          <a:lstStyle/>
          <a:p>
            <a:pPr marL="0" indent="0">
              <a:buNone/>
            </a:pPr>
            <a:r>
              <a:rPr lang="en-US" altLang="zh-CN" spc="-1" dirty="0">
                <a:solidFill>
                  <a:srgbClr val="000000"/>
                </a:solidFill>
                <a:latin typeface="Georgia"/>
                <a:ea typeface="Georgia"/>
                <a:cs typeface="Georgia"/>
              </a:rPr>
              <a:t>	6. Security-Aware</a:t>
            </a:r>
            <a:r>
              <a:rPr lang="en-US" altLang="zh-CN" spc="-22" dirty="0">
                <a:solidFill>
                  <a:srgbClr val="000000"/>
                </a:solidFill>
                <a:latin typeface="Georgia"/>
                <a:ea typeface="Georgia"/>
                <a:cs typeface="Georgia"/>
              </a:rPr>
              <a:t> </a:t>
            </a:r>
            <a:r>
              <a:rPr lang="en-US" altLang="zh-CN" spc="1" dirty="0">
                <a:solidFill>
                  <a:srgbClr val="000000"/>
                </a:solidFill>
                <a:latin typeface="Georgia"/>
                <a:ea typeface="Georgia"/>
                <a:cs typeface="Georgia"/>
              </a:rPr>
              <a:t>Design,</a:t>
            </a:r>
            <a:r>
              <a:rPr lang="en-US" altLang="zh-CN" spc="-20" dirty="0">
                <a:solidFill>
                  <a:srgbClr val="000000"/>
                </a:solidFill>
                <a:latin typeface="Georgia"/>
                <a:ea typeface="Georgia"/>
                <a:cs typeface="Georgia"/>
              </a:rPr>
              <a:t> </a:t>
            </a:r>
            <a:r>
              <a:rPr lang="en-US" altLang="zh-CN" spc="0" dirty="0">
                <a:solidFill>
                  <a:srgbClr val="000000"/>
                </a:solidFill>
                <a:latin typeface="Georgia"/>
                <a:ea typeface="Georgia"/>
                <a:cs typeface="Georgia"/>
              </a:rPr>
              <a:t>Operation,</a:t>
            </a:r>
            <a:r>
              <a:rPr lang="en-US" altLang="zh-CN" spc="-11" dirty="0">
                <a:solidFill>
                  <a:srgbClr val="000000"/>
                </a:solidFill>
                <a:latin typeface="Georgia"/>
                <a:ea typeface="Georgia"/>
                <a:cs typeface="Georgia"/>
              </a:rPr>
              <a:t> </a:t>
            </a:r>
            <a:r>
              <a:rPr lang="en-US" altLang="zh-CN" spc="0" dirty="0">
                <a:solidFill>
                  <a:srgbClr val="000000"/>
                </a:solidFill>
                <a:latin typeface="Georgia"/>
                <a:ea typeface="Georgia"/>
                <a:cs typeface="Georgia"/>
              </a:rPr>
              <a:t>and</a:t>
            </a:r>
            <a:r>
              <a:rPr lang="en-US" altLang="zh-CN" dirty="0">
                <a:solidFill>
                  <a:srgbClr val="000000"/>
                </a:solidFill>
                <a:latin typeface="Georgia"/>
                <a:ea typeface="Georgia"/>
                <a:cs typeface="Georgia"/>
              </a:rPr>
              <a:t> </a:t>
            </a:r>
            <a:r>
              <a:rPr lang="en-US" altLang="zh-CN" spc="0" dirty="0">
                <a:solidFill>
                  <a:srgbClr val="000000"/>
                </a:solidFill>
                <a:latin typeface="Georgia"/>
                <a:ea typeface="Georgia"/>
                <a:cs typeface="Georgia"/>
              </a:rPr>
              <a:t>Management</a:t>
            </a:r>
            <a:r>
              <a:rPr lang="en-US" altLang="zh-CN" spc="11" dirty="0">
                <a:solidFill>
                  <a:srgbClr val="000000"/>
                </a:solidFill>
                <a:latin typeface="Georgia"/>
                <a:ea typeface="Georgia"/>
                <a:cs typeface="Georgia"/>
              </a:rPr>
              <a:t> 	    	    </a:t>
            </a:r>
            <a:r>
              <a:rPr lang="en-US" altLang="zh-CN" spc="-1" dirty="0">
                <a:solidFill>
                  <a:srgbClr val="000000"/>
                </a:solidFill>
                <a:latin typeface="Georgia"/>
                <a:ea typeface="Georgia"/>
                <a:cs typeface="Georgia"/>
              </a:rPr>
              <a:t>(outsourcing</a:t>
            </a:r>
            <a:r>
              <a:rPr lang="en-US" altLang="zh-CN" spc="11" dirty="0">
                <a:solidFill>
                  <a:srgbClr val="000000"/>
                </a:solidFill>
                <a:latin typeface="Georgia"/>
                <a:ea typeface="Georgia"/>
                <a:cs typeface="Georgia"/>
              </a:rPr>
              <a:t> </a:t>
            </a:r>
            <a:r>
              <a:rPr lang="en-US" altLang="zh-CN" spc="-3" dirty="0">
                <a:solidFill>
                  <a:srgbClr val="000000"/>
                </a:solidFill>
                <a:latin typeface="Georgia"/>
                <a:ea typeface="Georgia"/>
                <a:cs typeface="Georgia"/>
              </a:rPr>
              <a:t>resources).</a:t>
            </a:r>
          </a:p>
          <a:p>
            <a:pPr marL="0" indent="0">
              <a:buNone/>
            </a:pPr>
            <a:r>
              <a:rPr lang="en-US" altLang="zh-CN" spc="-3" dirty="0">
                <a:solidFill>
                  <a:srgbClr val="000000"/>
                </a:solidFill>
                <a:latin typeface="Georgia"/>
                <a:ea typeface="Georgia"/>
                <a:cs typeface="Georgia"/>
              </a:rPr>
              <a:t>	7. </a:t>
            </a:r>
            <a:r>
              <a:rPr lang="en-US" altLang="zh-CN" spc="0" dirty="0">
                <a:solidFill>
                  <a:srgbClr val="000000"/>
                </a:solidFill>
                <a:latin typeface="Georgia"/>
                <a:ea typeface="Georgia"/>
                <a:cs typeface="Georgia"/>
              </a:rPr>
              <a:t>Facilities</a:t>
            </a:r>
            <a:endParaRPr lang="en-US" altLang="zh-CN" spc="-3" dirty="0">
              <a:solidFill>
                <a:srgbClr val="000000"/>
              </a:solidFill>
              <a:latin typeface="Georgia"/>
              <a:ea typeface="Georgia"/>
              <a:cs typeface="Georgia"/>
            </a:endParaRPr>
          </a:p>
          <a:p>
            <a:pPr marL="0" indent="0">
              <a:buNone/>
            </a:pPr>
            <a:r>
              <a:rPr lang="en-US" altLang="zh-CN" spc="-1" dirty="0">
                <a:solidFill>
                  <a:srgbClr val="000000"/>
                </a:solidFill>
                <a:latin typeface="Georgia"/>
                <a:ea typeface="Georgia"/>
                <a:cs typeface="Georgia"/>
              </a:rPr>
              <a:t>	8. Computing</a:t>
            </a:r>
            <a:r>
              <a:rPr lang="en-US" altLang="zh-CN" dirty="0">
                <a:solidFill>
                  <a:srgbClr val="000000"/>
                </a:solidFill>
                <a:latin typeface="Georgia"/>
                <a:ea typeface="Georgia"/>
                <a:cs typeface="Georgia"/>
              </a:rPr>
              <a:t> </a:t>
            </a:r>
            <a:r>
              <a:rPr lang="en-US" altLang="zh-CN" spc="-2" dirty="0">
                <a:solidFill>
                  <a:srgbClr val="000000"/>
                </a:solidFill>
                <a:latin typeface="Georgia"/>
                <a:ea typeface="Georgia"/>
                <a:cs typeface="Georgia"/>
              </a:rPr>
              <a:t>Hardware</a:t>
            </a:r>
            <a:r>
              <a:rPr lang="en-US" altLang="zh-CN" dirty="0">
                <a:solidFill>
                  <a:srgbClr val="000000"/>
                </a:solidFill>
                <a:latin typeface="Georgia"/>
                <a:ea typeface="Georgia"/>
                <a:cs typeface="Georgia"/>
              </a:rPr>
              <a:t> </a:t>
            </a:r>
            <a:r>
              <a:rPr lang="en-US" altLang="zh-CN" spc="-2" dirty="0">
                <a:solidFill>
                  <a:srgbClr val="000000"/>
                </a:solidFill>
                <a:latin typeface="Georgia"/>
                <a:ea typeface="Georgia"/>
                <a:cs typeface="Georgia"/>
              </a:rPr>
              <a:t>(standardized</a:t>
            </a:r>
            <a:r>
              <a:rPr lang="en-US" altLang="zh-CN" spc="27" dirty="0">
                <a:solidFill>
                  <a:srgbClr val="000000"/>
                </a:solidFill>
                <a:latin typeface="Georgia"/>
                <a:ea typeface="Georgia"/>
                <a:cs typeface="Georgia"/>
              </a:rPr>
              <a:t> </a:t>
            </a:r>
            <a:r>
              <a:rPr lang="en-US" altLang="zh-CN" spc="-2" dirty="0">
                <a:solidFill>
                  <a:srgbClr val="000000"/>
                </a:solidFill>
                <a:latin typeface="Georgia"/>
                <a:ea typeface="Georgia"/>
                <a:cs typeface="Georgia"/>
              </a:rPr>
              <a:t>commodity</a:t>
            </a:r>
            <a:r>
              <a:rPr lang="en-US" altLang="zh-CN" spc="33" dirty="0">
                <a:solidFill>
                  <a:srgbClr val="000000"/>
                </a:solidFill>
                <a:latin typeface="Georgia"/>
                <a:ea typeface="Georgia"/>
                <a:cs typeface="Georgia"/>
              </a:rPr>
              <a:t> </a:t>
            </a:r>
            <a:r>
              <a:rPr lang="en-US" altLang="zh-CN" spc="-3" dirty="0">
                <a:solidFill>
                  <a:srgbClr val="000000"/>
                </a:solidFill>
                <a:latin typeface="Georgia"/>
                <a:ea typeface="Georgia"/>
                <a:cs typeface="Georgia"/>
              </a:rPr>
              <a:t>servers)</a:t>
            </a:r>
          </a:p>
          <a:p>
            <a:pPr marL="0" indent="0">
              <a:buNone/>
            </a:pPr>
            <a:r>
              <a:rPr lang="en-US" altLang="zh-CN" spc="-1" dirty="0">
                <a:solidFill>
                  <a:srgbClr val="000000"/>
                </a:solidFill>
                <a:latin typeface="Georgia"/>
                <a:ea typeface="Georgia"/>
                <a:cs typeface="Georgia"/>
              </a:rPr>
              <a:t>	9. Storage</a:t>
            </a:r>
            <a:r>
              <a:rPr lang="en-US" altLang="zh-CN" spc="-14" dirty="0">
                <a:solidFill>
                  <a:srgbClr val="000000"/>
                </a:solidFill>
                <a:latin typeface="Georgia"/>
                <a:ea typeface="Georgia"/>
                <a:cs typeface="Georgia"/>
              </a:rPr>
              <a:t> </a:t>
            </a:r>
            <a:r>
              <a:rPr lang="en-US" altLang="zh-CN" spc="-2" dirty="0">
                <a:solidFill>
                  <a:srgbClr val="000000"/>
                </a:solidFill>
                <a:latin typeface="Georgia"/>
                <a:ea typeface="Georgia"/>
                <a:cs typeface="Georgia"/>
              </a:rPr>
              <a:t>Hardware</a:t>
            </a:r>
            <a:r>
              <a:rPr lang="en-US" altLang="zh-CN" dirty="0">
                <a:solidFill>
                  <a:srgbClr val="000000"/>
                </a:solidFill>
                <a:latin typeface="Georgia"/>
                <a:ea typeface="Georgia"/>
                <a:cs typeface="Georgia"/>
              </a:rPr>
              <a:t> </a:t>
            </a:r>
            <a:r>
              <a:rPr lang="en-US" altLang="zh-CN" spc="-1" dirty="0">
                <a:solidFill>
                  <a:srgbClr val="000000"/>
                </a:solidFill>
                <a:latin typeface="Georgia"/>
                <a:ea typeface="Georgia"/>
                <a:cs typeface="Georgia"/>
              </a:rPr>
              <a:t>(array,</a:t>
            </a:r>
            <a:r>
              <a:rPr lang="en-US" altLang="zh-CN" spc="9" dirty="0">
                <a:solidFill>
                  <a:srgbClr val="000000"/>
                </a:solidFill>
                <a:latin typeface="Georgia"/>
                <a:ea typeface="Georgia"/>
                <a:cs typeface="Georgia"/>
              </a:rPr>
              <a:t> </a:t>
            </a:r>
            <a:r>
              <a:rPr lang="en-US" altLang="zh-CN" spc="-1" dirty="0">
                <a:solidFill>
                  <a:srgbClr val="000000"/>
                </a:solidFill>
                <a:latin typeface="Georgia"/>
                <a:ea typeface="Georgia"/>
                <a:cs typeface="Georgia"/>
              </a:rPr>
              <a:t>hot-swapping,</a:t>
            </a:r>
            <a:r>
              <a:rPr lang="en-US" altLang="zh-CN" spc="30" dirty="0">
                <a:solidFill>
                  <a:srgbClr val="000000"/>
                </a:solidFill>
                <a:latin typeface="Georgia"/>
                <a:ea typeface="Georgia"/>
                <a:cs typeface="Georgia"/>
              </a:rPr>
              <a:t> </a:t>
            </a:r>
            <a:r>
              <a:rPr lang="en-US" altLang="zh-CN" spc="-2" dirty="0">
                <a:solidFill>
                  <a:srgbClr val="000000"/>
                </a:solidFill>
                <a:latin typeface="Georgia"/>
                <a:ea typeface="Georgia"/>
                <a:cs typeface="Georgia"/>
              </a:rPr>
              <a:t>storage</a:t>
            </a:r>
            <a:r>
              <a:rPr lang="en-US" altLang="zh-CN" spc="-3" dirty="0">
                <a:solidFill>
                  <a:srgbClr val="000000"/>
                </a:solidFill>
                <a:latin typeface="Georgia"/>
                <a:ea typeface="Georgia"/>
                <a:cs typeface="Georgia"/>
              </a:rPr>
              <a:t> 		 	     </a:t>
            </a:r>
            <a:r>
              <a:rPr lang="en-US" altLang="zh-CN" spc="-2" dirty="0">
                <a:solidFill>
                  <a:srgbClr val="000000"/>
                </a:solidFill>
                <a:latin typeface="Georgia"/>
                <a:ea typeface="Georgia"/>
                <a:cs typeface="Georgia"/>
              </a:rPr>
              <a:t>virtualization,</a:t>
            </a:r>
            <a:r>
              <a:rPr lang="en-US" altLang="zh-CN" spc="30" dirty="0">
                <a:solidFill>
                  <a:srgbClr val="000000"/>
                </a:solidFill>
                <a:latin typeface="Georgia"/>
                <a:ea typeface="Georgia"/>
                <a:cs typeface="Georgia"/>
              </a:rPr>
              <a:t> </a:t>
            </a:r>
            <a:r>
              <a:rPr lang="en-US" altLang="zh-CN" spc="-2" dirty="0">
                <a:solidFill>
                  <a:srgbClr val="000000"/>
                </a:solidFill>
                <a:latin typeface="Georgia"/>
                <a:ea typeface="Georgia"/>
                <a:cs typeface="Georgia"/>
              </a:rPr>
              <a:t>fast</a:t>
            </a:r>
            <a:r>
              <a:rPr lang="en-US" altLang="zh-CN" spc="8" dirty="0">
                <a:solidFill>
                  <a:srgbClr val="000000"/>
                </a:solidFill>
                <a:latin typeface="Georgia"/>
                <a:ea typeface="Georgia"/>
                <a:cs typeface="Georgia"/>
              </a:rPr>
              <a:t> </a:t>
            </a:r>
            <a:r>
              <a:rPr lang="en-US" altLang="zh-CN" spc="-2" dirty="0">
                <a:solidFill>
                  <a:srgbClr val="000000"/>
                </a:solidFill>
                <a:latin typeface="Georgia"/>
                <a:ea typeface="Georgia"/>
                <a:cs typeface="Georgia"/>
              </a:rPr>
              <a:t>data</a:t>
            </a:r>
            <a:r>
              <a:rPr lang="en-US" altLang="zh-CN" spc="9" dirty="0">
                <a:solidFill>
                  <a:srgbClr val="000000"/>
                </a:solidFill>
                <a:latin typeface="Georgia"/>
                <a:ea typeface="Georgia"/>
                <a:cs typeface="Georgia"/>
              </a:rPr>
              <a:t> </a:t>
            </a:r>
            <a:r>
              <a:rPr lang="en-US" altLang="zh-CN" spc="-2" dirty="0">
                <a:solidFill>
                  <a:srgbClr val="000000"/>
                </a:solidFill>
                <a:latin typeface="Georgia"/>
                <a:ea typeface="Georgia"/>
                <a:cs typeface="Georgia"/>
              </a:rPr>
              <a:t>replication,</a:t>
            </a:r>
            <a:r>
              <a:rPr lang="en-US" altLang="zh-CN" spc="22" dirty="0">
                <a:solidFill>
                  <a:srgbClr val="000000"/>
                </a:solidFill>
                <a:latin typeface="Georgia"/>
                <a:ea typeface="Georgia"/>
                <a:cs typeface="Georgia"/>
              </a:rPr>
              <a:t> </a:t>
            </a:r>
            <a:r>
              <a:rPr lang="en-US" altLang="zh-CN" spc="-2" dirty="0">
                <a:solidFill>
                  <a:srgbClr val="000000"/>
                </a:solidFill>
                <a:latin typeface="Georgia"/>
                <a:ea typeface="Georgia"/>
                <a:cs typeface="Georgia"/>
              </a:rPr>
              <a:t>SAN,</a:t>
            </a:r>
            <a:r>
              <a:rPr lang="en-US" altLang="zh-CN" dirty="0">
                <a:solidFill>
                  <a:srgbClr val="000000"/>
                </a:solidFill>
                <a:latin typeface="Georgia"/>
                <a:ea typeface="Georgia"/>
                <a:cs typeface="Georgia"/>
              </a:rPr>
              <a:t> </a:t>
            </a:r>
            <a:r>
              <a:rPr lang="en-US" altLang="zh-CN" spc="0" dirty="0">
                <a:solidFill>
                  <a:srgbClr val="000000"/>
                </a:solidFill>
                <a:latin typeface="Georgia"/>
                <a:ea typeface="Georgia"/>
                <a:cs typeface="Georgia"/>
              </a:rPr>
              <a:t>NAS,</a:t>
            </a:r>
            <a:r>
              <a:rPr lang="en-US" altLang="zh-CN" spc="-4" dirty="0">
                <a:solidFill>
                  <a:srgbClr val="000000"/>
                </a:solidFill>
                <a:latin typeface="Georgia"/>
                <a:ea typeface="Georgia"/>
                <a:cs typeface="Georgia"/>
              </a:rPr>
              <a:t>…)</a:t>
            </a:r>
            <a:endParaRPr lang="en-US" altLang="zh-CN" dirty="0">
              <a:latin typeface="Georgia"/>
              <a:ea typeface="Georgia"/>
              <a:cs typeface="Georgia"/>
            </a:endParaRPr>
          </a:p>
          <a:p>
            <a:pPr marL="0" indent="0">
              <a:buNone/>
            </a:pPr>
            <a:r>
              <a:rPr lang="en-US" altLang="zh-CN" spc="1" dirty="0">
                <a:solidFill>
                  <a:srgbClr val="000000"/>
                </a:solidFill>
                <a:latin typeface="Georgia"/>
                <a:ea typeface="Georgia"/>
                <a:cs typeface="Georgia"/>
              </a:rPr>
              <a:t>	10. Network</a:t>
            </a:r>
            <a:r>
              <a:rPr lang="en-US" altLang="zh-CN" spc="-10" dirty="0">
                <a:solidFill>
                  <a:srgbClr val="000000"/>
                </a:solidFill>
                <a:latin typeface="Georgia"/>
                <a:ea typeface="Georgia"/>
                <a:cs typeface="Georgia"/>
              </a:rPr>
              <a:t> </a:t>
            </a:r>
            <a:r>
              <a:rPr lang="en-US" altLang="zh-CN" spc="-2" dirty="0">
                <a:solidFill>
                  <a:srgbClr val="000000"/>
                </a:solidFill>
                <a:latin typeface="Georgia"/>
                <a:ea typeface="Georgia"/>
                <a:cs typeface="Georgia"/>
              </a:rPr>
              <a:t>Hardware</a:t>
            </a:r>
            <a:endParaRPr lang="en-IN" dirty="0"/>
          </a:p>
        </p:txBody>
      </p:sp>
      <p:sp>
        <p:nvSpPr>
          <p:cNvPr id="2" name="Slide Number Placeholder 1">
            <a:extLst>
              <a:ext uri="{FF2B5EF4-FFF2-40B4-BE49-F238E27FC236}">
                <a16:creationId xmlns:a16="http://schemas.microsoft.com/office/drawing/2014/main" id="{C7AC079B-63AB-491C-BFBC-AF4FB2BF549C}"/>
              </a:ext>
            </a:extLst>
          </p:cNvPr>
          <p:cNvSpPr>
            <a:spLocks noGrp="1"/>
          </p:cNvSpPr>
          <p:nvPr>
            <p:ph type="sldNum" sz="quarter" idx="12"/>
          </p:nvPr>
        </p:nvSpPr>
        <p:spPr/>
        <p:txBody>
          <a:bodyPr/>
          <a:lstStyle/>
          <a:p>
            <a:fld id="{81101EAC-1EE0-46AF-9025-5E3D800F67C9}" type="slidenum">
              <a:rPr lang="en-IN" smtClean="0"/>
              <a:t>18</a:t>
            </a:fld>
            <a:endParaRPr lang="en-IN"/>
          </a:p>
        </p:txBody>
      </p:sp>
    </p:spTree>
    <p:extLst>
      <p:ext uri="{BB962C8B-B14F-4D97-AF65-F5344CB8AC3E}">
        <p14:creationId xmlns:p14="http://schemas.microsoft.com/office/powerpoint/2010/main" val="305978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76F3-494A-4CA0-8AA0-1FC6287AA0B9}"/>
              </a:ext>
            </a:extLst>
          </p:cNvPr>
          <p:cNvSpPr>
            <a:spLocks noGrp="1"/>
          </p:cNvSpPr>
          <p:nvPr>
            <p:ph type="title"/>
          </p:nvPr>
        </p:nvSpPr>
        <p:spPr/>
        <p:txBody>
          <a:bodyPr/>
          <a:lstStyle/>
          <a:p>
            <a:r>
              <a:rPr lang="en-US" altLang="zh-CN" spc="-1" dirty="0">
                <a:solidFill>
                  <a:srgbClr val="000000"/>
                </a:solidFill>
                <a:latin typeface="Georgia"/>
                <a:ea typeface="Georgia"/>
                <a:cs typeface="Georgia"/>
              </a:rPr>
              <a:t>Virtualization</a:t>
            </a:r>
            <a:endParaRPr lang="en-IN" dirty="0"/>
          </a:p>
        </p:txBody>
      </p:sp>
      <p:sp>
        <p:nvSpPr>
          <p:cNvPr id="3" name="Content Placeholder 2">
            <a:extLst>
              <a:ext uri="{FF2B5EF4-FFF2-40B4-BE49-F238E27FC236}">
                <a16:creationId xmlns:a16="http://schemas.microsoft.com/office/drawing/2014/main" id="{9C47D955-503F-484F-BF8F-467851D8F920}"/>
              </a:ext>
            </a:extLst>
          </p:cNvPr>
          <p:cNvSpPr>
            <a:spLocks noGrp="1"/>
          </p:cNvSpPr>
          <p:nvPr>
            <p:ph idx="1"/>
          </p:nvPr>
        </p:nvSpPr>
        <p:spPr/>
        <p:txBody>
          <a:bodyPr/>
          <a:lstStyle/>
          <a:p>
            <a:r>
              <a:rPr lang="en-US" dirty="0"/>
              <a:t>Data centers consist of both physical and virtualized IT resources</a:t>
            </a:r>
            <a:r>
              <a:rPr lang="en-IN" dirty="0"/>
              <a:t>.</a:t>
            </a:r>
          </a:p>
          <a:p>
            <a:r>
              <a:rPr lang="en-IN" dirty="0"/>
              <a:t>The physical IT layer refers hardware and their operating system.</a:t>
            </a:r>
          </a:p>
          <a:p>
            <a:r>
              <a:rPr lang="en-IN" dirty="0"/>
              <a:t>The virtual layer is comprised for operational and management tools.</a:t>
            </a:r>
          </a:p>
          <a:p>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29CF273-90DA-4732-8F1D-5296D726294A}"/>
              </a:ext>
            </a:extLst>
          </p:cNvPr>
          <p:cNvSpPr>
            <a:spLocks noGrp="1"/>
          </p:cNvSpPr>
          <p:nvPr>
            <p:ph type="sldNum" sz="quarter" idx="12"/>
          </p:nvPr>
        </p:nvSpPr>
        <p:spPr/>
        <p:txBody>
          <a:bodyPr/>
          <a:lstStyle/>
          <a:p>
            <a:fld id="{81101EAC-1EE0-46AF-9025-5E3D800F67C9}" type="slidenum">
              <a:rPr lang="en-IN" smtClean="0"/>
              <a:t>19</a:t>
            </a:fld>
            <a:endParaRPr lang="en-IN"/>
          </a:p>
        </p:txBody>
      </p:sp>
    </p:spTree>
    <p:extLst>
      <p:ext uri="{BB962C8B-B14F-4D97-AF65-F5344CB8AC3E}">
        <p14:creationId xmlns:p14="http://schemas.microsoft.com/office/powerpoint/2010/main" val="271672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4027-14E7-4BD2-A5CF-99D8259C958A}"/>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703FB58D-50DA-44B5-BCBA-B8691295A71E}"/>
              </a:ext>
            </a:extLst>
          </p:cNvPr>
          <p:cNvSpPr>
            <a:spLocks noGrp="1"/>
          </p:cNvSpPr>
          <p:nvPr>
            <p:ph idx="1"/>
          </p:nvPr>
        </p:nvSpPr>
        <p:spPr/>
        <p:txBody>
          <a:bodyPr/>
          <a:lstStyle/>
          <a:p>
            <a:r>
              <a:rPr lang="en-US" altLang="zh-CN" sz="2800" spc="1" dirty="0">
                <a:solidFill>
                  <a:srgbClr val="646B86"/>
                </a:solidFill>
                <a:latin typeface="Georgia"/>
                <a:ea typeface="Georgia"/>
                <a:cs typeface="Georgia"/>
              </a:rPr>
              <a:t>Broadband</a:t>
            </a:r>
            <a:r>
              <a:rPr lang="en-US" altLang="zh-CN" sz="2800" spc="10"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Networks</a:t>
            </a:r>
            <a:r>
              <a:rPr lang="en-US" altLang="zh-CN" sz="2800"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and</a:t>
            </a:r>
            <a:r>
              <a:rPr lang="en-US" altLang="zh-CN" sz="2800"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Internet</a:t>
            </a:r>
            <a:r>
              <a:rPr lang="en-US" altLang="zh-CN" sz="2800" spc="-15" dirty="0">
                <a:solidFill>
                  <a:srgbClr val="646B86"/>
                </a:solidFill>
                <a:latin typeface="Georgia"/>
                <a:ea typeface="Georgia"/>
                <a:cs typeface="Georgia"/>
              </a:rPr>
              <a:t> </a:t>
            </a:r>
            <a:r>
              <a:rPr lang="en-US" altLang="zh-CN" sz="2800" spc="1" dirty="0">
                <a:solidFill>
                  <a:srgbClr val="646B86"/>
                </a:solidFill>
                <a:latin typeface="Georgia"/>
                <a:ea typeface="Georgia"/>
                <a:cs typeface="Georgia"/>
              </a:rPr>
              <a:t>Architecture</a:t>
            </a:r>
          </a:p>
          <a:p>
            <a:r>
              <a:rPr lang="en-US" altLang="zh-CN" sz="2800" spc="0" dirty="0">
                <a:solidFill>
                  <a:srgbClr val="646B86"/>
                </a:solidFill>
                <a:latin typeface="Georgia"/>
                <a:ea typeface="Georgia"/>
                <a:cs typeface="Georgia"/>
              </a:rPr>
              <a:t>Data</a:t>
            </a:r>
            <a:r>
              <a:rPr lang="en-US" altLang="zh-CN" sz="2800"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Center</a:t>
            </a:r>
            <a:r>
              <a:rPr lang="en-US" altLang="zh-CN" sz="2800" dirty="0">
                <a:solidFill>
                  <a:srgbClr val="646B86"/>
                </a:solidFill>
                <a:latin typeface="Georgia"/>
                <a:ea typeface="Georgia"/>
                <a:cs typeface="Georgia"/>
              </a:rPr>
              <a:t> </a:t>
            </a:r>
            <a:r>
              <a:rPr lang="en-US" altLang="zh-CN" sz="2800" spc="-1" dirty="0">
                <a:solidFill>
                  <a:srgbClr val="646B86"/>
                </a:solidFill>
                <a:latin typeface="Georgia"/>
                <a:ea typeface="Georgia"/>
                <a:cs typeface="Georgia"/>
              </a:rPr>
              <a:t>Technology</a:t>
            </a:r>
            <a:endParaRPr lang="en-US" altLang="zh-CN" spc="1" dirty="0">
              <a:solidFill>
                <a:srgbClr val="646B86"/>
              </a:solidFill>
              <a:latin typeface="Georgia"/>
              <a:ea typeface="Georgia"/>
              <a:cs typeface="Georgia"/>
            </a:endParaRPr>
          </a:p>
          <a:p>
            <a:r>
              <a:rPr lang="en-US" altLang="zh-CN" sz="2800" spc="1" dirty="0">
                <a:solidFill>
                  <a:srgbClr val="646B86"/>
                </a:solidFill>
                <a:latin typeface="Georgia"/>
                <a:ea typeface="Georgia"/>
                <a:cs typeface="Georgia"/>
              </a:rPr>
              <a:t>Virtualization</a:t>
            </a:r>
            <a:r>
              <a:rPr lang="en-US" altLang="zh-CN" sz="2800" spc="-28"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Technology</a:t>
            </a:r>
            <a:endParaRPr lang="en-US" altLang="zh-CN" sz="2800" spc="1" dirty="0">
              <a:solidFill>
                <a:srgbClr val="646B86"/>
              </a:solidFill>
              <a:latin typeface="Georgia"/>
              <a:ea typeface="Georgia"/>
              <a:cs typeface="Georgia"/>
            </a:endParaRPr>
          </a:p>
          <a:p>
            <a:r>
              <a:rPr lang="en-US" altLang="zh-CN" sz="2800" spc="0" dirty="0">
                <a:solidFill>
                  <a:srgbClr val="646B86"/>
                </a:solidFill>
                <a:latin typeface="Georgia"/>
                <a:ea typeface="Georgia"/>
                <a:cs typeface="Georgia"/>
              </a:rPr>
              <a:t>Web</a:t>
            </a:r>
            <a:r>
              <a:rPr lang="en-US" altLang="zh-CN" sz="2800" dirty="0">
                <a:solidFill>
                  <a:srgbClr val="646B86"/>
                </a:solidFill>
                <a:latin typeface="Georgia"/>
                <a:ea typeface="Georgia"/>
                <a:cs typeface="Georgia"/>
              </a:rPr>
              <a:t> </a:t>
            </a:r>
            <a:r>
              <a:rPr lang="en-US" altLang="zh-CN" sz="2800" spc="1" dirty="0">
                <a:solidFill>
                  <a:srgbClr val="646B86"/>
                </a:solidFill>
                <a:latin typeface="Georgia"/>
                <a:ea typeface="Georgia"/>
                <a:cs typeface="Georgia"/>
              </a:rPr>
              <a:t>Technology</a:t>
            </a:r>
            <a:endParaRPr lang="en-US" altLang="zh-CN" spc="1" dirty="0">
              <a:solidFill>
                <a:srgbClr val="646B86"/>
              </a:solidFill>
              <a:latin typeface="Georgia"/>
              <a:ea typeface="Georgia"/>
              <a:cs typeface="Georgia"/>
            </a:endParaRPr>
          </a:p>
          <a:p>
            <a:r>
              <a:rPr lang="en-US" altLang="zh-CN" sz="2800" spc="0" dirty="0">
                <a:solidFill>
                  <a:srgbClr val="646B86"/>
                </a:solidFill>
                <a:latin typeface="Georgia"/>
                <a:ea typeface="Georgia"/>
                <a:cs typeface="Georgia"/>
              </a:rPr>
              <a:t>Multitenant</a:t>
            </a:r>
            <a:r>
              <a:rPr lang="en-US" altLang="zh-CN" sz="2800" spc="-32"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Technology</a:t>
            </a:r>
            <a:endParaRPr lang="en-US" altLang="zh-CN" sz="2800" spc="1" dirty="0">
              <a:solidFill>
                <a:srgbClr val="646B86"/>
              </a:solidFill>
              <a:latin typeface="Georgia"/>
              <a:ea typeface="Georgia"/>
              <a:cs typeface="Georgia"/>
            </a:endParaRPr>
          </a:p>
          <a:p>
            <a:r>
              <a:rPr lang="en-US" altLang="zh-CN" sz="2800" spc="0" dirty="0">
                <a:solidFill>
                  <a:srgbClr val="646B86"/>
                </a:solidFill>
                <a:latin typeface="Georgia"/>
                <a:ea typeface="Georgia"/>
                <a:cs typeface="Georgia"/>
              </a:rPr>
              <a:t>Service</a:t>
            </a:r>
            <a:r>
              <a:rPr lang="en-US" altLang="zh-CN" sz="2800" spc="6"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Technology</a:t>
            </a:r>
            <a:endParaRPr lang="en-IN" dirty="0"/>
          </a:p>
        </p:txBody>
      </p:sp>
      <p:sp>
        <p:nvSpPr>
          <p:cNvPr id="4" name="Slide Number Placeholder 3">
            <a:extLst>
              <a:ext uri="{FF2B5EF4-FFF2-40B4-BE49-F238E27FC236}">
                <a16:creationId xmlns:a16="http://schemas.microsoft.com/office/drawing/2014/main" id="{F5ADDF8B-6459-4030-B6E1-CAE31ECBC069}"/>
              </a:ext>
            </a:extLst>
          </p:cNvPr>
          <p:cNvSpPr>
            <a:spLocks noGrp="1"/>
          </p:cNvSpPr>
          <p:nvPr>
            <p:ph type="sldNum" sz="quarter" idx="12"/>
          </p:nvPr>
        </p:nvSpPr>
        <p:spPr/>
        <p:txBody>
          <a:bodyPr/>
          <a:lstStyle/>
          <a:p>
            <a:fld id="{81101EAC-1EE0-46AF-9025-5E3D800F67C9}" type="slidenum">
              <a:rPr lang="en-IN" smtClean="0"/>
              <a:t>2</a:t>
            </a:fld>
            <a:endParaRPr lang="en-IN"/>
          </a:p>
        </p:txBody>
      </p:sp>
    </p:spTree>
    <p:extLst>
      <p:ext uri="{BB962C8B-B14F-4D97-AF65-F5344CB8AC3E}">
        <p14:creationId xmlns:p14="http://schemas.microsoft.com/office/powerpoint/2010/main" val="10259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479C4D-EBDD-4070-8A6F-E977507C1DAD}"/>
              </a:ext>
            </a:extLst>
          </p:cNvPr>
          <p:cNvPicPr>
            <a:picLocks noChangeAspect="1"/>
          </p:cNvPicPr>
          <p:nvPr/>
        </p:nvPicPr>
        <p:blipFill>
          <a:blip r:embed="rId2"/>
          <a:stretch>
            <a:fillRect/>
          </a:stretch>
        </p:blipFill>
        <p:spPr>
          <a:xfrm>
            <a:off x="1570182" y="80962"/>
            <a:ext cx="8968509" cy="6696075"/>
          </a:xfrm>
          <a:prstGeom prst="rect">
            <a:avLst/>
          </a:prstGeom>
        </p:spPr>
      </p:pic>
      <p:sp>
        <p:nvSpPr>
          <p:cNvPr id="2" name="Slide Number Placeholder 1">
            <a:extLst>
              <a:ext uri="{FF2B5EF4-FFF2-40B4-BE49-F238E27FC236}">
                <a16:creationId xmlns:a16="http://schemas.microsoft.com/office/drawing/2014/main" id="{9182AFCD-A504-4A6C-A3C5-0B8D4CC99CFB}"/>
              </a:ext>
            </a:extLst>
          </p:cNvPr>
          <p:cNvSpPr>
            <a:spLocks noGrp="1"/>
          </p:cNvSpPr>
          <p:nvPr>
            <p:ph type="sldNum" sz="quarter" idx="12"/>
          </p:nvPr>
        </p:nvSpPr>
        <p:spPr/>
        <p:txBody>
          <a:bodyPr/>
          <a:lstStyle/>
          <a:p>
            <a:fld id="{81101EAC-1EE0-46AF-9025-5E3D800F67C9}" type="slidenum">
              <a:rPr lang="en-IN" smtClean="0"/>
              <a:t>20</a:t>
            </a:fld>
            <a:endParaRPr lang="en-IN"/>
          </a:p>
        </p:txBody>
      </p:sp>
    </p:spTree>
    <p:extLst>
      <p:ext uri="{BB962C8B-B14F-4D97-AF65-F5344CB8AC3E}">
        <p14:creationId xmlns:p14="http://schemas.microsoft.com/office/powerpoint/2010/main" val="312191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75036-6900-422F-8C96-CDF54080AA15}"/>
              </a:ext>
            </a:extLst>
          </p:cNvPr>
          <p:cNvSpPr>
            <a:spLocks noGrp="1"/>
          </p:cNvSpPr>
          <p:nvPr>
            <p:ph idx="1"/>
          </p:nvPr>
        </p:nvSpPr>
        <p:spPr>
          <a:xfrm>
            <a:off x="838200" y="609600"/>
            <a:ext cx="10515600" cy="5567363"/>
          </a:xfrm>
        </p:spPr>
        <p:txBody>
          <a:bodyPr/>
          <a:lstStyle/>
          <a:p>
            <a:pPr marL="0" indent="0">
              <a:buNone/>
            </a:pPr>
            <a:r>
              <a:rPr lang="en-IN" sz="3200" b="1" dirty="0"/>
              <a:t>Standardization and modularity</a:t>
            </a:r>
          </a:p>
          <a:p>
            <a:r>
              <a:rPr lang="en-IN" dirty="0"/>
              <a:t>Data centres are built upon standardized commodity hardware and designed with modular architectures.</a:t>
            </a:r>
          </a:p>
          <a:p>
            <a:r>
              <a:rPr lang="en-US" dirty="0"/>
              <a:t>Modularity and standardization are key requirements for reducing investment and operational costs.</a:t>
            </a:r>
            <a:endParaRPr lang="en-IN" dirty="0"/>
          </a:p>
        </p:txBody>
      </p:sp>
      <p:sp>
        <p:nvSpPr>
          <p:cNvPr id="2" name="Slide Number Placeholder 1">
            <a:extLst>
              <a:ext uri="{FF2B5EF4-FFF2-40B4-BE49-F238E27FC236}">
                <a16:creationId xmlns:a16="http://schemas.microsoft.com/office/drawing/2014/main" id="{EBE512E9-BA79-4CDD-96A6-571B26B87F3B}"/>
              </a:ext>
            </a:extLst>
          </p:cNvPr>
          <p:cNvSpPr>
            <a:spLocks noGrp="1"/>
          </p:cNvSpPr>
          <p:nvPr>
            <p:ph type="sldNum" sz="quarter" idx="12"/>
          </p:nvPr>
        </p:nvSpPr>
        <p:spPr/>
        <p:txBody>
          <a:bodyPr/>
          <a:lstStyle/>
          <a:p>
            <a:fld id="{81101EAC-1EE0-46AF-9025-5E3D800F67C9}" type="slidenum">
              <a:rPr lang="en-IN" smtClean="0"/>
              <a:t>21</a:t>
            </a:fld>
            <a:endParaRPr lang="en-IN"/>
          </a:p>
        </p:txBody>
      </p:sp>
    </p:spTree>
    <p:extLst>
      <p:ext uri="{BB962C8B-B14F-4D97-AF65-F5344CB8AC3E}">
        <p14:creationId xmlns:p14="http://schemas.microsoft.com/office/powerpoint/2010/main" val="406979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2F5E8-B18C-4928-B1E6-CCC6B7E2C2AD}"/>
              </a:ext>
            </a:extLst>
          </p:cNvPr>
          <p:cNvSpPr>
            <a:spLocks noGrp="1"/>
          </p:cNvSpPr>
          <p:nvPr>
            <p:ph idx="1"/>
          </p:nvPr>
        </p:nvSpPr>
        <p:spPr>
          <a:xfrm>
            <a:off x="838200" y="212436"/>
            <a:ext cx="10515600" cy="5964527"/>
          </a:xfrm>
        </p:spPr>
        <p:txBody>
          <a:bodyPr/>
          <a:lstStyle/>
          <a:p>
            <a:pPr marL="0" indent="0">
              <a:buNone/>
            </a:pPr>
            <a:r>
              <a:rPr lang="en-IN" b="1" dirty="0"/>
              <a:t>Automation </a:t>
            </a:r>
          </a:p>
          <a:p>
            <a:r>
              <a:rPr lang="en-US" dirty="0"/>
              <a:t>Data centers have specialized platforms that automate tasks like provisioning, configuration, patching, and monitoring without supervision.</a:t>
            </a:r>
          </a:p>
          <a:p>
            <a:r>
              <a:rPr lang="en-US" dirty="0"/>
              <a:t>Advances in data center management platforms and tools leverage automatic computing technologies to enable self-configuration and self-recovery.</a:t>
            </a:r>
            <a:endParaRPr lang="en-IN" b="1" dirty="0"/>
          </a:p>
        </p:txBody>
      </p:sp>
      <p:sp>
        <p:nvSpPr>
          <p:cNvPr id="2" name="Slide Number Placeholder 1">
            <a:extLst>
              <a:ext uri="{FF2B5EF4-FFF2-40B4-BE49-F238E27FC236}">
                <a16:creationId xmlns:a16="http://schemas.microsoft.com/office/drawing/2014/main" id="{7B732821-7374-4DBC-AADB-0F97F357782D}"/>
              </a:ext>
            </a:extLst>
          </p:cNvPr>
          <p:cNvSpPr>
            <a:spLocks noGrp="1"/>
          </p:cNvSpPr>
          <p:nvPr>
            <p:ph type="sldNum" sz="quarter" idx="12"/>
          </p:nvPr>
        </p:nvSpPr>
        <p:spPr/>
        <p:txBody>
          <a:bodyPr/>
          <a:lstStyle/>
          <a:p>
            <a:fld id="{81101EAC-1EE0-46AF-9025-5E3D800F67C9}" type="slidenum">
              <a:rPr lang="en-IN" smtClean="0"/>
              <a:t>22</a:t>
            </a:fld>
            <a:endParaRPr lang="en-IN"/>
          </a:p>
        </p:txBody>
      </p:sp>
    </p:spTree>
    <p:extLst>
      <p:ext uri="{BB962C8B-B14F-4D97-AF65-F5344CB8AC3E}">
        <p14:creationId xmlns:p14="http://schemas.microsoft.com/office/powerpoint/2010/main" val="223692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C988C-F2F8-4619-8907-08011ADFB510}"/>
              </a:ext>
            </a:extLst>
          </p:cNvPr>
          <p:cNvSpPr>
            <a:spLocks noGrp="1"/>
          </p:cNvSpPr>
          <p:nvPr>
            <p:ph idx="1"/>
          </p:nvPr>
        </p:nvSpPr>
        <p:spPr>
          <a:xfrm>
            <a:off x="838200" y="618836"/>
            <a:ext cx="10515600" cy="5558127"/>
          </a:xfrm>
        </p:spPr>
        <p:txBody>
          <a:bodyPr/>
          <a:lstStyle/>
          <a:p>
            <a:pPr marL="0" indent="0">
              <a:buNone/>
            </a:pPr>
            <a:r>
              <a:rPr lang="en-IN" b="1" dirty="0"/>
              <a:t>Remote Operation and Management</a:t>
            </a:r>
          </a:p>
          <a:p>
            <a:r>
              <a:rPr lang="en-IN" dirty="0"/>
              <a:t>Operational and technical tasks in data centres are commanded through remote consoles and management systems.</a:t>
            </a:r>
          </a:p>
          <a:p>
            <a:r>
              <a:rPr lang="en-IN" dirty="0"/>
              <a:t>Technical people are needed to visit the server rooms except equipment and cabling or hardware installation and maintenance.</a:t>
            </a:r>
          </a:p>
          <a:p>
            <a:pPr marL="0" indent="0">
              <a:buNone/>
            </a:pPr>
            <a:endParaRPr lang="en-IN" dirty="0"/>
          </a:p>
        </p:txBody>
      </p:sp>
      <p:sp>
        <p:nvSpPr>
          <p:cNvPr id="2" name="Slide Number Placeholder 1">
            <a:extLst>
              <a:ext uri="{FF2B5EF4-FFF2-40B4-BE49-F238E27FC236}">
                <a16:creationId xmlns:a16="http://schemas.microsoft.com/office/drawing/2014/main" id="{28366110-C3F9-48E7-A010-7ECADAB9E3F2}"/>
              </a:ext>
            </a:extLst>
          </p:cNvPr>
          <p:cNvSpPr>
            <a:spLocks noGrp="1"/>
          </p:cNvSpPr>
          <p:nvPr>
            <p:ph type="sldNum" sz="quarter" idx="12"/>
          </p:nvPr>
        </p:nvSpPr>
        <p:spPr/>
        <p:txBody>
          <a:bodyPr/>
          <a:lstStyle/>
          <a:p>
            <a:fld id="{81101EAC-1EE0-46AF-9025-5E3D800F67C9}" type="slidenum">
              <a:rPr lang="en-IN" smtClean="0"/>
              <a:t>23</a:t>
            </a:fld>
            <a:endParaRPr lang="en-IN"/>
          </a:p>
        </p:txBody>
      </p:sp>
    </p:spTree>
    <p:extLst>
      <p:ext uri="{BB962C8B-B14F-4D97-AF65-F5344CB8AC3E}">
        <p14:creationId xmlns:p14="http://schemas.microsoft.com/office/powerpoint/2010/main" val="3396712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25EF-3DFF-48F4-B914-679A739E6597}"/>
              </a:ext>
            </a:extLst>
          </p:cNvPr>
          <p:cNvSpPr>
            <a:spLocks noGrp="1"/>
          </p:cNvSpPr>
          <p:nvPr>
            <p:ph idx="1"/>
          </p:nvPr>
        </p:nvSpPr>
        <p:spPr>
          <a:xfrm>
            <a:off x="838200" y="757382"/>
            <a:ext cx="10515600" cy="5419581"/>
          </a:xfrm>
        </p:spPr>
        <p:txBody>
          <a:bodyPr/>
          <a:lstStyle/>
          <a:p>
            <a:pPr marL="0" indent="0">
              <a:buNone/>
            </a:pPr>
            <a:r>
              <a:rPr lang="en-IN" b="1" dirty="0"/>
              <a:t>High Availability</a:t>
            </a:r>
          </a:p>
          <a:p>
            <a:r>
              <a:rPr lang="en-US" sz="2400" dirty="0"/>
              <a:t>Data centers are designed to operate with increasingly higher levels of redundancy to sustain availability.</a:t>
            </a:r>
          </a:p>
          <a:p>
            <a:r>
              <a:rPr lang="en-US" sz="2400" dirty="0"/>
              <a:t>Data centers usually have redundant, uninterruptable power supplies, cabling, and environmental control subsystems in anticipation of system failure, along with communication links and clustered hardware for load balancing.</a:t>
            </a:r>
          </a:p>
          <a:p>
            <a:endParaRPr lang="en-IN" b="1" dirty="0"/>
          </a:p>
          <a:p>
            <a:pPr marL="0" indent="0">
              <a:buNone/>
            </a:pPr>
            <a:endParaRPr lang="en-IN" dirty="0"/>
          </a:p>
        </p:txBody>
      </p:sp>
      <p:sp>
        <p:nvSpPr>
          <p:cNvPr id="2" name="Slide Number Placeholder 1">
            <a:extLst>
              <a:ext uri="{FF2B5EF4-FFF2-40B4-BE49-F238E27FC236}">
                <a16:creationId xmlns:a16="http://schemas.microsoft.com/office/drawing/2014/main" id="{16481883-A509-4B29-B04A-D90D2B19A40C}"/>
              </a:ext>
            </a:extLst>
          </p:cNvPr>
          <p:cNvSpPr>
            <a:spLocks noGrp="1"/>
          </p:cNvSpPr>
          <p:nvPr>
            <p:ph type="sldNum" sz="quarter" idx="12"/>
          </p:nvPr>
        </p:nvSpPr>
        <p:spPr/>
        <p:txBody>
          <a:bodyPr/>
          <a:lstStyle/>
          <a:p>
            <a:fld id="{81101EAC-1EE0-46AF-9025-5E3D800F67C9}" type="slidenum">
              <a:rPr lang="en-IN" smtClean="0"/>
              <a:t>24</a:t>
            </a:fld>
            <a:endParaRPr lang="en-IN"/>
          </a:p>
        </p:txBody>
      </p:sp>
    </p:spTree>
    <p:extLst>
      <p:ext uri="{BB962C8B-B14F-4D97-AF65-F5344CB8AC3E}">
        <p14:creationId xmlns:p14="http://schemas.microsoft.com/office/powerpoint/2010/main" val="76246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A85A36-CB5A-47FC-869F-16E7B6E547B3}"/>
              </a:ext>
            </a:extLst>
          </p:cNvPr>
          <p:cNvSpPr>
            <a:spLocks noGrp="1"/>
          </p:cNvSpPr>
          <p:nvPr>
            <p:ph idx="1"/>
          </p:nvPr>
        </p:nvSpPr>
        <p:spPr>
          <a:xfrm>
            <a:off x="838200" y="573088"/>
            <a:ext cx="10515600" cy="5603875"/>
          </a:xfrm>
        </p:spPr>
        <p:txBody>
          <a:bodyPr/>
          <a:lstStyle/>
          <a:p>
            <a:pPr marL="0" indent="0">
              <a:buNone/>
            </a:pPr>
            <a:r>
              <a:rPr lang="en-US" b="1" dirty="0"/>
              <a:t>Security-Aware Design, Operation, and Management</a:t>
            </a:r>
          </a:p>
          <a:p>
            <a:r>
              <a:rPr lang="en-US" dirty="0"/>
              <a:t>Requirements for security such as physical and logical access controls and recovery strategies to be needed since they are centralized structures to store and process business data.</a:t>
            </a:r>
          </a:p>
          <a:p>
            <a:r>
              <a:rPr lang="en-US" dirty="0"/>
              <a:t>Outsourcing models require long term commitment and that could not provide elasticity these issues can be addressed by cloud with inherent features such as ubiquitous, on-demand, pay-per-use and elasticity.</a:t>
            </a:r>
          </a:p>
          <a:p>
            <a:pPr marL="0" indent="0">
              <a:buNone/>
            </a:pPr>
            <a:endParaRPr lang="en-IN" b="1" dirty="0"/>
          </a:p>
        </p:txBody>
      </p:sp>
      <p:sp>
        <p:nvSpPr>
          <p:cNvPr id="2" name="Slide Number Placeholder 1">
            <a:extLst>
              <a:ext uri="{FF2B5EF4-FFF2-40B4-BE49-F238E27FC236}">
                <a16:creationId xmlns:a16="http://schemas.microsoft.com/office/drawing/2014/main" id="{F452D8E7-F9C8-45EC-8259-B2CBECB86AC8}"/>
              </a:ext>
            </a:extLst>
          </p:cNvPr>
          <p:cNvSpPr>
            <a:spLocks noGrp="1"/>
          </p:cNvSpPr>
          <p:nvPr>
            <p:ph type="sldNum" sz="quarter" idx="12"/>
          </p:nvPr>
        </p:nvSpPr>
        <p:spPr/>
        <p:txBody>
          <a:bodyPr/>
          <a:lstStyle/>
          <a:p>
            <a:fld id="{81101EAC-1EE0-46AF-9025-5E3D800F67C9}" type="slidenum">
              <a:rPr lang="en-IN" smtClean="0"/>
              <a:t>25</a:t>
            </a:fld>
            <a:endParaRPr lang="en-IN"/>
          </a:p>
        </p:txBody>
      </p:sp>
    </p:spTree>
    <p:extLst>
      <p:ext uri="{BB962C8B-B14F-4D97-AF65-F5344CB8AC3E}">
        <p14:creationId xmlns:p14="http://schemas.microsoft.com/office/powerpoint/2010/main" val="153154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0DB2F-649C-48D4-B63B-BDFAB8C6E395}"/>
              </a:ext>
            </a:extLst>
          </p:cNvPr>
          <p:cNvSpPr>
            <a:spLocks noGrp="1"/>
          </p:cNvSpPr>
          <p:nvPr>
            <p:ph idx="1"/>
          </p:nvPr>
        </p:nvSpPr>
        <p:spPr>
          <a:xfrm>
            <a:off x="838200" y="295563"/>
            <a:ext cx="10515600" cy="5881399"/>
          </a:xfrm>
        </p:spPr>
        <p:txBody>
          <a:bodyPr/>
          <a:lstStyle/>
          <a:p>
            <a:pPr marL="0" indent="0">
              <a:buNone/>
            </a:pPr>
            <a:r>
              <a:rPr lang="en-IN" b="1" dirty="0"/>
              <a:t>Facilities</a:t>
            </a:r>
          </a:p>
          <a:p>
            <a:r>
              <a:rPr lang="en-IN" dirty="0"/>
              <a:t>Data centre facilities are </a:t>
            </a:r>
            <a:r>
              <a:rPr lang="en-IN" b="1" dirty="0"/>
              <a:t> </a:t>
            </a:r>
            <a:r>
              <a:rPr lang="en-IN" dirty="0"/>
              <a:t>custom designed locations that are outfitted with specialized computing, storage, and network equipment.</a:t>
            </a:r>
          </a:p>
          <a:p>
            <a:r>
              <a:rPr lang="en-US" dirty="0"/>
              <a:t>These facilities have several functional layout areas, as well as various power supplies, cabling, and environmental control stations that regulate heating, ventilation, air conditioning, fire protection, and other related subsystems.</a:t>
            </a:r>
            <a:endParaRPr lang="en-IN" dirty="0"/>
          </a:p>
          <a:p>
            <a:pPr marL="0" indent="0">
              <a:buNone/>
            </a:pPr>
            <a:endParaRPr lang="en-IN" b="1" dirty="0"/>
          </a:p>
        </p:txBody>
      </p:sp>
      <p:sp>
        <p:nvSpPr>
          <p:cNvPr id="2" name="Slide Number Placeholder 1">
            <a:extLst>
              <a:ext uri="{FF2B5EF4-FFF2-40B4-BE49-F238E27FC236}">
                <a16:creationId xmlns:a16="http://schemas.microsoft.com/office/drawing/2014/main" id="{6B85DEE4-0384-4E73-90EE-5676078E3AE2}"/>
              </a:ext>
            </a:extLst>
          </p:cNvPr>
          <p:cNvSpPr>
            <a:spLocks noGrp="1"/>
          </p:cNvSpPr>
          <p:nvPr>
            <p:ph type="sldNum" sz="quarter" idx="12"/>
          </p:nvPr>
        </p:nvSpPr>
        <p:spPr/>
        <p:txBody>
          <a:bodyPr/>
          <a:lstStyle/>
          <a:p>
            <a:fld id="{81101EAC-1EE0-46AF-9025-5E3D800F67C9}" type="slidenum">
              <a:rPr lang="en-IN" smtClean="0"/>
              <a:t>26</a:t>
            </a:fld>
            <a:endParaRPr lang="en-IN"/>
          </a:p>
        </p:txBody>
      </p:sp>
    </p:spTree>
    <p:extLst>
      <p:ext uri="{BB962C8B-B14F-4D97-AF65-F5344CB8AC3E}">
        <p14:creationId xmlns:p14="http://schemas.microsoft.com/office/powerpoint/2010/main" val="286147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C5674-80A4-4A6B-9D8E-4F4EFAAB237D}"/>
              </a:ext>
            </a:extLst>
          </p:cNvPr>
          <p:cNvSpPr>
            <a:spLocks noGrp="1"/>
          </p:cNvSpPr>
          <p:nvPr>
            <p:ph idx="1"/>
          </p:nvPr>
        </p:nvSpPr>
        <p:spPr>
          <a:xfrm>
            <a:off x="838200" y="757382"/>
            <a:ext cx="10515600" cy="5419581"/>
          </a:xfrm>
        </p:spPr>
        <p:txBody>
          <a:bodyPr/>
          <a:lstStyle/>
          <a:p>
            <a:pPr marL="0" indent="0">
              <a:buNone/>
            </a:pPr>
            <a:r>
              <a:rPr lang="en-IN" b="1" dirty="0"/>
              <a:t>Computing Hardware</a:t>
            </a:r>
          </a:p>
          <a:p>
            <a:pPr marL="0" indent="0">
              <a:buNone/>
            </a:pPr>
            <a:r>
              <a:rPr lang="en-IN" sz="2000" dirty="0"/>
              <a:t>Much of the heavy processing in data centres are executed by standardized servers that have high computational power and storage capacity. The following are the hardware technologies integrated into these modular server are</a:t>
            </a:r>
          </a:p>
          <a:p>
            <a:r>
              <a:rPr lang="en-IN" sz="2000" dirty="0"/>
              <a:t>Rackmount composed of several racks which interconnects for power, network, and cooling.</a:t>
            </a:r>
          </a:p>
          <a:p>
            <a:r>
              <a:rPr lang="en-US" sz="2000" dirty="0"/>
              <a:t>support for different hardware processing architectures, such as x86-32bits, x86-64, and RISC</a:t>
            </a:r>
            <a:endParaRPr lang="en-IN" sz="2000" dirty="0"/>
          </a:p>
          <a:p>
            <a:r>
              <a:rPr lang="en-IN" sz="2000" dirty="0"/>
              <a:t>Multi core CPU architectures with hundred of processing cores in a small single unit of racks.</a:t>
            </a:r>
          </a:p>
          <a:p>
            <a:r>
              <a:rPr lang="en-IN" sz="2000" dirty="0"/>
              <a:t>Redundance and swappable components such as disks, power supplies, network interfaces and storage controllers.</a:t>
            </a:r>
          </a:p>
          <a:p>
            <a:pPr marL="0" indent="0">
              <a:buNone/>
            </a:pPr>
            <a:endParaRPr lang="en-IN" dirty="0"/>
          </a:p>
          <a:p>
            <a:pPr marL="0" indent="0">
              <a:buNone/>
            </a:pPr>
            <a:endParaRPr lang="en-IN" dirty="0"/>
          </a:p>
        </p:txBody>
      </p:sp>
      <p:pic>
        <p:nvPicPr>
          <p:cNvPr id="4" name="Picture 2" descr="Rack servers in an EIA 19&quot; rack">
            <a:extLst>
              <a:ext uri="{FF2B5EF4-FFF2-40B4-BE49-F238E27FC236}">
                <a16:creationId xmlns:a16="http://schemas.microsoft.com/office/drawing/2014/main" id="{D4EFA3FA-819F-49BF-B249-359829231166}"/>
              </a:ext>
            </a:extLst>
          </p:cNvPr>
          <p:cNvPicPr>
            <a:picLocks noChangeAspect="1" noChangeArrowheads="1"/>
          </p:cNvPicPr>
          <p:nvPr/>
        </p:nvPicPr>
        <p:blipFill>
          <a:blip r:embed="rId2"/>
          <a:srcRect/>
          <a:stretch>
            <a:fillRect/>
          </a:stretch>
        </p:blipFill>
        <p:spPr bwMode="auto">
          <a:xfrm>
            <a:off x="8677970" y="3833812"/>
            <a:ext cx="2857500" cy="2343151"/>
          </a:xfrm>
          <a:prstGeom prst="rect">
            <a:avLst/>
          </a:prstGeom>
          <a:noFill/>
        </p:spPr>
      </p:pic>
      <p:sp>
        <p:nvSpPr>
          <p:cNvPr id="2" name="Slide Number Placeholder 1">
            <a:extLst>
              <a:ext uri="{FF2B5EF4-FFF2-40B4-BE49-F238E27FC236}">
                <a16:creationId xmlns:a16="http://schemas.microsoft.com/office/drawing/2014/main" id="{A8444C92-B26D-4524-81D9-AA77372D4938}"/>
              </a:ext>
            </a:extLst>
          </p:cNvPr>
          <p:cNvSpPr>
            <a:spLocks noGrp="1"/>
          </p:cNvSpPr>
          <p:nvPr>
            <p:ph type="sldNum" sz="quarter" idx="12"/>
          </p:nvPr>
        </p:nvSpPr>
        <p:spPr/>
        <p:txBody>
          <a:bodyPr/>
          <a:lstStyle/>
          <a:p>
            <a:fld id="{81101EAC-1EE0-46AF-9025-5E3D800F67C9}" type="slidenum">
              <a:rPr lang="en-IN" smtClean="0"/>
              <a:t>27</a:t>
            </a:fld>
            <a:endParaRPr lang="en-IN"/>
          </a:p>
        </p:txBody>
      </p:sp>
    </p:spTree>
    <p:extLst>
      <p:ext uri="{BB962C8B-B14F-4D97-AF65-F5344CB8AC3E}">
        <p14:creationId xmlns:p14="http://schemas.microsoft.com/office/powerpoint/2010/main" val="238032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060EE-40E6-4B58-A91B-520266D13114}"/>
              </a:ext>
            </a:extLst>
          </p:cNvPr>
          <p:cNvSpPr>
            <a:spLocks noGrp="1"/>
          </p:cNvSpPr>
          <p:nvPr>
            <p:ph idx="1"/>
          </p:nvPr>
        </p:nvSpPr>
        <p:spPr>
          <a:xfrm>
            <a:off x="838200" y="581891"/>
            <a:ext cx="10515600" cy="5595072"/>
          </a:xfrm>
        </p:spPr>
        <p:txBody>
          <a:bodyPr/>
          <a:lstStyle/>
          <a:p>
            <a:pPr marL="0" indent="0">
              <a:buNone/>
            </a:pPr>
            <a:r>
              <a:rPr lang="en-IN" b="1" dirty="0"/>
              <a:t>Storage hardware</a:t>
            </a:r>
          </a:p>
          <a:p>
            <a:pPr marL="0" indent="0">
              <a:buNone/>
            </a:pPr>
            <a:r>
              <a:rPr lang="en-IN" dirty="0"/>
              <a:t>Data centres have specialized storage system to maintain large volume of information. Storage system are containers housing numerous hard disks that are organized into arrays.</a:t>
            </a:r>
          </a:p>
          <a:p>
            <a:pPr marL="0" indent="0">
              <a:buNone/>
            </a:pPr>
            <a:r>
              <a:rPr lang="en-IN" dirty="0"/>
              <a:t>It involves the following technologies</a:t>
            </a:r>
          </a:p>
          <a:p>
            <a:r>
              <a:rPr lang="en-IN" b="1" dirty="0"/>
              <a:t>Hard disk arrays</a:t>
            </a:r>
            <a:r>
              <a:rPr lang="en-IN" dirty="0"/>
              <a:t>: </a:t>
            </a:r>
            <a:r>
              <a:rPr lang="en-US" dirty="0"/>
              <a:t>– These arrays inherently divide and replicate data among multiple physical drives, and increase performance and redundancy by including spare disks. This technology is implemented using RAID.</a:t>
            </a:r>
          </a:p>
          <a:p>
            <a:r>
              <a:rPr lang="en-US" b="1" dirty="0"/>
              <a:t>I/O caching</a:t>
            </a:r>
            <a:r>
              <a:rPr lang="en-US" dirty="0"/>
              <a:t>: This is generally performed through hard disk array controllers, which enhance disk access times and performance by data caching.</a:t>
            </a:r>
            <a:endParaRPr lang="en-IN" dirty="0"/>
          </a:p>
        </p:txBody>
      </p:sp>
      <p:sp>
        <p:nvSpPr>
          <p:cNvPr id="2" name="Slide Number Placeholder 1">
            <a:extLst>
              <a:ext uri="{FF2B5EF4-FFF2-40B4-BE49-F238E27FC236}">
                <a16:creationId xmlns:a16="http://schemas.microsoft.com/office/drawing/2014/main" id="{6FDA5A4F-EF13-439F-BB64-BF32C40CEEA2}"/>
              </a:ext>
            </a:extLst>
          </p:cNvPr>
          <p:cNvSpPr>
            <a:spLocks noGrp="1"/>
          </p:cNvSpPr>
          <p:nvPr>
            <p:ph type="sldNum" sz="quarter" idx="12"/>
          </p:nvPr>
        </p:nvSpPr>
        <p:spPr/>
        <p:txBody>
          <a:bodyPr/>
          <a:lstStyle/>
          <a:p>
            <a:fld id="{81101EAC-1EE0-46AF-9025-5E3D800F67C9}" type="slidenum">
              <a:rPr lang="en-IN" smtClean="0"/>
              <a:t>28</a:t>
            </a:fld>
            <a:endParaRPr lang="en-IN"/>
          </a:p>
        </p:txBody>
      </p:sp>
    </p:spTree>
    <p:extLst>
      <p:ext uri="{BB962C8B-B14F-4D97-AF65-F5344CB8AC3E}">
        <p14:creationId xmlns:p14="http://schemas.microsoft.com/office/powerpoint/2010/main" val="47063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EBB3-15F4-408C-AC3B-87AD715BFAA0}"/>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id="{73797871-AB7F-43E3-90C5-1EF0B9A0F3BD}"/>
              </a:ext>
            </a:extLst>
          </p:cNvPr>
          <p:cNvSpPr>
            <a:spLocks noGrp="1"/>
          </p:cNvSpPr>
          <p:nvPr>
            <p:ph idx="1"/>
          </p:nvPr>
        </p:nvSpPr>
        <p:spPr>
          <a:xfrm>
            <a:off x="838200" y="1348509"/>
            <a:ext cx="10515600" cy="4828454"/>
          </a:xfrm>
        </p:spPr>
        <p:txBody>
          <a:bodyPr>
            <a:normAutofit fontScale="62500" lnSpcReduction="20000"/>
          </a:bodyPr>
          <a:lstStyle/>
          <a:p>
            <a:r>
              <a:rPr lang="en-US" b="1" dirty="0"/>
              <a:t>Hot-Swappable Hard Disks </a:t>
            </a:r>
            <a:r>
              <a:rPr lang="en-US" dirty="0"/>
              <a:t>– These can be safely removed from arrays without requiring prior powering down.</a:t>
            </a:r>
          </a:p>
          <a:p>
            <a:r>
              <a:rPr lang="en-US" b="1" dirty="0"/>
              <a:t>Storage Virtualization </a:t>
            </a:r>
            <a:r>
              <a:rPr lang="en-US" dirty="0"/>
              <a:t>– This is realized through the use of virtualized hard disks and storage sharing.</a:t>
            </a:r>
          </a:p>
          <a:p>
            <a:r>
              <a:rPr lang="en-US" b="1" dirty="0"/>
              <a:t>Fast Data Replication Mechanisms </a:t>
            </a:r>
            <a:r>
              <a:rPr lang="en-US" dirty="0"/>
              <a:t>– These include snapshotting, which is saving a virtual machine’s memory into a hypervisor-readable file for future reloading, and volume cloning, which is copying virtual or physical hard disk volumes and partitions.</a:t>
            </a:r>
          </a:p>
          <a:p>
            <a:r>
              <a:rPr lang="en-US" b="1" dirty="0"/>
              <a:t>Network devices – </a:t>
            </a:r>
            <a:r>
              <a:rPr lang="en-US" dirty="0"/>
              <a:t>There are two types</a:t>
            </a:r>
          </a:p>
          <a:p>
            <a:pPr marL="514350" indent="-514350">
              <a:buAutoNum type="arabicPeriod"/>
            </a:pPr>
            <a:r>
              <a:rPr lang="en-US" dirty="0"/>
              <a:t>Storage Area Network (SAN) – </a:t>
            </a:r>
          </a:p>
          <a:p>
            <a:pPr>
              <a:buFont typeface="Wingdings" panose="05000000000000000000" pitchFamily="2" charset="2"/>
              <a:buChar char="§"/>
            </a:pPr>
            <a:r>
              <a:rPr lang="en-US" dirty="0"/>
              <a:t>Used for transferring data between the servers and the storage devices fiber channels and switches.</a:t>
            </a:r>
          </a:p>
          <a:p>
            <a:pPr>
              <a:buFont typeface="Wingdings" panose="05000000000000000000" pitchFamily="2" charset="2"/>
              <a:buChar char="§"/>
            </a:pPr>
            <a:r>
              <a:rPr lang="en-US" dirty="0"/>
              <a:t>It allows block data storage and block access.</a:t>
            </a:r>
          </a:p>
          <a:p>
            <a:pPr>
              <a:buFont typeface="Wingdings" panose="05000000000000000000" pitchFamily="2" charset="2"/>
              <a:buChar char="§"/>
            </a:pPr>
            <a:r>
              <a:rPr lang="en-US" dirty="0"/>
              <a:t>access using industry standard protocols, such as the Small Computer System Interface (SCSI).</a:t>
            </a:r>
          </a:p>
          <a:p>
            <a:pPr marL="0" indent="0">
              <a:buNone/>
            </a:pPr>
            <a:r>
              <a:rPr lang="en-US" dirty="0"/>
              <a:t>2. Network-Attached Storage (NAS) – </a:t>
            </a:r>
          </a:p>
          <a:p>
            <a:r>
              <a:rPr lang="en-US" dirty="0"/>
              <a:t>It is a file level computer storage server connected to a network providing data access to heterogenous group of clients.</a:t>
            </a:r>
          </a:p>
          <a:p>
            <a:r>
              <a:rPr lang="en-US" dirty="0"/>
              <a:t>Users on LAN access the shared storage via a standard Ethernet connection.</a:t>
            </a:r>
          </a:p>
          <a:p>
            <a:r>
              <a:rPr lang="en-US" dirty="0"/>
              <a:t> Data access protocols like the Network File system (NFS) or server message block (SMB).</a:t>
            </a:r>
            <a:endParaRPr lang="en-IN" b="1" dirty="0"/>
          </a:p>
        </p:txBody>
      </p:sp>
      <p:sp>
        <p:nvSpPr>
          <p:cNvPr id="4" name="Slide Number Placeholder 3">
            <a:extLst>
              <a:ext uri="{FF2B5EF4-FFF2-40B4-BE49-F238E27FC236}">
                <a16:creationId xmlns:a16="http://schemas.microsoft.com/office/drawing/2014/main" id="{22E64215-5DCE-4375-BAD1-C67B7A4E09CB}"/>
              </a:ext>
            </a:extLst>
          </p:cNvPr>
          <p:cNvSpPr>
            <a:spLocks noGrp="1"/>
          </p:cNvSpPr>
          <p:nvPr>
            <p:ph type="sldNum" sz="quarter" idx="12"/>
          </p:nvPr>
        </p:nvSpPr>
        <p:spPr/>
        <p:txBody>
          <a:bodyPr/>
          <a:lstStyle/>
          <a:p>
            <a:fld id="{81101EAC-1EE0-46AF-9025-5E3D800F67C9}" type="slidenum">
              <a:rPr lang="en-IN" smtClean="0"/>
              <a:t>29</a:t>
            </a:fld>
            <a:endParaRPr lang="en-IN"/>
          </a:p>
        </p:txBody>
      </p:sp>
    </p:spTree>
    <p:extLst>
      <p:ext uri="{BB962C8B-B14F-4D97-AF65-F5344CB8AC3E}">
        <p14:creationId xmlns:p14="http://schemas.microsoft.com/office/powerpoint/2010/main" val="293340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6D6A-A127-46CF-A298-56A8DD1C9C9D}"/>
              </a:ext>
            </a:extLst>
          </p:cNvPr>
          <p:cNvSpPr>
            <a:spLocks noGrp="1"/>
          </p:cNvSpPr>
          <p:nvPr>
            <p:ph type="title"/>
          </p:nvPr>
        </p:nvSpPr>
        <p:spPr/>
        <p:txBody>
          <a:bodyPr/>
          <a:lstStyle/>
          <a:p>
            <a:r>
              <a:rPr lang="en-US" altLang="zh-CN" b="1" spc="-2" dirty="0">
                <a:solidFill>
                  <a:srgbClr val="7B9899"/>
                </a:solidFill>
                <a:latin typeface="Georgia"/>
                <a:ea typeface="Georgia"/>
                <a:cs typeface="Georgia"/>
              </a:rPr>
              <a:t>2.1 Broadband</a:t>
            </a:r>
            <a:r>
              <a:rPr lang="en-US" altLang="zh-CN" b="1" spc="13" dirty="0">
                <a:solidFill>
                  <a:srgbClr val="7B9899"/>
                </a:solidFill>
                <a:latin typeface="Georgia"/>
                <a:ea typeface="Georgia"/>
                <a:cs typeface="Georgia"/>
              </a:rPr>
              <a:t> </a:t>
            </a:r>
            <a:r>
              <a:rPr lang="en-US" altLang="zh-CN" b="1" spc="-1" dirty="0">
                <a:solidFill>
                  <a:srgbClr val="7B9899"/>
                </a:solidFill>
                <a:latin typeface="Georgia"/>
                <a:ea typeface="Georgia"/>
                <a:cs typeface="Georgia"/>
              </a:rPr>
              <a:t>Networks</a:t>
            </a:r>
            <a:r>
              <a:rPr lang="en-US" altLang="zh-CN" b="1" dirty="0">
                <a:solidFill>
                  <a:srgbClr val="7B9899"/>
                </a:solidFill>
                <a:latin typeface="Georgia"/>
                <a:ea typeface="Georgia"/>
                <a:cs typeface="Georgia"/>
              </a:rPr>
              <a:t> and</a:t>
            </a:r>
            <a:r>
              <a:rPr lang="en-US" altLang="zh-CN" b="1" spc="7" dirty="0">
                <a:solidFill>
                  <a:srgbClr val="7B9899"/>
                </a:solidFill>
                <a:latin typeface="Georgia"/>
                <a:ea typeface="Georgia"/>
                <a:cs typeface="Georgia"/>
              </a:rPr>
              <a:t> </a:t>
            </a:r>
            <a:r>
              <a:rPr lang="en-US" altLang="zh-CN" b="1" dirty="0">
                <a:solidFill>
                  <a:srgbClr val="7B9899"/>
                </a:solidFill>
                <a:latin typeface="Georgia"/>
                <a:ea typeface="Georgia"/>
                <a:cs typeface="Georgia"/>
              </a:rPr>
              <a:t>Internet Architecture</a:t>
            </a:r>
            <a:endParaRPr lang="en-IN" dirty="0"/>
          </a:p>
        </p:txBody>
      </p:sp>
      <p:sp>
        <p:nvSpPr>
          <p:cNvPr id="3" name="Content Placeholder 2">
            <a:extLst>
              <a:ext uri="{FF2B5EF4-FFF2-40B4-BE49-F238E27FC236}">
                <a16:creationId xmlns:a16="http://schemas.microsoft.com/office/drawing/2014/main" id="{85F30B09-2FA6-42EB-A495-488998E97A92}"/>
              </a:ext>
            </a:extLst>
          </p:cNvPr>
          <p:cNvSpPr>
            <a:spLocks noGrp="1"/>
          </p:cNvSpPr>
          <p:nvPr>
            <p:ph idx="1"/>
          </p:nvPr>
        </p:nvSpPr>
        <p:spPr>
          <a:xfrm>
            <a:off x="838200" y="1690688"/>
            <a:ext cx="10515600" cy="4486275"/>
          </a:xfrm>
        </p:spPr>
        <p:txBody>
          <a:bodyPr/>
          <a:lstStyle/>
          <a:p>
            <a:r>
              <a:rPr lang="en-US" dirty="0"/>
              <a:t>All clouds must be connected to a network.</a:t>
            </a:r>
          </a:p>
          <a:p>
            <a:r>
              <a:rPr lang="en-US" dirty="0"/>
              <a:t>Internet allow cloud consumers to access IT resources using private and dedicated links.</a:t>
            </a:r>
          </a:p>
          <a:p>
            <a:r>
              <a:rPr lang="en-US" dirty="0"/>
              <a:t>Cloud platforms grows in parallel with advanced internet connectivity and quality services. </a:t>
            </a:r>
          </a:p>
          <a:p>
            <a:endParaRPr lang="en-IN" dirty="0"/>
          </a:p>
        </p:txBody>
      </p:sp>
      <p:sp>
        <p:nvSpPr>
          <p:cNvPr id="4" name="Slide Number Placeholder 3">
            <a:extLst>
              <a:ext uri="{FF2B5EF4-FFF2-40B4-BE49-F238E27FC236}">
                <a16:creationId xmlns:a16="http://schemas.microsoft.com/office/drawing/2014/main" id="{1F94F05D-02A6-47E0-9E12-47D49FF8AC45}"/>
              </a:ext>
            </a:extLst>
          </p:cNvPr>
          <p:cNvSpPr>
            <a:spLocks noGrp="1"/>
          </p:cNvSpPr>
          <p:nvPr>
            <p:ph type="sldNum" sz="quarter" idx="12"/>
          </p:nvPr>
        </p:nvSpPr>
        <p:spPr/>
        <p:txBody>
          <a:bodyPr/>
          <a:lstStyle/>
          <a:p>
            <a:fld id="{81101EAC-1EE0-46AF-9025-5E3D800F67C9}" type="slidenum">
              <a:rPr lang="en-IN" smtClean="0"/>
              <a:t>3</a:t>
            </a:fld>
            <a:endParaRPr lang="en-IN"/>
          </a:p>
        </p:txBody>
      </p:sp>
    </p:spTree>
    <p:extLst>
      <p:ext uri="{BB962C8B-B14F-4D97-AF65-F5344CB8AC3E}">
        <p14:creationId xmlns:p14="http://schemas.microsoft.com/office/powerpoint/2010/main" val="3798519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etwork attached storage">
            <a:extLst>
              <a:ext uri="{FF2B5EF4-FFF2-40B4-BE49-F238E27FC236}">
                <a16:creationId xmlns:a16="http://schemas.microsoft.com/office/drawing/2014/main" id="{58E4014B-B4A0-4CB4-8541-0A71ECED9E0A}"/>
              </a:ext>
            </a:extLst>
          </p:cNvPr>
          <p:cNvPicPr>
            <a:picLocks noChangeAspect="1" noChangeArrowheads="1"/>
          </p:cNvPicPr>
          <p:nvPr/>
        </p:nvPicPr>
        <p:blipFill>
          <a:blip r:embed="rId2"/>
          <a:srcRect/>
          <a:stretch>
            <a:fillRect/>
          </a:stretch>
        </p:blipFill>
        <p:spPr bwMode="auto">
          <a:xfrm>
            <a:off x="848411" y="1071545"/>
            <a:ext cx="4786347" cy="4572032"/>
          </a:xfrm>
          <a:prstGeom prst="rect">
            <a:avLst/>
          </a:prstGeom>
          <a:noFill/>
        </p:spPr>
      </p:pic>
      <p:pic>
        <p:nvPicPr>
          <p:cNvPr id="5" name="Picture 2" descr="SAN(Storage Area Network) | SAN(Storage Area Network) | Solutions ...">
            <a:extLst>
              <a:ext uri="{FF2B5EF4-FFF2-40B4-BE49-F238E27FC236}">
                <a16:creationId xmlns:a16="http://schemas.microsoft.com/office/drawing/2014/main" id="{3DF7BFAD-8442-4595-A596-D3A5851BAE7E}"/>
              </a:ext>
            </a:extLst>
          </p:cNvPr>
          <p:cNvPicPr>
            <a:picLocks noChangeAspect="1" noChangeArrowheads="1"/>
          </p:cNvPicPr>
          <p:nvPr/>
        </p:nvPicPr>
        <p:blipFill>
          <a:blip r:embed="rId3"/>
          <a:srcRect/>
          <a:stretch>
            <a:fillRect/>
          </a:stretch>
        </p:blipFill>
        <p:spPr bwMode="auto">
          <a:xfrm>
            <a:off x="6557243" y="1157286"/>
            <a:ext cx="4286248" cy="4400551"/>
          </a:xfrm>
          <a:prstGeom prst="rect">
            <a:avLst/>
          </a:prstGeom>
          <a:noFill/>
        </p:spPr>
      </p:pic>
      <p:sp>
        <p:nvSpPr>
          <p:cNvPr id="2" name="Slide Number Placeholder 1">
            <a:extLst>
              <a:ext uri="{FF2B5EF4-FFF2-40B4-BE49-F238E27FC236}">
                <a16:creationId xmlns:a16="http://schemas.microsoft.com/office/drawing/2014/main" id="{884CB5C2-4460-4C0D-B711-C4F5F3AFA7D5}"/>
              </a:ext>
            </a:extLst>
          </p:cNvPr>
          <p:cNvSpPr>
            <a:spLocks noGrp="1"/>
          </p:cNvSpPr>
          <p:nvPr>
            <p:ph type="sldNum" sz="quarter" idx="12"/>
          </p:nvPr>
        </p:nvSpPr>
        <p:spPr/>
        <p:txBody>
          <a:bodyPr/>
          <a:lstStyle/>
          <a:p>
            <a:fld id="{81101EAC-1EE0-46AF-9025-5E3D800F67C9}" type="slidenum">
              <a:rPr lang="en-IN" smtClean="0"/>
              <a:t>30</a:t>
            </a:fld>
            <a:endParaRPr lang="en-IN"/>
          </a:p>
        </p:txBody>
      </p:sp>
    </p:spTree>
    <p:extLst>
      <p:ext uri="{BB962C8B-B14F-4D97-AF65-F5344CB8AC3E}">
        <p14:creationId xmlns:p14="http://schemas.microsoft.com/office/powerpoint/2010/main" val="177185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B97D-CEDA-43C9-A062-26FED60824AB}"/>
              </a:ext>
            </a:extLst>
          </p:cNvPr>
          <p:cNvSpPr>
            <a:spLocks noGrp="1"/>
          </p:cNvSpPr>
          <p:nvPr>
            <p:ph type="title"/>
          </p:nvPr>
        </p:nvSpPr>
        <p:spPr>
          <a:xfrm>
            <a:off x="838200" y="365126"/>
            <a:ext cx="10515600" cy="484620"/>
          </a:xfrm>
        </p:spPr>
        <p:txBody>
          <a:bodyPr>
            <a:normAutofit fontScale="90000"/>
          </a:bodyPr>
          <a:lstStyle/>
          <a:p>
            <a:pPr algn="ctr"/>
            <a:r>
              <a:rPr lang="en-US" dirty="0"/>
              <a:t>NAS vs SAN</a:t>
            </a:r>
            <a:endParaRPr lang="en-IN" dirty="0"/>
          </a:p>
        </p:txBody>
      </p:sp>
      <p:pic>
        <p:nvPicPr>
          <p:cNvPr id="5" name="Picture 2" descr="NAS vs SAN">
            <a:extLst>
              <a:ext uri="{FF2B5EF4-FFF2-40B4-BE49-F238E27FC236}">
                <a16:creationId xmlns:a16="http://schemas.microsoft.com/office/drawing/2014/main" id="{EB7CA3E6-52CB-4677-A64F-6070D6CFDD20}"/>
              </a:ext>
            </a:extLst>
          </p:cNvPr>
          <p:cNvPicPr>
            <a:picLocks noChangeAspect="1" noChangeArrowheads="1"/>
          </p:cNvPicPr>
          <p:nvPr/>
        </p:nvPicPr>
        <p:blipFill>
          <a:blip r:embed="rId2"/>
          <a:srcRect/>
          <a:stretch>
            <a:fillRect/>
          </a:stretch>
        </p:blipFill>
        <p:spPr bwMode="auto">
          <a:xfrm>
            <a:off x="502487" y="1120774"/>
            <a:ext cx="9833004" cy="5372100"/>
          </a:xfrm>
          <a:prstGeom prst="rect">
            <a:avLst/>
          </a:prstGeom>
          <a:noFill/>
        </p:spPr>
      </p:pic>
      <p:sp>
        <p:nvSpPr>
          <p:cNvPr id="3" name="Slide Number Placeholder 2">
            <a:extLst>
              <a:ext uri="{FF2B5EF4-FFF2-40B4-BE49-F238E27FC236}">
                <a16:creationId xmlns:a16="http://schemas.microsoft.com/office/drawing/2014/main" id="{C9ACE118-21FD-4986-A63E-7D29FA54BD55}"/>
              </a:ext>
            </a:extLst>
          </p:cNvPr>
          <p:cNvSpPr>
            <a:spLocks noGrp="1"/>
          </p:cNvSpPr>
          <p:nvPr>
            <p:ph type="sldNum" sz="quarter" idx="12"/>
          </p:nvPr>
        </p:nvSpPr>
        <p:spPr/>
        <p:txBody>
          <a:bodyPr/>
          <a:lstStyle/>
          <a:p>
            <a:fld id="{81101EAC-1EE0-46AF-9025-5E3D800F67C9}" type="slidenum">
              <a:rPr lang="en-IN" smtClean="0"/>
              <a:t>31</a:t>
            </a:fld>
            <a:endParaRPr lang="en-IN"/>
          </a:p>
        </p:txBody>
      </p:sp>
    </p:spTree>
    <p:extLst>
      <p:ext uri="{BB962C8B-B14F-4D97-AF65-F5344CB8AC3E}">
        <p14:creationId xmlns:p14="http://schemas.microsoft.com/office/powerpoint/2010/main" val="2092032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D889B-C625-41E2-975E-18152BD34F4A}"/>
              </a:ext>
            </a:extLst>
          </p:cNvPr>
          <p:cNvSpPr>
            <a:spLocks noGrp="1"/>
          </p:cNvSpPr>
          <p:nvPr>
            <p:ph idx="1"/>
          </p:nvPr>
        </p:nvSpPr>
        <p:spPr>
          <a:xfrm>
            <a:off x="838200" y="655782"/>
            <a:ext cx="10515600" cy="5521181"/>
          </a:xfrm>
        </p:spPr>
        <p:txBody>
          <a:bodyPr>
            <a:normAutofit fontScale="92500" lnSpcReduction="20000"/>
          </a:bodyPr>
          <a:lstStyle/>
          <a:p>
            <a:pPr>
              <a:buNone/>
            </a:pPr>
            <a:r>
              <a:rPr lang="en-US" b="1" dirty="0"/>
              <a:t>NAS Benefits</a:t>
            </a:r>
          </a:p>
          <a:p>
            <a:r>
              <a:rPr lang="en-US" dirty="0"/>
              <a:t>Relatively inexpensive</a:t>
            </a:r>
          </a:p>
          <a:p>
            <a:r>
              <a:rPr lang="en-US" dirty="0"/>
              <a:t>24/7 and remote data availability</a:t>
            </a:r>
          </a:p>
          <a:p>
            <a:r>
              <a:rPr lang="en-US" dirty="0"/>
              <a:t>Salability</a:t>
            </a:r>
          </a:p>
          <a:p>
            <a:r>
              <a:rPr lang="en-US" dirty="0"/>
              <a:t>Redundant storage architecture</a:t>
            </a:r>
          </a:p>
          <a:p>
            <a:r>
              <a:rPr lang="en-US" dirty="0"/>
              <a:t>Automatic backups to other devices and cloud</a:t>
            </a:r>
          </a:p>
          <a:p>
            <a:r>
              <a:rPr lang="en-US" dirty="0"/>
              <a:t>Flexibility</a:t>
            </a:r>
          </a:p>
          <a:p>
            <a:pPr>
              <a:buNone/>
            </a:pPr>
            <a:r>
              <a:rPr lang="en-US" b="1" dirty="0"/>
              <a:t>SAN Benefits</a:t>
            </a:r>
          </a:p>
          <a:p>
            <a:r>
              <a:rPr lang="en-US" dirty="0"/>
              <a:t>Extremely fast data access</a:t>
            </a:r>
          </a:p>
          <a:p>
            <a:r>
              <a:rPr lang="en-US" dirty="0"/>
              <a:t>Dedicated network for storage relieves stress on LAN</a:t>
            </a:r>
          </a:p>
          <a:p>
            <a:r>
              <a:rPr lang="en-US" dirty="0"/>
              <a:t>Highly expandable</a:t>
            </a:r>
          </a:p>
          <a:p>
            <a:r>
              <a:rPr lang="en-US" dirty="0"/>
              <a:t>OS level (block level) access to files</a:t>
            </a:r>
          </a:p>
          <a:p>
            <a:r>
              <a:rPr lang="en-US" dirty="0"/>
              <a:t>High quality-of-service for demanding applications such as video editing</a:t>
            </a:r>
          </a:p>
          <a:p>
            <a:endParaRPr lang="en-IN" dirty="0"/>
          </a:p>
        </p:txBody>
      </p:sp>
      <p:sp>
        <p:nvSpPr>
          <p:cNvPr id="4" name="Slide Number Placeholder 3">
            <a:extLst>
              <a:ext uri="{FF2B5EF4-FFF2-40B4-BE49-F238E27FC236}">
                <a16:creationId xmlns:a16="http://schemas.microsoft.com/office/drawing/2014/main" id="{6EF80180-0EB0-4DA2-9189-976DD88189CF}"/>
              </a:ext>
            </a:extLst>
          </p:cNvPr>
          <p:cNvSpPr>
            <a:spLocks noGrp="1"/>
          </p:cNvSpPr>
          <p:nvPr>
            <p:ph type="sldNum" sz="quarter" idx="12"/>
          </p:nvPr>
        </p:nvSpPr>
        <p:spPr/>
        <p:txBody>
          <a:bodyPr/>
          <a:lstStyle/>
          <a:p>
            <a:fld id="{81101EAC-1EE0-46AF-9025-5E3D800F67C9}" type="slidenum">
              <a:rPr lang="en-IN" smtClean="0"/>
              <a:t>32</a:t>
            </a:fld>
            <a:endParaRPr lang="en-IN"/>
          </a:p>
        </p:txBody>
      </p:sp>
    </p:spTree>
    <p:extLst>
      <p:ext uri="{BB962C8B-B14F-4D97-AF65-F5344CB8AC3E}">
        <p14:creationId xmlns:p14="http://schemas.microsoft.com/office/powerpoint/2010/main" val="2916559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98A76-7DFF-476A-8D54-94663E03B5D5}"/>
              </a:ext>
            </a:extLst>
          </p:cNvPr>
          <p:cNvSpPr>
            <a:spLocks noGrp="1"/>
          </p:cNvSpPr>
          <p:nvPr>
            <p:ph idx="1"/>
          </p:nvPr>
        </p:nvSpPr>
        <p:spPr>
          <a:xfrm>
            <a:off x="838200" y="581891"/>
            <a:ext cx="10515600" cy="5595072"/>
          </a:xfrm>
        </p:spPr>
        <p:txBody>
          <a:bodyPr/>
          <a:lstStyle/>
          <a:p>
            <a:pPr marL="0" indent="0">
              <a:buNone/>
            </a:pPr>
            <a:r>
              <a:rPr lang="en-IN" b="1" dirty="0"/>
              <a:t>Network Hardware</a:t>
            </a:r>
          </a:p>
          <a:p>
            <a:r>
              <a:rPr lang="en-IN" dirty="0"/>
              <a:t>Data centres require extensive hardware to enable multiple levels of connectivity.</a:t>
            </a:r>
          </a:p>
          <a:p>
            <a:r>
              <a:rPr lang="en-IN" dirty="0"/>
              <a:t>It is subdivide into 5 network subsystems.</a:t>
            </a:r>
          </a:p>
          <a:p>
            <a:pPr marL="0" indent="0">
              <a:buNone/>
            </a:pPr>
            <a:r>
              <a:rPr lang="en-US" dirty="0"/>
              <a:t>	Carrier and External Networks Interconnection</a:t>
            </a:r>
            <a:endParaRPr lang="en-IN" dirty="0"/>
          </a:p>
          <a:p>
            <a:pPr marL="0" indent="0">
              <a:buNone/>
            </a:pPr>
            <a:r>
              <a:rPr lang="en-IN" dirty="0"/>
              <a:t>	</a:t>
            </a:r>
            <a:r>
              <a:rPr lang="en-US" dirty="0"/>
              <a:t>Web-Tier Load Balancing and Acceleration</a:t>
            </a:r>
          </a:p>
          <a:p>
            <a:pPr marL="0" indent="0">
              <a:buNone/>
            </a:pPr>
            <a:r>
              <a:rPr lang="en-US" dirty="0"/>
              <a:t>	</a:t>
            </a:r>
            <a:r>
              <a:rPr lang="en-IN" dirty="0"/>
              <a:t>LAN </a:t>
            </a:r>
            <a:r>
              <a:rPr lang="en-IN" dirty="0" err="1"/>
              <a:t>Fabri</a:t>
            </a:r>
            <a:r>
              <a:rPr lang="en-US" dirty="0"/>
              <a:t>c</a:t>
            </a:r>
          </a:p>
          <a:p>
            <a:pPr marL="0" indent="0">
              <a:buNone/>
            </a:pPr>
            <a:r>
              <a:rPr lang="en-US" dirty="0"/>
              <a:t>	SAN Fabric</a:t>
            </a:r>
          </a:p>
          <a:p>
            <a:pPr marL="0" indent="0">
              <a:buNone/>
            </a:pPr>
            <a:r>
              <a:rPr lang="en-US" dirty="0"/>
              <a:t>	NAS Gateways</a:t>
            </a:r>
            <a:endParaRPr lang="en-IN" dirty="0"/>
          </a:p>
          <a:p>
            <a:pPr marL="0" indent="0">
              <a:buNone/>
            </a:pPr>
            <a:endParaRPr lang="en-IN" dirty="0"/>
          </a:p>
          <a:p>
            <a:endParaRPr lang="en-IN" dirty="0"/>
          </a:p>
        </p:txBody>
      </p:sp>
      <p:sp>
        <p:nvSpPr>
          <p:cNvPr id="2" name="Slide Number Placeholder 1">
            <a:extLst>
              <a:ext uri="{FF2B5EF4-FFF2-40B4-BE49-F238E27FC236}">
                <a16:creationId xmlns:a16="http://schemas.microsoft.com/office/drawing/2014/main" id="{D62E5DD5-DF5C-41A3-988C-DCA2C92993A3}"/>
              </a:ext>
            </a:extLst>
          </p:cNvPr>
          <p:cNvSpPr>
            <a:spLocks noGrp="1"/>
          </p:cNvSpPr>
          <p:nvPr>
            <p:ph type="sldNum" sz="quarter" idx="12"/>
          </p:nvPr>
        </p:nvSpPr>
        <p:spPr/>
        <p:txBody>
          <a:bodyPr/>
          <a:lstStyle/>
          <a:p>
            <a:fld id="{81101EAC-1EE0-46AF-9025-5E3D800F67C9}" type="slidenum">
              <a:rPr lang="en-IN" smtClean="0"/>
              <a:t>33</a:t>
            </a:fld>
            <a:endParaRPr lang="en-IN"/>
          </a:p>
        </p:txBody>
      </p:sp>
    </p:spTree>
    <p:extLst>
      <p:ext uri="{BB962C8B-B14F-4D97-AF65-F5344CB8AC3E}">
        <p14:creationId xmlns:p14="http://schemas.microsoft.com/office/powerpoint/2010/main" val="953778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8B0B-B83A-40B8-B6D0-B639AEE42840}"/>
              </a:ext>
            </a:extLst>
          </p:cNvPr>
          <p:cNvSpPr>
            <a:spLocks noGrp="1"/>
          </p:cNvSpPr>
          <p:nvPr>
            <p:ph type="title"/>
          </p:nvPr>
        </p:nvSpPr>
        <p:spPr>
          <a:xfrm>
            <a:off x="838200" y="365126"/>
            <a:ext cx="10515600" cy="586220"/>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065FB0CD-03FE-4AFF-8CEC-AF7B54D1D85F}"/>
              </a:ext>
            </a:extLst>
          </p:cNvPr>
          <p:cNvSpPr>
            <a:spLocks noGrp="1"/>
          </p:cNvSpPr>
          <p:nvPr>
            <p:ph idx="1"/>
          </p:nvPr>
        </p:nvSpPr>
        <p:spPr>
          <a:xfrm>
            <a:off x="838200" y="1052945"/>
            <a:ext cx="10515600" cy="5124018"/>
          </a:xfrm>
        </p:spPr>
        <p:txBody>
          <a:bodyPr>
            <a:normAutofit fontScale="92500" lnSpcReduction="20000"/>
          </a:bodyPr>
          <a:lstStyle/>
          <a:p>
            <a:pPr marL="0" indent="0">
              <a:buNone/>
            </a:pPr>
            <a:r>
              <a:rPr lang="en-US" b="1" dirty="0"/>
              <a:t>Carrier and External Networks Interconnection</a:t>
            </a:r>
          </a:p>
          <a:p>
            <a:r>
              <a:rPr lang="en-US" dirty="0"/>
              <a:t>Related to internetworking infrastructure consists of routers that connects multiple WAN’s with data center LAN. It also consists of </a:t>
            </a:r>
            <a:r>
              <a:rPr lang="en-US"/>
              <a:t>security systems </a:t>
            </a:r>
            <a:r>
              <a:rPr lang="en-US" dirty="0"/>
              <a:t>such as Firewalls and VPN gateways.</a:t>
            </a:r>
          </a:p>
          <a:p>
            <a:pPr marL="0" indent="0">
              <a:buNone/>
            </a:pPr>
            <a:r>
              <a:rPr lang="en-US" b="1" dirty="0"/>
              <a:t>Web-Tier Load Balancing and Acceleration</a:t>
            </a:r>
          </a:p>
          <a:p>
            <a:r>
              <a:rPr lang="en-US" dirty="0"/>
              <a:t>It consists of web acceleration devices such as XML pre-processors, encryption/decryption and switching devices.</a:t>
            </a:r>
          </a:p>
          <a:p>
            <a:pPr marL="0" indent="0">
              <a:buNone/>
            </a:pPr>
            <a:r>
              <a:rPr lang="en-US" b="1" dirty="0"/>
              <a:t>LAN Fabric</a:t>
            </a:r>
          </a:p>
          <a:p>
            <a:r>
              <a:rPr lang="en-US" dirty="0"/>
              <a:t>Creates LAN and provides high performance and redundant connectivity for all the data centers network enabled resources.</a:t>
            </a:r>
          </a:p>
          <a:p>
            <a:r>
              <a:rPr lang="en-US" dirty="0"/>
              <a:t>It is implemented through multiple switches that provides network communication with gigabytes per second speed.</a:t>
            </a:r>
          </a:p>
          <a:p>
            <a:r>
              <a:rPr lang="en-US" dirty="0"/>
              <a:t>Performs several virtualization functions such as LAN segregation, link aggregation, routing control, load balancing and failover.</a:t>
            </a:r>
          </a:p>
          <a:p>
            <a:pPr marL="0" indent="0">
              <a:buNone/>
            </a:pPr>
            <a:endParaRPr lang="en-IN" dirty="0"/>
          </a:p>
        </p:txBody>
      </p:sp>
      <p:sp>
        <p:nvSpPr>
          <p:cNvPr id="4" name="Slide Number Placeholder 3">
            <a:extLst>
              <a:ext uri="{FF2B5EF4-FFF2-40B4-BE49-F238E27FC236}">
                <a16:creationId xmlns:a16="http://schemas.microsoft.com/office/drawing/2014/main" id="{013365C3-C6F7-42B7-88D5-BC9A7057693A}"/>
              </a:ext>
            </a:extLst>
          </p:cNvPr>
          <p:cNvSpPr>
            <a:spLocks noGrp="1"/>
          </p:cNvSpPr>
          <p:nvPr>
            <p:ph type="sldNum" sz="quarter" idx="12"/>
          </p:nvPr>
        </p:nvSpPr>
        <p:spPr/>
        <p:txBody>
          <a:bodyPr/>
          <a:lstStyle/>
          <a:p>
            <a:fld id="{81101EAC-1EE0-46AF-9025-5E3D800F67C9}" type="slidenum">
              <a:rPr lang="en-IN" smtClean="0"/>
              <a:t>34</a:t>
            </a:fld>
            <a:endParaRPr lang="en-IN"/>
          </a:p>
        </p:txBody>
      </p:sp>
    </p:spTree>
    <p:extLst>
      <p:ext uri="{BB962C8B-B14F-4D97-AF65-F5344CB8AC3E}">
        <p14:creationId xmlns:p14="http://schemas.microsoft.com/office/powerpoint/2010/main" val="4034959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831B-A985-4637-9628-A89EB7C087D3}"/>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id="{B54F14E3-C108-4C40-94EB-C913DDAECC54}"/>
              </a:ext>
            </a:extLst>
          </p:cNvPr>
          <p:cNvSpPr>
            <a:spLocks noGrp="1"/>
          </p:cNvSpPr>
          <p:nvPr>
            <p:ph idx="1"/>
          </p:nvPr>
        </p:nvSpPr>
        <p:spPr>
          <a:xfrm>
            <a:off x="838200" y="1366981"/>
            <a:ext cx="10515600" cy="4809981"/>
          </a:xfrm>
        </p:spPr>
        <p:txBody>
          <a:bodyPr/>
          <a:lstStyle/>
          <a:p>
            <a:pPr marL="0" indent="0">
              <a:buNone/>
            </a:pPr>
            <a:r>
              <a:rPr lang="en-IN" b="1" dirty="0"/>
              <a:t>SAN Fabric</a:t>
            </a:r>
          </a:p>
          <a:p>
            <a:r>
              <a:rPr lang="en-IN" dirty="0"/>
              <a:t>Provides connectivity between storage systems and servers.</a:t>
            </a:r>
          </a:p>
          <a:p>
            <a:r>
              <a:rPr lang="en-IN" dirty="0"/>
              <a:t>Implemented with </a:t>
            </a:r>
            <a:r>
              <a:rPr lang="en-IN" dirty="0" err="1"/>
              <a:t>fiber</a:t>
            </a:r>
            <a:r>
              <a:rPr lang="en-IN" dirty="0"/>
              <a:t> channel over Ethernet and InfiniBand network switches.</a:t>
            </a:r>
          </a:p>
          <a:p>
            <a:pPr marL="0" indent="0">
              <a:buNone/>
            </a:pPr>
            <a:r>
              <a:rPr lang="en-IN" b="1" dirty="0"/>
              <a:t>NAS Gateways</a:t>
            </a:r>
          </a:p>
          <a:p>
            <a:pPr marL="0" indent="0">
              <a:buNone/>
            </a:pPr>
            <a:r>
              <a:rPr lang="en-IN" dirty="0"/>
              <a:t>Provides NAS based storage devices and implements protocol conversion hardware that provides communication between SAN and NAS devices.</a:t>
            </a:r>
          </a:p>
        </p:txBody>
      </p:sp>
      <p:sp>
        <p:nvSpPr>
          <p:cNvPr id="4" name="Slide Number Placeholder 3">
            <a:extLst>
              <a:ext uri="{FF2B5EF4-FFF2-40B4-BE49-F238E27FC236}">
                <a16:creationId xmlns:a16="http://schemas.microsoft.com/office/drawing/2014/main" id="{8EB2583E-E25F-4F5B-A8ED-5D621754E6E7}"/>
              </a:ext>
            </a:extLst>
          </p:cNvPr>
          <p:cNvSpPr>
            <a:spLocks noGrp="1"/>
          </p:cNvSpPr>
          <p:nvPr>
            <p:ph type="sldNum" sz="quarter" idx="12"/>
          </p:nvPr>
        </p:nvSpPr>
        <p:spPr/>
        <p:txBody>
          <a:bodyPr/>
          <a:lstStyle/>
          <a:p>
            <a:fld id="{81101EAC-1EE0-46AF-9025-5E3D800F67C9}" type="slidenum">
              <a:rPr lang="en-IN" smtClean="0"/>
              <a:t>35</a:t>
            </a:fld>
            <a:endParaRPr lang="en-IN"/>
          </a:p>
        </p:txBody>
      </p:sp>
    </p:spTree>
    <p:extLst>
      <p:ext uri="{BB962C8B-B14F-4D97-AF65-F5344CB8AC3E}">
        <p14:creationId xmlns:p14="http://schemas.microsoft.com/office/powerpoint/2010/main" val="2021899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E024-0107-46B2-800E-1EC0B34473C7}"/>
              </a:ext>
            </a:extLst>
          </p:cNvPr>
          <p:cNvSpPr>
            <a:spLocks noGrp="1"/>
          </p:cNvSpPr>
          <p:nvPr>
            <p:ph type="title"/>
          </p:nvPr>
        </p:nvSpPr>
        <p:spPr>
          <a:xfrm>
            <a:off x="838200" y="365125"/>
            <a:ext cx="10515600" cy="798657"/>
          </a:xfrm>
        </p:spPr>
        <p:txBody>
          <a:bodyPr>
            <a:normAutofit fontScale="90000"/>
          </a:bodyPr>
          <a:lstStyle/>
          <a:p>
            <a:r>
              <a:rPr lang="en-US" altLang="zh-CN" sz="4400" spc="1" dirty="0">
                <a:solidFill>
                  <a:srgbClr val="646B86"/>
                </a:solidFill>
                <a:latin typeface="Georgia"/>
                <a:ea typeface="Georgia"/>
                <a:cs typeface="Georgia"/>
              </a:rPr>
              <a:t>2.3 Virtualization</a:t>
            </a:r>
            <a:r>
              <a:rPr lang="en-US" altLang="zh-CN" sz="4400" spc="-28" dirty="0">
                <a:solidFill>
                  <a:srgbClr val="646B86"/>
                </a:solidFill>
                <a:latin typeface="Georgia"/>
                <a:ea typeface="Georgia"/>
                <a:cs typeface="Georgia"/>
              </a:rPr>
              <a:t> </a:t>
            </a:r>
            <a:r>
              <a:rPr lang="en-US" altLang="zh-CN" sz="4400" spc="0" dirty="0">
                <a:solidFill>
                  <a:srgbClr val="646B86"/>
                </a:solidFill>
                <a:latin typeface="Georgia"/>
                <a:ea typeface="Georgia"/>
                <a:cs typeface="Georgia"/>
              </a:rPr>
              <a:t>Technology</a:t>
            </a:r>
            <a:br>
              <a:rPr lang="en-US" altLang="zh-CN" sz="4400" spc="1" dirty="0">
                <a:solidFill>
                  <a:srgbClr val="646B86"/>
                </a:solidFill>
                <a:latin typeface="Georgia"/>
                <a:ea typeface="Georgia"/>
                <a:cs typeface="Georgia"/>
              </a:rPr>
            </a:br>
            <a:endParaRPr lang="en-IN" dirty="0"/>
          </a:p>
        </p:txBody>
      </p:sp>
      <p:sp>
        <p:nvSpPr>
          <p:cNvPr id="3" name="Content Placeholder 2">
            <a:extLst>
              <a:ext uri="{FF2B5EF4-FFF2-40B4-BE49-F238E27FC236}">
                <a16:creationId xmlns:a16="http://schemas.microsoft.com/office/drawing/2014/main" id="{0DD8BD35-6630-4620-95CF-D47BBD7B8C3D}"/>
              </a:ext>
            </a:extLst>
          </p:cNvPr>
          <p:cNvSpPr>
            <a:spLocks noGrp="1"/>
          </p:cNvSpPr>
          <p:nvPr>
            <p:ph idx="1"/>
          </p:nvPr>
        </p:nvSpPr>
        <p:spPr>
          <a:xfrm>
            <a:off x="838200" y="951345"/>
            <a:ext cx="10515600" cy="5225618"/>
          </a:xfrm>
        </p:spPr>
        <p:txBody>
          <a:bodyPr/>
          <a:lstStyle/>
          <a:p>
            <a:r>
              <a:rPr lang="en-US" dirty="0"/>
              <a:t>Virtualization is the process of converting a physical IT resource into a virtual IT resource.</a:t>
            </a:r>
          </a:p>
          <a:p>
            <a:r>
              <a:rPr lang="en-US" dirty="0"/>
              <a:t>It resources that we can virtualize are</a:t>
            </a:r>
          </a:p>
          <a:p>
            <a:pPr marL="0" indent="0">
              <a:buNone/>
            </a:pPr>
            <a:r>
              <a:rPr lang="en-US" b="1" dirty="0"/>
              <a:t>Servers – </a:t>
            </a:r>
            <a:r>
              <a:rPr lang="en-US" dirty="0"/>
              <a:t>A physical server can be abstracted to virtual server.</a:t>
            </a:r>
          </a:p>
          <a:p>
            <a:pPr marL="0" indent="0">
              <a:buNone/>
            </a:pPr>
            <a:r>
              <a:rPr lang="en-US" b="1" dirty="0"/>
              <a:t>Storage</a:t>
            </a:r>
            <a:r>
              <a:rPr lang="en-US" dirty="0"/>
              <a:t> – A physical storage device can be abstracted into a virtual storage device or a virtual disk.</a:t>
            </a:r>
          </a:p>
          <a:p>
            <a:pPr marL="0" indent="0">
              <a:buNone/>
            </a:pPr>
            <a:r>
              <a:rPr lang="en-US" b="1" dirty="0"/>
              <a:t>Network</a:t>
            </a:r>
            <a:r>
              <a:rPr lang="en-US" dirty="0"/>
              <a:t> – Physical routers and switches can be abstracted into logical network fabrics, such as VLANs.</a:t>
            </a:r>
          </a:p>
          <a:p>
            <a:pPr marL="0" indent="0">
              <a:buNone/>
            </a:pPr>
            <a:r>
              <a:rPr lang="en-US" b="1" dirty="0"/>
              <a:t>Power </a:t>
            </a:r>
            <a:r>
              <a:rPr lang="en-US" dirty="0"/>
              <a:t>– A physical UPS and power distribution units can be abstracted into what are commonly referred to as virtual UPSs</a:t>
            </a:r>
          </a:p>
          <a:p>
            <a:endParaRPr lang="en-US" b="1" dirty="0"/>
          </a:p>
          <a:p>
            <a:endParaRPr lang="en-IN" dirty="0"/>
          </a:p>
        </p:txBody>
      </p:sp>
      <p:sp>
        <p:nvSpPr>
          <p:cNvPr id="4" name="Slide Number Placeholder 3">
            <a:extLst>
              <a:ext uri="{FF2B5EF4-FFF2-40B4-BE49-F238E27FC236}">
                <a16:creationId xmlns:a16="http://schemas.microsoft.com/office/drawing/2014/main" id="{D2C329B1-026A-46D6-80BC-393140E4B443}"/>
              </a:ext>
            </a:extLst>
          </p:cNvPr>
          <p:cNvSpPr>
            <a:spLocks noGrp="1"/>
          </p:cNvSpPr>
          <p:nvPr>
            <p:ph type="sldNum" sz="quarter" idx="12"/>
          </p:nvPr>
        </p:nvSpPr>
        <p:spPr/>
        <p:txBody>
          <a:bodyPr/>
          <a:lstStyle/>
          <a:p>
            <a:fld id="{81101EAC-1EE0-46AF-9025-5E3D800F67C9}" type="slidenum">
              <a:rPr lang="en-IN" smtClean="0"/>
              <a:t>36</a:t>
            </a:fld>
            <a:endParaRPr lang="en-IN"/>
          </a:p>
        </p:txBody>
      </p:sp>
    </p:spTree>
    <p:extLst>
      <p:ext uri="{BB962C8B-B14F-4D97-AF65-F5344CB8AC3E}">
        <p14:creationId xmlns:p14="http://schemas.microsoft.com/office/powerpoint/2010/main" val="1921463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A74D-3025-44BA-AE28-CE56A1F2EB22}"/>
              </a:ext>
            </a:extLst>
          </p:cNvPr>
          <p:cNvSpPr>
            <a:spLocks noGrp="1"/>
          </p:cNvSpPr>
          <p:nvPr>
            <p:ph type="title"/>
          </p:nvPr>
        </p:nvSpPr>
        <p:spPr>
          <a:xfrm>
            <a:off x="838200" y="365125"/>
            <a:ext cx="10515600" cy="392257"/>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40E4624F-6B30-488E-8259-167D65AAAA00}"/>
              </a:ext>
            </a:extLst>
          </p:cNvPr>
          <p:cNvSpPr>
            <a:spLocks noGrp="1"/>
          </p:cNvSpPr>
          <p:nvPr>
            <p:ph idx="1"/>
          </p:nvPr>
        </p:nvSpPr>
        <p:spPr>
          <a:xfrm>
            <a:off x="838200" y="757382"/>
            <a:ext cx="10515600" cy="5419581"/>
          </a:xfrm>
        </p:spPr>
        <p:txBody>
          <a:bodyPr/>
          <a:lstStyle/>
          <a:p>
            <a:r>
              <a:rPr lang="en-US" dirty="0"/>
              <a:t>The first step in creating a new virtual server through virtualization software is the allocation of physical IT resources, followed by the installation of an operating system. </a:t>
            </a:r>
          </a:p>
          <a:p>
            <a:r>
              <a:rPr lang="en-US" dirty="0"/>
              <a:t>Virtualization software runs on physical server is called host or physical host.</a:t>
            </a:r>
          </a:p>
          <a:p>
            <a:r>
              <a:rPr lang="en-US" dirty="0"/>
              <a:t>The functionality of this software is related to virtual management  so this software is also called as </a:t>
            </a:r>
            <a:r>
              <a:rPr lang="en-US" b="1" dirty="0"/>
              <a:t>virtual manager(VM) or Virtual machine monitor(VMM) or hypervisor.</a:t>
            </a:r>
          </a:p>
          <a:p>
            <a:pPr marL="0" indent="0">
              <a:buNone/>
            </a:pPr>
            <a:endParaRPr lang="en-IN" b="1" dirty="0"/>
          </a:p>
        </p:txBody>
      </p:sp>
      <p:sp>
        <p:nvSpPr>
          <p:cNvPr id="4" name="Slide Number Placeholder 3">
            <a:extLst>
              <a:ext uri="{FF2B5EF4-FFF2-40B4-BE49-F238E27FC236}">
                <a16:creationId xmlns:a16="http://schemas.microsoft.com/office/drawing/2014/main" id="{363F4F35-80AB-4DE2-B6AE-029639D4C356}"/>
              </a:ext>
            </a:extLst>
          </p:cNvPr>
          <p:cNvSpPr>
            <a:spLocks noGrp="1"/>
          </p:cNvSpPr>
          <p:nvPr>
            <p:ph type="sldNum" sz="quarter" idx="12"/>
          </p:nvPr>
        </p:nvSpPr>
        <p:spPr/>
        <p:txBody>
          <a:bodyPr/>
          <a:lstStyle/>
          <a:p>
            <a:fld id="{81101EAC-1EE0-46AF-9025-5E3D800F67C9}" type="slidenum">
              <a:rPr lang="en-IN" smtClean="0"/>
              <a:t>37</a:t>
            </a:fld>
            <a:endParaRPr lang="en-IN"/>
          </a:p>
        </p:txBody>
      </p:sp>
    </p:spTree>
    <p:extLst>
      <p:ext uri="{BB962C8B-B14F-4D97-AF65-F5344CB8AC3E}">
        <p14:creationId xmlns:p14="http://schemas.microsoft.com/office/powerpoint/2010/main" val="3969694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895E-1110-4538-94CB-6706352535A8}"/>
              </a:ext>
            </a:extLst>
          </p:cNvPr>
          <p:cNvSpPr>
            <a:spLocks noGrp="1"/>
          </p:cNvSpPr>
          <p:nvPr>
            <p:ph type="title"/>
          </p:nvPr>
        </p:nvSpPr>
        <p:spPr>
          <a:xfrm>
            <a:off x="838200" y="365125"/>
            <a:ext cx="10515600" cy="558511"/>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39582EB3-6BEB-4BAA-A7B8-D25E7D647E65}"/>
              </a:ext>
            </a:extLst>
          </p:cNvPr>
          <p:cNvSpPr>
            <a:spLocks noGrp="1"/>
          </p:cNvSpPr>
          <p:nvPr>
            <p:ph idx="1"/>
          </p:nvPr>
        </p:nvSpPr>
        <p:spPr>
          <a:xfrm>
            <a:off x="838200" y="1256145"/>
            <a:ext cx="10515600" cy="4920818"/>
          </a:xfrm>
        </p:spPr>
        <p:txBody>
          <a:bodyPr/>
          <a:lstStyle/>
          <a:p>
            <a:r>
              <a:rPr lang="en-IN" b="1" dirty="0"/>
              <a:t>Hardware Independence</a:t>
            </a:r>
          </a:p>
          <a:p>
            <a:pPr marL="0" indent="0">
              <a:buNone/>
            </a:pPr>
            <a:r>
              <a:rPr lang="en-IN" dirty="0"/>
              <a:t>In non virtualization environment the OS are configured for specific hardware models and requires reconfiguration if IT resources are need to be modified.</a:t>
            </a:r>
          </a:p>
          <a:p>
            <a:pPr marL="0" indent="0">
              <a:buNone/>
            </a:pPr>
            <a:r>
              <a:rPr lang="en-IN" dirty="0"/>
              <a:t>In virtualization environment there exist hardware independence. In which IT hardware is translated into emulated and standardized software copies.</a:t>
            </a:r>
          </a:p>
          <a:p>
            <a:pPr marL="0" indent="0">
              <a:buNone/>
            </a:pPr>
            <a:r>
              <a:rPr lang="en-IN" dirty="0"/>
              <a:t>Cloning and manipulating virtual IT resources are simple than physical IT resources.</a:t>
            </a:r>
          </a:p>
          <a:p>
            <a:pPr marL="0" indent="0">
              <a:buNone/>
            </a:pPr>
            <a:endParaRPr lang="en-IN" dirty="0"/>
          </a:p>
        </p:txBody>
      </p:sp>
      <p:sp>
        <p:nvSpPr>
          <p:cNvPr id="4" name="Slide Number Placeholder 3">
            <a:extLst>
              <a:ext uri="{FF2B5EF4-FFF2-40B4-BE49-F238E27FC236}">
                <a16:creationId xmlns:a16="http://schemas.microsoft.com/office/drawing/2014/main" id="{BCF352C7-44E0-4718-9045-93BA05EE048A}"/>
              </a:ext>
            </a:extLst>
          </p:cNvPr>
          <p:cNvSpPr>
            <a:spLocks noGrp="1"/>
          </p:cNvSpPr>
          <p:nvPr>
            <p:ph type="sldNum" sz="quarter" idx="12"/>
          </p:nvPr>
        </p:nvSpPr>
        <p:spPr/>
        <p:txBody>
          <a:bodyPr/>
          <a:lstStyle/>
          <a:p>
            <a:fld id="{81101EAC-1EE0-46AF-9025-5E3D800F67C9}" type="slidenum">
              <a:rPr lang="en-IN" smtClean="0"/>
              <a:t>38</a:t>
            </a:fld>
            <a:endParaRPr lang="en-IN"/>
          </a:p>
        </p:txBody>
      </p:sp>
    </p:spTree>
    <p:extLst>
      <p:ext uri="{BB962C8B-B14F-4D97-AF65-F5344CB8AC3E}">
        <p14:creationId xmlns:p14="http://schemas.microsoft.com/office/powerpoint/2010/main" val="2759737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9E4-DEE9-430F-92E7-BFA6FB56E47B}"/>
              </a:ext>
            </a:extLst>
          </p:cNvPr>
          <p:cNvSpPr>
            <a:spLocks noGrp="1"/>
          </p:cNvSpPr>
          <p:nvPr>
            <p:ph type="title"/>
          </p:nvPr>
        </p:nvSpPr>
        <p:spPr>
          <a:xfrm>
            <a:off x="838200" y="365126"/>
            <a:ext cx="10515600" cy="835602"/>
          </a:xfrm>
        </p:spPr>
        <p:txBody>
          <a:bodyPr/>
          <a:lstStyle/>
          <a:p>
            <a:r>
              <a:rPr lang="en-IN" dirty="0"/>
              <a:t>Contin.. </a:t>
            </a:r>
          </a:p>
        </p:txBody>
      </p:sp>
      <p:sp>
        <p:nvSpPr>
          <p:cNvPr id="3" name="Content Placeholder 2">
            <a:extLst>
              <a:ext uri="{FF2B5EF4-FFF2-40B4-BE49-F238E27FC236}">
                <a16:creationId xmlns:a16="http://schemas.microsoft.com/office/drawing/2014/main" id="{4EA925D1-128B-47B9-B774-8B13B391C8C9}"/>
              </a:ext>
            </a:extLst>
          </p:cNvPr>
          <p:cNvSpPr>
            <a:spLocks noGrp="1"/>
          </p:cNvSpPr>
          <p:nvPr>
            <p:ph idx="1"/>
          </p:nvPr>
        </p:nvSpPr>
        <p:spPr>
          <a:xfrm>
            <a:off x="838200" y="1496291"/>
            <a:ext cx="10515600" cy="4680672"/>
          </a:xfrm>
        </p:spPr>
        <p:txBody>
          <a:bodyPr>
            <a:normAutofit/>
          </a:bodyPr>
          <a:lstStyle/>
          <a:p>
            <a:r>
              <a:rPr lang="en-IN" b="1" dirty="0"/>
              <a:t>Server Consolidation</a:t>
            </a:r>
          </a:p>
          <a:p>
            <a:pPr marL="0" indent="0">
              <a:buNone/>
            </a:pPr>
            <a:r>
              <a:rPr lang="en-IN" dirty="0"/>
              <a:t>VMM allows multiple virtual server to be simultaneously created in the same virtualization host.</a:t>
            </a:r>
          </a:p>
          <a:p>
            <a:pPr marL="0" indent="0">
              <a:buNone/>
            </a:pPr>
            <a:r>
              <a:rPr lang="en-IN" dirty="0"/>
              <a:t>Virtualization technology enables different virtual server share only one physical server.</a:t>
            </a:r>
          </a:p>
          <a:p>
            <a:pPr marL="0" indent="0">
              <a:buNone/>
            </a:pPr>
            <a:r>
              <a:rPr lang="en-IN" dirty="0"/>
              <a:t>This process is called server consolidation which improves the hardware utilization, load balancing and optimization of the IT resources.</a:t>
            </a:r>
          </a:p>
          <a:p>
            <a:pPr marL="0" indent="0">
              <a:buNone/>
            </a:pPr>
            <a:r>
              <a:rPr lang="en-IN" dirty="0"/>
              <a:t>It supports cloud features such as On demand usage, resource pooling, elasticity, scalability and resiliency.</a:t>
            </a:r>
          </a:p>
          <a:p>
            <a:pPr marL="0" indent="0">
              <a:buNone/>
            </a:pPr>
            <a:endParaRPr lang="en-IN" dirty="0"/>
          </a:p>
        </p:txBody>
      </p:sp>
      <p:sp>
        <p:nvSpPr>
          <p:cNvPr id="4" name="Slide Number Placeholder 3">
            <a:extLst>
              <a:ext uri="{FF2B5EF4-FFF2-40B4-BE49-F238E27FC236}">
                <a16:creationId xmlns:a16="http://schemas.microsoft.com/office/drawing/2014/main" id="{0637F8E6-1AB4-4EC0-A823-9E22B2785975}"/>
              </a:ext>
            </a:extLst>
          </p:cNvPr>
          <p:cNvSpPr>
            <a:spLocks noGrp="1"/>
          </p:cNvSpPr>
          <p:nvPr>
            <p:ph type="sldNum" sz="quarter" idx="12"/>
          </p:nvPr>
        </p:nvSpPr>
        <p:spPr/>
        <p:txBody>
          <a:bodyPr/>
          <a:lstStyle/>
          <a:p>
            <a:fld id="{81101EAC-1EE0-46AF-9025-5E3D800F67C9}" type="slidenum">
              <a:rPr lang="en-IN" smtClean="0"/>
              <a:t>39</a:t>
            </a:fld>
            <a:endParaRPr lang="en-IN"/>
          </a:p>
        </p:txBody>
      </p:sp>
    </p:spTree>
    <p:extLst>
      <p:ext uri="{BB962C8B-B14F-4D97-AF65-F5344CB8AC3E}">
        <p14:creationId xmlns:p14="http://schemas.microsoft.com/office/powerpoint/2010/main" val="151705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3135-6872-417D-9A12-08E3344F83C9}"/>
              </a:ext>
            </a:extLst>
          </p:cNvPr>
          <p:cNvSpPr>
            <a:spLocks noGrp="1"/>
          </p:cNvSpPr>
          <p:nvPr>
            <p:ph type="title"/>
          </p:nvPr>
        </p:nvSpPr>
        <p:spPr>
          <a:xfrm>
            <a:off x="838200" y="365126"/>
            <a:ext cx="10515600" cy="918730"/>
          </a:xfrm>
        </p:spPr>
        <p:txBody>
          <a:bodyPr/>
          <a:lstStyle/>
          <a:p>
            <a:r>
              <a:rPr lang="en-US" b="1" dirty="0"/>
              <a:t>ISP(Internet Service Provider)</a:t>
            </a:r>
            <a:endParaRPr lang="en-IN" b="1" dirty="0"/>
          </a:p>
        </p:txBody>
      </p:sp>
      <p:pic>
        <p:nvPicPr>
          <p:cNvPr id="6" name="Picture 5">
            <a:extLst>
              <a:ext uri="{FF2B5EF4-FFF2-40B4-BE49-F238E27FC236}">
                <a16:creationId xmlns:a16="http://schemas.microsoft.com/office/drawing/2014/main" id="{49EEF1DC-DEF1-435C-AA0C-735E3A070047}"/>
              </a:ext>
            </a:extLst>
          </p:cNvPr>
          <p:cNvPicPr>
            <a:picLocks noChangeAspect="1"/>
          </p:cNvPicPr>
          <p:nvPr/>
        </p:nvPicPr>
        <p:blipFill>
          <a:blip r:embed="rId2"/>
          <a:stretch>
            <a:fillRect/>
          </a:stretch>
        </p:blipFill>
        <p:spPr>
          <a:xfrm>
            <a:off x="6622473" y="1195087"/>
            <a:ext cx="5569527" cy="5077425"/>
          </a:xfrm>
          <a:prstGeom prst="rect">
            <a:avLst/>
          </a:prstGeom>
        </p:spPr>
      </p:pic>
      <p:sp>
        <p:nvSpPr>
          <p:cNvPr id="7" name="TextBox 6">
            <a:extLst>
              <a:ext uri="{FF2B5EF4-FFF2-40B4-BE49-F238E27FC236}">
                <a16:creationId xmlns:a16="http://schemas.microsoft.com/office/drawing/2014/main" id="{6D969BD8-E838-4355-96F7-3F2CEA9B691D}"/>
              </a:ext>
            </a:extLst>
          </p:cNvPr>
          <p:cNvSpPr txBox="1"/>
          <p:nvPr/>
        </p:nvSpPr>
        <p:spPr>
          <a:xfrm>
            <a:off x="628074" y="1514764"/>
            <a:ext cx="6084592" cy="5570756"/>
          </a:xfrm>
          <a:prstGeom prst="rect">
            <a:avLst/>
          </a:prstGeom>
          <a:noFill/>
        </p:spPr>
        <p:txBody>
          <a:bodyPr wrap="square" rtlCol="0">
            <a:spAutoFit/>
          </a:bodyPr>
          <a:lstStyle/>
          <a:p>
            <a:pPr marL="285750" indent="-285750">
              <a:buFont typeface="Arial" panose="020B0604020202020204" pitchFamily="34" charset="0"/>
              <a:buChar char="•"/>
            </a:pPr>
            <a:r>
              <a:rPr lang="en-US" sz="2000" dirty="0"/>
              <a:t>Internet was based in decentralized provisioning and management tool.</a:t>
            </a:r>
          </a:p>
          <a:p>
            <a:pPr marL="285750" indent="-285750">
              <a:buFont typeface="Arial" panose="020B0604020202020204" pitchFamily="34" charset="0"/>
              <a:buChar char="•"/>
            </a:pPr>
            <a:r>
              <a:rPr lang="en-US" sz="2000" dirty="0"/>
              <a:t>ISP can freely deploy, manage, and operate their networks in addition to selecting partners for ISP’s for interconnection.</a:t>
            </a:r>
          </a:p>
          <a:p>
            <a:pPr marL="285750" indent="-285750">
              <a:buFont typeface="Arial" panose="020B0604020202020204" pitchFamily="34" charset="0"/>
              <a:buChar char="•"/>
            </a:pPr>
            <a:r>
              <a:rPr lang="en-US" sz="2000" dirty="0"/>
              <a:t>There is no centralized entity to supervise and coordinate internet communications.</a:t>
            </a:r>
          </a:p>
          <a:p>
            <a:pPr marL="285750" indent="-285750">
              <a:buFont typeface="Arial" panose="020B0604020202020204" pitchFamily="34" charset="0"/>
              <a:buChar char="•"/>
            </a:pPr>
            <a:r>
              <a:rPr lang="en-US" sz="2000" dirty="0"/>
              <a:t>Governmental and regulatory laws dictates supervision in conditions for organizations and ISP’s within and outside boundaries.</a:t>
            </a:r>
          </a:p>
          <a:p>
            <a:pPr marL="285750" indent="-285750">
              <a:buFont typeface="Arial" panose="020B0604020202020204" pitchFamily="34" charset="0"/>
              <a:buChar char="•"/>
            </a:pPr>
            <a:r>
              <a:rPr lang="en-US" sz="2000" dirty="0"/>
              <a:t>The internet’s topology has become dynamic and aggregate of ISPs that are connected through high protocols.</a:t>
            </a:r>
          </a:p>
          <a:p>
            <a:pPr marL="285750" indent="-285750">
              <a:buFont typeface="Arial" panose="020B0604020202020204" pitchFamily="34" charset="0"/>
              <a:buChar char="•"/>
            </a:pPr>
            <a:r>
              <a:rPr lang="en-US" sz="2000" dirty="0"/>
              <a:t>www connectivity is enabled through hierarchy topology composed of Tier 1 ,2 and 3 shown in the Figure.</a:t>
            </a:r>
          </a:p>
          <a:p>
            <a:pPr marL="285750" indent="-285750">
              <a:buFont typeface="Arial" panose="020B0604020202020204" pitchFamily="34" charset="0"/>
              <a:buChar char="•"/>
            </a:pPr>
            <a:endParaRPr lang="en-US" dirty="0"/>
          </a:p>
          <a:p>
            <a:endParaRPr lang="en-IN" dirty="0"/>
          </a:p>
        </p:txBody>
      </p:sp>
      <p:sp>
        <p:nvSpPr>
          <p:cNvPr id="3" name="Slide Number Placeholder 2">
            <a:extLst>
              <a:ext uri="{FF2B5EF4-FFF2-40B4-BE49-F238E27FC236}">
                <a16:creationId xmlns:a16="http://schemas.microsoft.com/office/drawing/2014/main" id="{1A8A9796-504D-446C-AC08-FCC780F90A6B}"/>
              </a:ext>
            </a:extLst>
          </p:cNvPr>
          <p:cNvSpPr>
            <a:spLocks noGrp="1"/>
          </p:cNvSpPr>
          <p:nvPr>
            <p:ph type="sldNum" sz="quarter" idx="12"/>
          </p:nvPr>
        </p:nvSpPr>
        <p:spPr/>
        <p:txBody>
          <a:bodyPr/>
          <a:lstStyle/>
          <a:p>
            <a:fld id="{81101EAC-1EE0-46AF-9025-5E3D800F67C9}" type="slidenum">
              <a:rPr lang="en-IN" smtClean="0"/>
              <a:t>4</a:t>
            </a:fld>
            <a:endParaRPr lang="en-IN"/>
          </a:p>
        </p:txBody>
      </p:sp>
    </p:spTree>
    <p:extLst>
      <p:ext uri="{BB962C8B-B14F-4D97-AF65-F5344CB8AC3E}">
        <p14:creationId xmlns:p14="http://schemas.microsoft.com/office/powerpoint/2010/main" val="4277490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35B1-A468-4C2F-B5D3-3701D33C74AA}"/>
              </a:ext>
            </a:extLst>
          </p:cNvPr>
          <p:cNvSpPr>
            <a:spLocks noGrp="1"/>
          </p:cNvSpPr>
          <p:nvPr>
            <p:ph type="title"/>
          </p:nvPr>
        </p:nvSpPr>
        <p:spPr>
          <a:xfrm>
            <a:off x="838200" y="365126"/>
            <a:ext cx="10515600" cy="521566"/>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F8F322DF-2825-4A44-9771-AF9760CC954B}"/>
              </a:ext>
            </a:extLst>
          </p:cNvPr>
          <p:cNvSpPr>
            <a:spLocks noGrp="1"/>
          </p:cNvSpPr>
          <p:nvPr>
            <p:ph idx="1"/>
          </p:nvPr>
        </p:nvSpPr>
        <p:spPr>
          <a:xfrm>
            <a:off x="838200" y="1108364"/>
            <a:ext cx="10515600" cy="5068599"/>
          </a:xfrm>
        </p:spPr>
        <p:txBody>
          <a:bodyPr>
            <a:normAutofit lnSpcReduction="10000"/>
          </a:bodyPr>
          <a:lstStyle/>
          <a:p>
            <a:r>
              <a:rPr lang="en-IN" b="1" dirty="0"/>
              <a:t>Resource replication</a:t>
            </a:r>
          </a:p>
          <a:p>
            <a:pPr marL="0" indent="0">
              <a:buNone/>
            </a:pPr>
            <a:r>
              <a:rPr lang="en-IN" dirty="0"/>
              <a:t>Virtual servers created as virtual image disks that contains binary file copies of the hard disk content.</a:t>
            </a:r>
          </a:p>
          <a:p>
            <a:pPr marL="0" indent="0">
              <a:buNone/>
            </a:pPr>
            <a:r>
              <a:rPr lang="en-IN" dirty="0"/>
              <a:t>These can be accessed to the host OS and can easily perform all file operations.</a:t>
            </a:r>
          </a:p>
          <a:p>
            <a:pPr marL="0" indent="0">
              <a:buNone/>
            </a:pPr>
            <a:r>
              <a:rPr lang="en-IN" dirty="0"/>
              <a:t>This ease of replication and manipulation offers some advantages</a:t>
            </a:r>
          </a:p>
          <a:p>
            <a:pPr marL="514350" indent="-514350">
              <a:buAutoNum type="arabicPeriod"/>
            </a:pPr>
            <a:r>
              <a:rPr lang="en-IN" dirty="0"/>
              <a:t>Increased agility means migrating and development of virtual machine new instances.</a:t>
            </a:r>
          </a:p>
          <a:p>
            <a:pPr marL="514350" indent="-514350">
              <a:buAutoNum type="arabicPeriod"/>
            </a:pPr>
            <a:r>
              <a:rPr lang="en-IN" dirty="0"/>
              <a:t>Improves business continuity with efficient backup and restoration procedures.</a:t>
            </a:r>
          </a:p>
          <a:p>
            <a:pPr marL="514350" indent="-514350">
              <a:buAutoNum type="arabicPeriod"/>
            </a:pPr>
            <a:r>
              <a:rPr lang="en-IN" dirty="0"/>
              <a:t>Ability to rollback and restore the virtual machine in prior state.</a:t>
            </a:r>
          </a:p>
          <a:p>
            <a:pPr marL="514350" indent="-514350">
              <a:buAutoNum type="arabicPeriod"/>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34D7841-BFFC-40D5-A151-E897768D2C32}"/>
              </a:ext>
            </a:extLst>
          </p:cNvPr>
          <p:cNvSpPr>
            <a:spLocks noGrp="1"/>
          </p:cNvSpPr>
          <p:nvPr>
            <p:ph type="sldNum" sz="quarter" idx="12"/>
          </p:nvPr>
        </p:nvSpPr>
        <p:spPr/>
        <p:txBody>
          <a:bodyPr/>
          <a:lstStyle/>
          <a:p>
            <a:fld id="{81101EAC-1EE0-46AF-9025-5E3D800F67C9}" type="slidenum">
              <a:rPr lang="en-IN" smtClean="0"/>
              <a:t>40</a:t>
            </a:fld>
            <a:endParaRPr lang="en-IN"/>
          </a:p>
        </p:txBody>
      </p:sp>
    </p:spTree>
    <p:extLst>
      <p:ext uri="{BB962C8B-B14F-4D97-AF65-F5344CB8AC3E}">
        <p14:creationId xmlns:p14="http://schemas.microsoft.com/office/powerpoint/2010/main" val="2012438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3134-0004-4298-9396-C98DC4C6A586}"/>
              </a:ext>
            </a:extLst>
          </p:cNvPr>
          <p:cNvSpPr>
            <a:spLocks noGrp="1"/>
          </p:cNvSpPr>
          <p:nvPr>
            <p:ph type="title"/>
          </p:nvPr>
        </p:nvSpPr>
        <p:spPr/>
        <p:txBody>
          <a:bodyPr/>
          <a:lstStyle/>
          <a:p>
            <a:r>
              <a:rPr lang="en-IN" b="1" dirty="0"/>
              <a:t>Types of server virtualization</a:t>
            </a:r>
          </a:p>
        </p:txBody>
      </p:sp>
      <p:sp>
        <p:nvSpPr>
          <p:cNvPr id="3" name="Content Placeholder 2">
            <a:extLst>
              <a:ext uri="{FF2B5EF4-FFF2-40B4-BE49-F238E27FC236}">
                <a16:creationId xmlns:a16="http://schemas.microsoft.com/office/drawing/2014/main" id="{90BBB268-6C25-420E-89C8-F3F12510960D}"/>
              </a:ext>
            </a:extLst>
          </p:cNvPr>
          <p:cNvSpPr>
            <a:spLocks noGrp="1"/>
          </p:cNvSpPr>
          <p:nvPr>
            <p:ph idx="1"/>
          </p:nvPr>
        </p:nvSpPr>
        <p:spPr/>
        <p:txBody>
          <a:bodyPr>
            <a:normAutofit fontScale="92500" lnSpcReduction="10000"/>
          </a:bodyPr>
          <a:lstStyle/>
          <a:p>
            <a:pPr marL="514350" indent="-514350">
              <a:buAutoNum type="arabicPeriod"/>
            </a:pPr>
            <a:r>
              <a:rPr lang="en-IN" dirty="0"/>
              <a:t>Operating system based virtualization.</a:t>
            </a:r>
          </a:p>
          <a:p>
            <a:pPr marL="514350" indent="-514350">
              <a:buAutoNum type="arabicPeriod"/>
            </a:pPr>
            <a:r>
              <a:rPr lang="en-IN" dirty="0"/>
              <a:t>Hardware based virtualization.</a:t>
            </a:r>
          </a:p>
          <a:p>
            <a:pPr marL="0" indent="0">
              <a:buNone/>
            </a:pPr>
            <a:r>
              <a:rPr lang="en-IN" b="1" dirty="0"/>
              <a:t>Operating system based virtualization</a:t>
            </a:r>
          </a:p>
          <a:p>
            <a:pPr>
              <a:buFont typeface="Wingdings" panose="05000000000000000000" pitchFamily="2" charset="2"/>
              <a:buChar char="Ø"/>
            </a:pPr>
            <a:r>
              <a:rPr lang="en-IN" dirty="0"/>
              <a:t>In which the </a:t>
            </a:r>
            <a:r>
              <a:rPr lang="en-IN" dirty="0">
                <a:highlight>
                  <a:srgbClr val="FFFF00"/>
                </a:highlight>
              </a:rPr>
              <a:t>virtualization  software </a:t>
            </a:r>
            <a:r>
              <a:rPr lang="en-IN" dirty="0"/>
              <a:t>is installed over a pre-existing OS which is called host operating system.</a:t>
            </a:r>
          </a:p>
          <a:p>
            <a:pPr>
              <a:buFont typeface="Wingdings" panose="05000000000000000000" pitchFamily="2" charset="2"/>
              <a:buChar char="Ø"/>
            </a:pPr>
            <a:r>
              <a:rPr lang="en-IN" dirty="0"/>
              <a:t>User installs virtualization software in the host operating system that is used the create virtual servers.</a:t>
            </a:r>
          </a:p>
          <a:p>
            <a:pPr>
              <a:buFont typeface="Wingdings" panose="05000000000000000000" pitchFamily="2" charset="2"/>
              <a:buChar char="Ø"/>
            </a:pPr>
            <a:r>
              <a:rPr lang="en-IN" dirty="0"/>
              <a:t>This software allows user to access the virtual machines.</a:t>
            </a:r>
          </a:p>
          <a:p>
            <a:pPr>
              <a:buFont typeface="Wingdings" panose="05000000000000000000" pitchFamily="2" charset="2"/>
              <a:buChar char="Ø"/>
            </a:pPr>
            <a:r>
              <a:rPr lang="en-IN" dirty="0"/>
              <a:t>Host OS provide hardware devices then compatibility issues may arise. The virtualization software convert hardware IT resources that require software for operation into virtualized IT resources.</a:t>
            </a:r>
          </a:p>
          <a:p>
            <a:pPr marL="0" indent="0">
              <a:buNone/>
            </a:pPr>
            <a:endParaRPr lang="en-IN" b="1" dirty="0"/>
          </a:p>
          <a:p>
            <a:pPr marL="0" indent="0">
              <a:buNone/>
            </a:pPr>
            <a:endParaRPr lang="en-IN" b="1" dirty="0"/>
          </a:p>
          <a:p>
            <a:pPr marL="514350" indent="-514350">
              <a:buAutoNum type="arabicPeriod"/>
            </a:pPr>
            <a:endParaRPr lang="en-IN" b="1" dirty="0"/>
          </a:p>
        </p:txBody>
      </p:sp>
      <p:sp>
        <p:nvSpPr>
          <p:cNvPr id="4" name="Slide Number Placeholder 3">
            <a:extLst>
              <a:ext uri="{FF2B5EF4-FFF2-40B4-BE49-F238E27FC236}">
                <a16:creationId xmlns:a16="http://schemas.microsoft.com/office/drawing/2014/main" id="{9D75A9E3-C16B-4D3F-BD8A-FE9376447C06}"/>
              </a:ext>
            </a:extLst>
          </p:cNvPr>
          <p:cNvSpPr>
            <a:spLocks noGrp="1"/>
          </p:cNvSpPr>
          <p:nvPr>
            <p:ph type="sldNum" sz="quarter" idx="12"/>
          </p:nvPr>
        </p:nvSpPr>
        <p:spPr/>
        <p:txBody>
          <a:bodyPr/>
          <a:lstStyle/>
          <a:p>
            <a:fld id="{81101EAC-1EE0-46AF-9025-5E3D800F67C9}" type="slidenum">
              <a:rPr lang="en-IN" smtClean="0"/>
              <a:t>41</a:t>
            </a:fld>
            <a:endParaRPr lang="en-IN"/>
          </a:p>
        </p:txBody>
      </p:sp>
    </p:spTree>
    <p:extLst>
      <p:ext uri="{BB962C8B-B14F-4D97-AF65-F5344CB8AC3E}">
        <p14:creationId xmlns:p14="http://schemas.microsoft.com/office/powerpoint/2010/main" val="1074943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1627-0B45-4049-98F0-9858FB403410}"/>
              </a:ext>
            </a:extLst>
          </p:cNvPr>
          <p:cNvSpPr>
            <a:spLocks noGrp="1"/>
          </p:cNvSpPr>
          <p:nvPr>
            <p:ph type="title"/>
          </p:nvPr>
        </p:nvSpPr>
        <p:spPr>
          <a:xfrm>
            <a:off x="838200" y="365126"/>
            <a:ext cx="10515600" cy="835602"/>
          </a:xfrm>
        </p:spPr>
        <p:txBody>
          <a:bodyPr/>
          <a:lstStyle/>
          <a:p>
            <a:r>
              <a:rPr lang="en-IN" b="1" dirty="0"/>
              <a:t>Operating system based virtualization</a:t>
            </a:r>
          </a:p>
        </p:txBody>
      </p:sp>
      <p:sp>
        <p:nvSpPr>
          <p:cNvPr id="4" name="Slide Number Placeholder 3">
            <a:extLst>
              <a:ext uri="{FF2B5EF4-FFF2-40B4-BE49-F238E27FC236}">
                <a16:creationId xmlns:a16="http://schemas.microsoft.com/office/drawing/2014/main" id="{94949E5F-398A-4DA3-800E-AA977E827035}"/>
              </a:ext>
            </a:extLst>
          </p:cNvPr>
          <p:cNvSpPr>
            <a:spLocks noGrp="1"/>
          </p:cNvSpPr>
          <p:nvPr>
            <p:ph type="sldNum" sz="quarter" idx="12"/>
          </p:nvPr>
        </p:nvSpPr>
        <p:spPr/>
        <p:txBody>
          <a:bodyPr/>
          <a:lstStyle/>
          <a:p>
            <a:fld id="{81101EAC-1EE0-46AF-9025-5E3D800F67C9}" type="slidenum">
              <a:rPr lang="en-IN" smtClean="0"/>
              <a:t>42</a:t>
            </a:fld>
            <a:endParaRPr lang="en-IN"/>
          </a:p>
        </p:txBody>
      </p:sp>
      <p:pic>
        <p:nvPicPr>
          <p:cNvPr id="27" name="Image349">
            <a:extLst>
              <a:ext uri="{FF2B5EF4-FFF2-40B4-BE49-F238E27FC236}">
                <a16:creationId xmlns:a16="http://schemas.microsoft.com/office/drawing/2014/main" id="{80B5DF4D-9112-45CE-851C-3CD0230FE3E3}"/>
              </a:ext>
            </a:extLst>
          </p:cNvPr>
          <p:cNvPicPr>
            <a:picLocks noChangeAspect="1"/>
          </p:cNvPicPr>
          <p:nvPr/>
        </p:nvPicPr>
        <p:blipFill>
          <a:blip r:embed="rId2"/>
          <a:stretch>
            <a:fillRect/>
          </a:stretch>
        </p:blipFill>
        <p:spPr>
          <a:xfrm>
            <a:off x="3063298" y="1349977"/>
            <a:ext cx="5062474" cy="4238024"/>
          </a:xfrm>
          <a:prstGeom prst="rect">
            <a:avLst/>
          </a:prstGeom>
          <a:noFill/>
        </p:spPr>
      </p:pic>
      <p:sp>
        <p:nvSpPr>
          <p:cNvPr id="28" name="TextBox 27">
            <a:extLst>
              <a:ext uri="{FF2B5EF4-FFF2-40B4-BE49-F238E27FC236}">
                <a16:creationId xmlns:a16="http://schemas.microsoft.com/office/drawing/2014/main" id="{C4969846-9CAF-4FEF-84F5-D3EE03CBB059}"/>
              </a:ext>
            </a:extLst>
          </p:cNvPr>
          <p:cNvSpPr txBox="1"/>
          <p:nvPr/>
        </p:nvSpPr>
        <p:spPr>
          <a:xfrm>
            <a:off x="1403927" y="6040582"/>
            <a:ext cx="9060873" cy="923330"/>
          </a:xfrm>
          <a:prstGeom prst="rect">
            <a:avLst/>
          </a:prstGeom>
          <a:noFill/>
        </p:spPr>
        <p:txBody>
          <a:bodyPr wrap="square" rtlCol="0">
            <a:spAutoFit/>
          </a:bodyPr>
          <a:lstStyle/>
          <a:p>
            <a:r>
              <a:rPr lang="en-IN" dirty="0"/>
              <a:t>Figure </a:t>
            </a:r>
            <a:r>
              <a:rPr lang="en-IN" i="1" dirty="0"/>
              <a:t>The different logical layers of operating system based virtualization in which the VM is first installed into a full host operating system and subsequently used to generate virtual machines</a:t>
            </a:r>
          </a:p>
        </p:txBody>
      </p:sp>
    </p:spTree>
    <p:extLst>
      <p:ext uri="{BB962C8B-B14F-4D97-AF65-F5344CB8AC3E}">
        <p14:creationId xmlns:p14="http://schemas.microsoft.com/office/powerpoint/2010/main" val="2888960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29-F771-430A-B447-BCE01B9AD3A6}"/>
              </a:ext>
            </a:extLst>
          </p:cNvPr>
          <p:cNvSpPr>
            <a:spLocks noGrp="1"/>
          </p:cNvSpPr>
          <p:nvPr>
            <p:ph type="title"/>
          </p:nvPr>
        </p:nvSpPr>
        <p:spPr>
          <a:xfrm>
            <a:off x="838200" y="365126"/>
            <a:ext cx="10515600" cy="613930"/>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75F49055-1088-4A13-ABA0-E17F4D00018C}"/>
              </a:ext>
            </a:extLst>
          </p:cNvPr>
          <p:cNvSpPr>
            <a:spLocks noGrp="1"/>
          </p:cNvSpPr>
          <p:nvPr>
            <p:ph idx="1"/>
          </p:nvPr>
        </p:nvSpPr>
        <p:spPr>
          <a:xfrm>
            <a:off x="838200" y="1145309"/>
            <a:ext cx="10515600" cy="5031654"/>
          </a:xfrm>
        </p:spPr>
        <p:txBody>
          <a:bodyPr>
            <a:normAutofit fontScale="92500" lnSpcReduction="10000"/>
          </a:bodyPr>
          <a:lstStyle/>
          <a:p>
            <a:pPr marL="0" indent="0">
              <a:buNone/>
            </a:pPr>
            <a:r>
              <a:rPr lang="en-IN" b="1" dirty="0"/>
              <a:t>Some major operating system based services are</a:t>
            </a:r>
          </a:p>
          <a:p>
            <a:r>
              <a:rPr lang="en-IN" dirty="0"/>
              <a:t>Backup and recovery.</a:t>
            </a:r>
          </a:p>
          <a:p>
            <a:r>
              <a:rPr lang="en-IN" dirty="0"/>
              <a:t>Security management.</a:t>
            </a:r>
          </a:p>
          <a:p>
            <a:r>
              <a:rPr lang="en-IN" dirty="0"/>
              <a:t>Integration and directory services.</a:t>
            </a:r>
          </a:p>
          <a:p>
            <a:pPr marL="0" indent="0">
              <a:buNone/>
            </a:pPr>
            <a:r>
              <a:rPr lang="en-IN" b="1" dirty="0"/>
              <a:t>Some issues and demands with OS based virtualization</a:t>
            </a:r>
          </a:p>
          <a:p>
            <a:r>
              <a:rPr lang="en-US" dirty="0"/>
              <a:t> The host operating system consumes CPU, memory, and other hardware IT resources.</a:t>
            </a:r>
          </a:p>
          <a:p>
            <a:r>
              <a:rPr lang="en-US" dirty="0"/>
              <a:t>Hardware-related calls from guest operating systems need to traverse several layers to and from the hardware, which decreases overall performance.</a:t>
            </a:r>
          </a:p>
          <a:p>
            <a:r>
              <a:rPr lang="en-US" dirty="0"/>
              <a:t>Licenses are usually required for host operating systems, in addition to individual licenses for each of their guest operating systems.</a:t>
            </a:r>
            <a:endParaRPr lang="en-IN" dirty="0"/>
          </a:p>
        </p:txBody>
      </p:sp>
      <p:sp>
        <p:nvSpPr>
          <p:cNvPr id="4" name="Slide Number Placeholder 3">
            <a:extLst>
              <a:ext uri="{FF2B5EF4-FFF2-40B4-BE49-F238E27FC236}">
                <a16:creationId xmlns:a16="http://schemas.microsoft.com/office/drawing/2014/main" id="{76D42790-CC72-4632-8CD5-3D14AA4B3B62}"/>
              </a:ext>
            </a:extLst>
          </p:cNvPr>
          <p:cNvSpPr>
            <a:spLocks noGrp="1"/>
          </p:cNvSpPr>
          <p:nvPr>
            <p:ph type="sldNum" sz="quarter" idx="12"/>
          </p:nvPr>
        </p:nvSpPr>
        <p:spPr/>
        <p:txBody>
          <a:bodyPr/>
          <a:lstStyle/>
          <a:p>
            <a:fld id="{81101EAC-1EE0-46AF-9025-5E3D800F67C9}" type="slidenum">
              <a:rPr lang="en-IN" smtClean="0"/>
              <a:t>43</a:t>
            </a:fld>
            <a:endParaRPr lang="en-IN"/>
          </a:p>
        </p:txBody>
      </p:sp>
    </p:spTree>
    <p:extLst>
      <p:ext uri="{BB962C8B-B14F-4D97-AF65-F5344CB8AC3E}">
        <p14:creationId xmlns:p14="http://schemas.microsoft.com/office/powerpoint/2010/main" val="778245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2EB3-709D-4FC7-A890-53BCEB650C98}"/>
              </a:ext>
            </a:extLst>
          </p:cNvPr>
          <p:cNvSpPr>
            <a:spLocks noGrp="1"/>
          </p:cNvSpPr>
          <p:nvPr>
            <p:ph type="title"/>
          </p:nvPr>
        </p:nvSpPr>
        <p:spPr>
          <a:xfrm>
            <a:off x="838200" y="365126"/>
            <a:ext cx="10515600" cy="687820"/>
          </a:xfrm>
        </p:spPr>
        <p:txBody>
          <a:bodyPr>
            <a:normAutofit fontScale="90000"/>
          </a:bodyPr>
          <a:lstStyle/>
          <a:p>
            <a:r>
              <a:rPr lang="en-IN" b="1" dirty="0"/>
              <a:t>Hardware-Based Virtualization</a:t>
            </a:r>
          </a:p>
        </p:txBody>
      </p:sp>
      <p:sp>
        <p:nvSpPr>
          <p:cNvPr id="4" name="Slide Number Placeholder 3">
            <a:extLst>
              <a:ext uri="{FF2B5EF4-FFF2-40B4-BE49-F238E27FC236}">
                <a16:creationId xmlns:a16="http://schemas.microsoft.com/office/drawing/2014/main" id="{F5B1C146-18B2-4A25-9ECD-E76C5C4A04FB}"/>
              </a:ext>
            </a:extLst>
          </p:cNvPr>
          <p:cNvSpPr>
            <a:spLocks noGrp="1"/>
          </p:cNvSpPr>
          <p:nvPr>
            <p:ph type="sldNum" sz="quarter" idx="12"/>
          </p:nvPr>
        </p:nvSpPr>
        <p:spPr/>
        <p:txBody>
          <a:bodyPr/>
          <a:lstStyle/>
          <a:p>
            <a:fld id="{81101EAC-1EE0-46AF-9025-5E3D800F67C9}" type="slidenum">
              <a:rPr lang="en-IN" smtClean="0"/>
              <a:t>44</a:t>
            </a:fld>
            <a:endParaRPr lang="en-IN"/>
          </a:p>
        </p:txBody>
      </p:sp>
      <p:pic>
        <p:nvPicPr>
          <p:cNvPr id="6" name="Image368">
            <a:extLst>
              <a:ext uri="{FF2B5EF4-FFF2-40B4-BE49-F238E27FC236}">
                <a16:creationId xmlns:a16="http://schemas.microsoft.com/office/drawing/2014/main" id="{21735CFE-D4F3-49EB-84C0-72EDCA4E6EDF}"/>
              </a:ext>
            </a:extLst>
          </p:cNvPr>
          <p:cNvPicPr>
            <a:picLocks noChangeAspect="1"/>
          </p:cNvPicPr>
          <p:nvPr/>
        </p:nvPicPr>
        <p:blipFill>
          <a:blip r:embed="rId2"/>
          <a:stretch>
            <a:fillRect/>
          </a:stretch>
        </p:blipFill>
        <p:spPr>
          <a:xfrm>
            <a:off x="2393604" y="1052946"/>
            <a:ext cx="5832603" cy="4425188"/>
          </a:xfrm>
          <a:prstGeom prst="rect">
            <a:avLst/>
          </a:prstGeom>
          <a:noFill/>
        </p:spPr>
      </p:pic>
      <p:sp>
        <p:nvSpPr>
          <p:cNvPr id="9" name="TextBox 8">
            <a:extLst>
              <a:ext uri="{FF2B5EF4-FFF2-40B4-BE49-F238E27FC236}">
                <a16:creationId xmlns:a16="http://schemas.microsoft.com/office/drawing/2014/main" id="{1F28EB24-0291-408D-AA6E-711F0333E87F}"/>
              </a:ext>
            </a:extLst>
          </p:cNvPr>
          <p:cNvSpPr txBox="1"/>
          <p:nvPr/>
        </p:nvSpPr>
        <p:spPr>
          <a:xfrm>
            <a:off x="1626987" y="5892581"/>
            <a:ext cx="8071196" cy="646331"/>
          </a:xfrm>
          <a:prstGeom prst="rect">
            <a:avLst/>
          </a:prstGeom>
          <a:noFill/>
        </p:spPr>
        <p:txBody>
          <a:bodyPr wrap="square">
            <a:spAutoFit/>
          </a:bodyPr>
          <a:lstStyle/>
          <a:p>
            <a:r>
              <a:rPr lang="en-US" altLang="zh-CN" sz="1800" i="1" spc="3" dirty="0">
                <a:solidFill>
                  <a:srgbClr val="000000"/>
                </a:solidFill>
                <a:latin typeface="Georgia"/>
                <a:ea typeface="Georgia"/>
                <a:cs typeface="Georgia"/>
              </a:rPr>
              <a:t>Figure</a:t>
            </a:r>
            <a:r>
              <a:rPr lang="en-US" altLang="zh-CN" sz="1800" i="1" spc="-16" dirty="0">
                <a:solidFill>
                  <a:srgbClr val="000000"/>
                </a:solidFill>
                <a:latin typeface="Georgia"/>
                <a:ea typeface="Georgia"/>
                <a:cs typeface="Georgia"/>
              </a:rPr>
              <a:t> </a:t>
            </a:r>
            <a:r>
              <a:rPr lang="en-US" altLang="zh-CN" sz="1800" i="1" spc="6"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The</a:t>
            </a:r>
            <a:r>
              <a:rPr lang="en-US" altLang="zh-CN" sz="1800" i="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different</a:t>
            </a:r>
            <a:r>
              <a:rPr lang="en-US" altLang="zh-CN" sz="1800" i="1" spc="-24"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logical</a:t>
            </a:r>
            <a:r>
              <a:rPr lang="en-US" altLang="zh-CN" sz="1800" i="1" spc="9"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layers</a:t>
            </a:r>
            <a:r>
              <a:rPr lang="en-US" altLang="zh-CN" sz="1800" i="1" dirty="0">
                <a:solidFill>
                  <a:srgbClr val="000000"/>
                </a:solidFill>
                <a:latin typeface="Georgia"/>
                <a:ea typeface="Georgia"/>
                <a:cs typeface="Georgia"/>
              </a:rPr>
              <a:t> </a:t>
            </a:r>
            <a:r>
              <a:rPr lang="en-US" altLang="zh-CN" sz="1800" i="1" spc="0" dirty="0">
                <a:solidFill>
                  <a:srgbClr val="000000"/>
                </a:solidFill>
                <a:latin typeface="Georgia"/>
                <a:ea typeface="Georgia"/>
                <a:cs typeface="Georgia"/>
              </a:rPr>
              <a:t>of</a:t>
            </a:r>
            <a:r>
              <a:rPr lang="en-US" altLang="zh-CN" sz="1800" i="1" spc="13"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hardware-based</a:t>
            </a:r>
            <a:r>
              <a:rPr lang="en-US" altLang="zh-CN" sz="1800" i="1" spc="482"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virtualization,</a:t>
            </a:r>
            <a:r>
              <a:rPr lang="en-US" altLang="zh-CN" sz="1800" i="1" spc="-10"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which</a:t>
            </a:r>
            <a:r>
              <a:rPr lang="en-US" altLang="zh-CN" sz="1800" i="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does</a:t>
            </a:r>
            <a:r>
              <a:rPr lang="en-US" altLang="zh-CN" sz="1800" i="1" spc="-11" dirty="0">
                <a:solidFill>
                  <a:srgbClr val="000000"/>
                </a:solidFill>
                <a:latin typeface="Georgia"/>
                <a:ea typeface="Georgia"/>
                <a:cs typeface="Georgia"/>
              </a:rPr>
              <a:t> </a:t>
            </a:r>
            <a:r>
              <a:rPr lang="en-US" altLang="zh-CN" sz="1800" i="1" spc="5" dirty="0">
                <a:solidFill>
                  <a:srgbClr val="000000"/>
                </a:solidFill>
                <a:latin typeface="Georgia"/>
                <a:ea typeface="Georgia"/>
                <a:cs typeface="Georgia"/>
              </a:rPr>
              <a:t>not</a:t>
            </a:r>
            <a:r>
              <a:rPr lang="en-US" altLang="zh-CN" sz="1800" i="1" spc="-6"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require</a:t>
            </a:r>
            <a:r>
              <a:rPr lang="en-US" altLang="zh-CN" sz="1800" i="1" spc="-22" dirty="0">
                <a:solidFill>
                  <a:srgbClr val="000000"/>
                </a:solidFill>
                <a:latin typeface="Georgia"/>
                <a:ea typeface="Georgia"/>
                <a:cs typeface="Georgia"/>
              </a:rPr>
              <a:t> </a:t>
            </a:r>
            <a:r>
              <a:rPr lang="en-US" altLang="zh-CN" sz="1800" i="1" spc="4" dirty="0">
                <a:solidFill>
                  <a:srgbClr val="000000"/>
                </a:solidFill>
                <a:latin typeface="Georgia"/>
                <a:ea typeface="Georgia"/>
                <a:cs typeface="Georgia"/>
              </a:rPr>
              <a:t>another</a:t>
            </a:r>
            <a:r>
              <a:rPr lang="en-US" altLang="zh-CN" sz="1800" i="1" spc="-18"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host</a:t>
            </a:r>
            <a:r>
              <a:rPr lang="en-US" altLang="zh-CN" sz="1800" i="1" dirty="0">
                <a:solidFill>
                  <a:srgbClr val="000000"/>
                </a:solidFill>
                <a:latin typeface="Georgia"/>
                <a:ea typeface="Georgia"/>
                <a:cs typeface="Georgia"/>
              </a:rPr>
              <a:t> </a:t>
            </a:r>
            <a:r>
              <a:rPr lang="en-US" altLang="zh-CN" sz="1800" i="1" spc="4" dirty="0">
                <a:solidFill>
                  <a:srgbClr val="000000"/>
                </a:solidFill>
                <a:latin typeface="Georgia"/>
                <a:ea typeface="Georgia"/>
                <a:cs typeface="Georgia"/>
              </a:rPr>
              <a:t>operating</a:t>
            </a:r>
            <a:r>
              <a:rPr lang="en-US" altLang="zh-CN" sz="1800" i="1" spc="-26"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system</a:t>
            </a:r>
            <a:endParaRPr lang="en-IN" dirty="0"/>
          </a:p>
        </p:txBody>
      </p:sp>
    </p:spTree>
    <p:extLst>
      <p:ext uri="{BB962C8B-B14F-4D97-AF65-F5344CB8AC3E}">
        <p14:creationId xmlns:p14="http://schemas.microsoft.com/office/powerpoint/2010/main" val="197511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A1CD-7E8A-4F0D-A23C-7BA9F6B46941}"/>
              </a:ext>
            </a:extLst>
          </p:cNvPr>
          <p:cNvSpPr>
            <a:spLocks noGrp="1"/>
          </p:cNvSpPr>
          <p:nvPr>
            <p:ph type="title"/>
          </p:nvPr>
        </p:nvSpPr>
        <p:spPr>
          <a:xfrm>
            <a:off x="838200" y="365126"/>
            <a:ext cx="10515600" cy="632402"/>
          </a:xfrm>
        </p:spPr>
        <p:txBody>
          <a:bodyPr>
            <a:normAutofit fontScale="90000"/>
          </a:bodyPr>
          <a:lstStyle/>
          <a:p>
            <a:r>
              <a:rPr lang="en-IN" dirty="0"/>
              <a:t>Contin..</a:t>
            </a:r>
          </a:p>
        </p:txBody>
      </p:sp>
      <p:sp>
        <p:nvSpPr>
          <p:cNvPr id="3" name="Content Placeholder 2">
            <a:extLst>
              <a:ext uri="{FF2B5EF4-FFF2-40B4-BE49-F238E27FC236}">
                <a16:creationId xmlns:a16="http://schemas.microsoft.com/office/drawing/2014/main" id="{4622356E-3C98-43C4-8425-56452A077EC2}"/>
              </a:ext>
            </a:extLst>
          </p:cNvPr>
          <p:cNvSpPr>
            <a:spLocks noGrp="1"/>
          </p:cNvSpPr>
          <p:nvPr>
            <p:ph idx="1"/>
          </p:nvPr>
        </p:nvSpPr>
        <p:spPr>
          <a:xfrm>
            <a:off x="838200" y="886691"/>
            <a:ext cx="10515600" cy="5290272"/>
          </a:xfrm>
        </p:spPr>
        <p:txBody>
          <a:bodyPr/>
          <a:lstStyle/>
          <a:p>
            <a:r>
              <a:rPr lang="en-IN" dirty="0"/>
              <a:t>It allows the direct installation of virtualization software on a physical host hardware.</a:t>
            </a:r>
          </a:p>
          <a:p>
            <a:r>
              <a:rPr lang="en-IN" dirty="0"/>
              <a:t>It allows virtual servers direct communication with the hardware.</a:t>
            </a:r>
          </a:p>
          <a:p>
            <a:r>
              <a:rPr lang="en-IN" dirty="0"/>
              <a:t>This virtualization software is called as hypervisor.</a:t>
            </a:r>
          </a:p>
          <a:p>
            <a:r>
              <a:rPr lang="en-IN" dirty="0"/>
              <a:t>It has a simple interface that requires less mount of storage space.</a:t>
            </a:r>
          </a:p>
          <a:p>
            <a:r>
              <a:rPr lang="en-IN" dirty="0"/>
              <a:t>It improves the performance that enables multiple virtual servers directly interact with the physical hardware.</a:t>
            </a:r>
          </a:p>
          <a:p>
            <a:pPr marL="0" indent="0">
              <a:buNone/>
            </a:pPr>
            <a:r>
              <a:rPr lang="en-IN" b="1" dirty="0"/>
              <a:t>Issues:</a:t>
            </a:r>
          </a:p>
          <a:p>
            <a:r>
              <a:rPr lang="en-IN" dirty="0"/>
              <a:t>Compatibility with hardware devices.</a:t>
            </a:r>
          </a:p>
          <a:p>
            <a:r>
              <a:rPr lang="en-US" dirty="0"/>
              <a:t>Hardware device drivers may not be as available to hypervisor platforms as they are to operating systems</a:t>
            </a:r>
            <a:r>
              <a:rPr lang="en-IN" dirty="0"/>
              <a:t>.</a:t>
            </a:r>
          </a:p>
          <a:p>
            <a:endParaRPr lang="en-IN" dirty="0"/>
          </a:p>
          <a:p>
            <a:pPr marL="0" indent="0">
              <a:buNone/>
            </a:pPr>
            <a:endParaRPr lang="en-IN" b="1" dirty="0"/>
          </a:p>
          <a:p>
            <a:pPr marL="0" indent="0">
              <a:buNone/>
            </a:pPr>
            <a:endParaRPr lang="en-IN" dirty="0"/>
          </a:p>
        </p:txBody>
      </p:sp>
      <p:sp>
        <p:nvSpPr>
          <p:cNvPr id="4" name="Slide Number Placeholder 3">
            <a:extLst>
              <a:ext uri="{FF2B5EF4-FFF2-40B4-BE49-F238E27FC236}">
                <a16:creationId xmlns:a16="http://schemas.microsoft.com/office/drawing/2014/main" id="{230963FB-E8B0-417F-B9CA-7DF07518BEBB}"/>
              </a:ext>
            </a:extLst>
          </p:cNvPr>
          <p:cNvSpPr>
            <a:spLocks noGrp="1"/>
          </p:cNvSpPr>
          <p:nvPr>
            <p:ph type="sldNum" sz="quarter" idx="12"/>
          </p:nvPr>
        </p:nvSpPr>
        <p:spPr/>
        <p:txBody>
          <a:bodyPr/>
          <a:lstStyle/>
          <a:p>
            <a:fld id="{81101EAC-1EE0-46AF-9025-5E3D800F67C9}" type="slidenum">
              <a:rPr lang="en-IN" smtClean="0"/>
              <a:t>45</a:t>
            </a:fld>
            <a:endParaRPr lang="en-IN"/>
          </a:p>
        </p:txBody>
      </p:sp>
    </p:spTree>
    <p:extLst>
      <p:ext uri="{BB962C8B-B14F-4D97-AF65-F5344CB8AC3E}">
        <p14:creationId xmlns:p14="http://schemas.microsoft.com/office/powerpoint/2010/main" val="2936323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6D7E-E51A-483D-BF01-6FCBDFE6F6EA}"/>
              </a:ext>
            </a:extLst>
          </p:cNvPr>
          <p:cNvSpPr>
            <a:spLocks noGrp="1"/>
          </p:cNvSpPr>
          <p:nvPr>
            <p:ph type="title"/>
          </p:nvPr>
        </p:nvSpPr>
        <p:spPr>
          <a:xfrm>
            <a:off x="838200" y="365125"/>
            <a:ext cx="10515600" cy="900257"/>
          </a:xfrm>
        </p:spPr>
        <p:txBody>
          <a:bodyPr/>
          <a:lstStyle/>
          <a:p>
            <a:r>
              <a:rPr lang="en-IN" b="1" dirty="0"/>
              <a:t>Virtualization management</a:t>
            </a:r>
          </a:p>
        </p:txBody>
      </p:sp>
      <p:sp>
        <p:nvSpPr>
          <p:cNvPr id="3" name="Content Placeholder 2">
            <a:extLst>
              <a:ext uri="{FF2B5EF4-FFF2-40B4-BE49-F238E27FC236}">
                <a16:creationId xmlns:a16="http://schemas.microsoft.com/office/drawing/2014/main" id="{4CDD4EE7-F30D-402E-A48C-74B678BA72DD}"/>
              </a:ext>
            </a:extLst>
          </p:cNvPr>
          <p:cNvSpPr>
            <a:spLocks noGrp="1"/>
          </p:cNvSpPr>
          <p:nvPr>
            <p:ph idx="1"/>
          </p:nvPr>
        </p:nvSpPr>
        <p:spPr>
          <a:xfrm>
            <a:off x="838200" y="1265382"/>
            <a:ext cx="10515600" cy="4911581"/>
          </a:xfrm>
        </p:spPr>
        <p:txBody>
          <a:bodyPr/>
          <a:lstStyle/>
          <a:p>
            <a:r>
              <a:rPr lang="en-IN" dirty="0"/>
              <a:t>Most administrative tasks are easily performed by virtual machines rather that physical servers.</a:t>
            </a:r>
          </a:p>
          <a:p>
            <a:r>
              <a:rPr lang="en-IN" dirty="0"/>
              <a:t>Modern virtualization software provides advanced management function that can automate administration tasks and reduces the overall burden on virtualized IT resources.</a:t>
            </a:r>
          </a:p>
          <a:p>
            <a:r>
              <a:rPr lang="en-IN" dirty="0"/>
              <a:t>Virtualization management is supported by </a:t>
            </a:r>
            <a:r>
              <a:rPr lang="en-IN" b="1" i="1" dirty="0"/>
              <a:t>Virtual Infrastructure management(VIM) </a:t>
            </a:r>
            <a:r>
              <a:rPr lang="en-IN" dirty="0"/>
              <a:t>tools that collectively manage the IT resources.</a:t>
            </a:r>
          </a:p>
        </p:txBody>
      </p:sp>
      <p:sp>
        <p:nvSpPr>
          <p:cNvPr id="4" name="Slide Number Placeholder 3">
            <a:extLst>
              <a:ext uri="{FF2B5EF4-FFF2-40B4-BE49-F238E27FC236}">
                <a16:creationId xmlns:a16="http://schemas.microsoft.com/office/drawing/2014/main" id="{8C785F45-3DFB-4CE9-A4C5-2DB4E741C76F}"/>
              </a:ext>
            </a:extLst>
          </p:cNvPr>
          <p:cNvSpPr>
            <a:spLocks noGrp="1"/>
          </p:cNvSpPr>
          <p:nvPr>
            <p:ph type="sldNum" sz="quarter" idx="12"/>
          </p:nvPr>
        </p:nvSpPr>
        <p:spPr/>
        <p:txBody>
          <a:bodyPr/>
          <a:lstStyle/>
          <a:p>
            <a:fld id="{81101EAC-1EE0-46AF-9025-5E3D800F67C9}" type="slidenum">
              <a:rPr lang="en-IN" smtClean="0"/>
              <a:t>46</a:t>
            </a:fld>
            <a:endParaRPr lang="en-IN"/>
          </a:p>
        </p:txBody>
      </p:sp>
    </p:spTree>
    <p:extLst>
      <p:ext uri="{BB962C8B-B14F-4D97-AF65-F5344CB8AC3E}">
        <p14:creationId xmlns:p14="http://schemas.microsoft.com/office/powerpoint/2010/main" val="2450002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0B4A-2960-4E32-B2F5-6F2F308C9F1E}"/>
              </a:ext>
            </a:extLst>
          </p:cNvPr>
          <p:cNvSpPr>
            <a:spLocks noGrp="1"/>
          </p:cNvSpPr>
          <p:nvPr>
            <p:ph type="title"/>
          </p:nvPr>
        </p:nvSpPr>
        <p:spPr>
          <a:xfrm>
            <a:off x="838200" y="365126"/>
            <a:ext cx="10515600" cy="715530"/>
          </a:xfrm>
        </p:spPr>
        <p:txBody>
          <a:bodyPr/>
          <a:lstStyle/>
          <a:p>
            <a:r>
              <a:rPr lang="en-IN" b="1" dirty="0"/>
              <a:t>Other considerations</a:t>
            </a:r>
          </a:p>
        </p:txBody>
      </p:sp>
      <p:sp>
        <p:nvSpPr>
          <p:cNvPr id="3" name="Content Placeholder 2">
            <a:extLst>
              <a:ext uri="{FF2B5EF4-FFF2-40B4-BE49-F238E27FC236}">
                <a16:creationId xmlns:a16="http://schemas.microsoft.com/office/drawing/2014/main" id="{C6521BEA-30D5-4AF2-9754-0EFDA6205741}"/>
              </a:ext>
            </a:extLst>
          </p:cNvPr>
          <p:cNvSpPr>
            <a:spLocks noGrp="1"/>
          </p:cNvSpPr>
          <p:nvPr>
            <p:ph idx="1"/>
          </p:nvPr>
        </p:nvSpPr>
        <p:spPr>
          <a:xfrm>
            <a:off x="838200" y="1080656"/>
            <a:ext cx="10515600" cy="5096307"/>
          </a:xfrm>
        </p:spPr>
        <p:txBody>
          <a:bodyPr>
            <a:normAutofit fontScale="85000" lnSpcReduction="20000"/>
          </a:bodyPr>
          <a:lstStyle/>
          <a:p>
            <a:r>
              <a:rPr lang="en-IN" b="1" dirty="0"/>
              <a:t>Performance overhead</a:t>
            </a:r>
          </a:p>
          <a:p>
            <a:pPr marL="0" indent="0">
              <a:buNone/>
            </a:pPr>
            <a:r>
              <a:rPr lang="en-IN" dirty="0"/>
              <a:t>A poorly formulated virtualization result in excessive performance overhead. To overcome this issue </a:t>
            </a:r>
            <a:r>
              <a:rPr lang="en-IN" b="1" dirty="0"/>
              <a:t>para-virtualization</a:t>
            </a:r>
            <a:r>
              <a:rPr lang="en-IN" dirty="0"/>
              <a:t> is used. It identifies the virtual machine that is not identical to hardware.</a:t>
            </a:r>
          </a:p>
          <a:p>
            <a:pPr marL="0" indent="0">
              <a:buNone/>
            </a:pPr>
            <a:r>
              <a:rPr lang="en-IN" dirty="0"/>
              <a:t>But the drawback is adapt the guest OS to the para-virtualization API, can repair the standard guest OS .</a:t>
            </a:r>
          </a:p>
          <a:p>
            <a:r>
              <a:rPr lang="en-IN" b="1" dirty="0"/>
              <a:t>Special hardware compatibility</a:t>
            </a:r>
          </a:p>
          <a:p>
            <a:pPr marL="0" indent="0">
              <a:buNone/>
            </a:pPr>
            <a:r>
              <a:rPr lang="en-US" dirty="0"/>
              <a:t>Many hardware vendors that distribute specialized hardware may not have device driver versions that are compatible with virtualization software. </a:t>
            </a:r>
          </a:p>
          <a:p>
            <a:pPr marL="0" indent="0">
              <a:buNone/>
            </a:pPr>
            <a:r>
              <a:rPr lang="en-US" dirty="0"/>
              <a:t>These types of incompatibility issues can be resolved using established commodity hardware platforms and established virtualization software products.</a:t>
            </a:r>
            <a:endParaRPr lang="en-IN" dirty="0"/>
          </a:p>
          <a:p>
            <a:r>
              <a:rPr lang="en-IN" b="1" dirty="0"/>
              <a:t>Portability</a:t>
            </a:r>
          </a:p>
          <a:p>
            <a:pPr marL="0" indent="0">
              <a:buNone/>
            </a:pPr>
            <a:r>
              <a:rPr lang="en-IN" dirty="0"/>
              <a:t>The programmatic and management interfaces establish administration environments for a virtualization program to operate with various virtualization solutions can introduce portability issues due to  incompatibilities.</a:t>
            </a:r>
          </a:p>
          <a:p>
            <a:pPr marL="0" indent="0">
              <a:buNone/>
            </a:pPr>
            <a:endParaRPr lang="en-IN" dirty="0"/>
          </a:p>
        </p:txBody>
      </p:sp>
      <p:sp>
        <p:nvSpPr>
          <p:cNvPr id="4" name="Slide Number Placeholder 3">
            <a:extLst>
              <a:ext uri="{FF2B5EF4-FFF2-40B4-BE49-F238E27FC236}">
                <a16:creationId xmlns:a16="http://schemas.microsoft.com/office/drawing/2014/main" id="{ED7C79BB-FE1E-4D87-8652-2B2676B0846E}"/>
              </a:ext>
            </a:extLst>
          </p:cNvPr>
          <p:cNvSpPr>
            <a:spLocks noGrp="1"/>
          </p:cNvSpPr>
          <p:nvPr>
            <p:ph type="sldNum" sz="quarter" idx="12"/>
          </p:nvPr>
        </p:nvSpPr>
        <p:spPr/>
        <p:txBody>
          <a:bodyPr/>
          <a:lstStyle/>
          <a:p>
            <a:fld id="{81101EAC-1EE0-46AF-9025-5E3D800F67C9}" type="slidenum">
              <a:rPr lang="en-IN" smtClean="0"/>
              <a:t>47</a:t>
            </a:fld>
            <a:endParaRPr lang="en-IN"/>
          </a:p>
        </p:txBody>
      </p:sp>
    </p:spTree>
    <p:extLst>
      <p:ext uri="{BB962C8B-B14F-4D97-AF65-F5344CB8AC3E}">
        <p14:creationId xmlns:p14="http://schemas.microsoft.com/office/powerpoint/2010/main" val="1329620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D64B-CA44-4482-8D13-25821F6EA18A}"/>
              </a:ext>
            </a:extLst>
          </p:cNvPr>
          <p:cNvSpPr>
            <a:spLocks noGrp="1"/>
          </p:cNvSpPr>
          <p:nvPr>
            <p:ph type="title"/>
          </p:nvPr>
        </p:nvSpPr>
        <p:spPr/>
        <p:txBody>
          <a:bodyPr/>
          <a:lstStyle/>
          <a:p>
            <a:r>
              <a:rPr lang="en-US" b="1" dirty="0"/>
              <a:t>Best virtualization software - at a glance</a:t>
            </a:r>
            <a:endParaRPr lang="en-IN" dirty="0"/>
          </a:p>
        </p:txBody>
      </p:sp>
      <p:sp>
        <p:nvSpPr>
          <p:cNvPr id="3" name="Content Placeholder 2">
            <a:extLst>
              <a:ext uri="{FF2B5EF4-FFF2-40B4-BE49-F238E27FC236}">
                <a16:creationId xmlns:a16="http://schemas.microsoft.com/office/drawing/2014/main" id="{C728BF86-CC4D-4FDF-9EEA-258F01FC730E}"/>
              </a:ext>
            </a:extLst>
          </p:cNvPr>
          <p:cNvSpPr>
            <a:spLocks noGrp="1"/>
          </p:cNvSpPr>
          <p:nvPr>
            <p:ph idx="1"/>
          </p:nvPr>
        </p:nvSpPr>
        <p:spPr/>
        <p:txBody>
          <a:bodyPr/>
          <a:lstStyle/>
          <a:p>
            <a:pPr fontAlgn="base"/>
            <a:r>
              <a:rPr lang="en-US" dirty="0">
                <a:hlinkClick r:id="rId2"/>
              </a:rPr>
              <a:t>VMware Workstation Player</a:t>
            </a:r>
            <a:endParaRPr lang="en-US" dirty="0"/>
          </a:p>
          <a:p>
            <a:pPr fontAlgn="base"/>
            <a:r>
              <a:rPr lang="en-US" dirty="0">
                <a:hlinkClick r:id="rId2"/>
              </a:rPr>
              <a:t>VirtualBox</a:t>
            </a:r>
            <a:endParaRPr lang="en-US" dirty="0"/>
          </a:p>
          <a:p>
            <a:pPr fontAlgn="base"/>
            <a:r>
              <a:rPr lang="en-US" dirty="0">
                <a:hlinkClick r:id="rId2"/>
              </a:rPr>
              <a:t>Parallels Desktop</a:t>
            </a:r>
            <a:endParaRPr lang="en-US" dirty="0"/>
          </a:p>
          <a:p>
            <a:pPr fontAlgn="base"/>
            <a:r>
              <a:rPr lang="en-US" dirty="0">
                <a:hlinkClick r:id="rId2"/>
              </a:rPr>
              <a:t>QEMU</a:t>
            </a:r>
            <a:endParaRPr lang="en-US" dirty="0"/>
          </a:p>
          <a:p>
            <a:pPr fontAlgn="base"/>
            <a:r>
              <a:rPr lang="en-US" dirty="0">
                <a:hlinkClick r:id="rId2"/>
              </a:rPr>
              <a:t>Citrix Hypervisor</a:t>
            </a:r>
            <a:endParaRPr lang="en-US" dirty="0"/>
          </a:p>
          <a:p>
            <a:pPr fontAlgn="base"/>
            <a:r>
              <a:rPr lang="en-US" dirty="0">
                <a:hlinkClick r:id="rId2"/>
              </a:rPr>
              <a:t>Xen Project</a:t>
            </a:r>
            <a:endParaRPr lang="en-US" dirty="0"/>
          </a:p>
          <a:p>
            <a:pPr fontAlgn="base"/>
            <a:r>
              <a:rPr lang="en-US" dirty="0">
                <a:hlinkClick r:id="rId2"/>
              </a:rPr>
              <a:t>Microsoft Hyper-V</a:t>
            </a:r>
            <a:endParaRPr lang="en-US" dirty="0"/>
          </a:p>
          <a:p>
            <a:endParaRPr lang="en-IN" dirty="0"/>
          </a:p>
        </p:txBody>
      </p:sp>
      <p:sp>
        <p:nvSpPr>
          <p:cNvPr id="4" name="Slide Number Placeholder 3">
            <a:extLst>
              <a:ext uri="{FF2B5EF4-FFF2-40B4-BE49-F238E27FC236}">
                <a16:creationId xmlns:a16="http://schemas.microsoft.com/office/drawing/2014/main" id="{A7874A08-E242-46DD-9F0F-2C47CB444B0A}"/>
              </a:ext>
            </a:extLst>
          </p:cNvPr>
          <p:cNvSpPr>
            <a:spLocks noGrp="1"/>
          </p:cNvSpPr>
          <p:nvPr>
            <p:ph type="sldNum" sz="quarter" idx="12"/>
          </p:nvPr>
        </p:nvSpPr>
        <p:spPr/>
        <p:txBody>
          <a:bodyPr/>
          <a:lstStyle/>
          <a:p>
            <a:fld id="{81101EAC-1EE0-46AF-9025-5E3D800F67C9}" type="slidenum">
              <a:rPr lang="en-IN" smtClean="0"/>
              <a:t>48</a:t>
            </a:fld>
            <a:endParaRPr lang="en-IN"/>
          </a:p>
        </p:txBody>
      </p:sp>
    </p:spTree>
    <p:extLst>
      <p:ext uri="{BB962C8B-B14F-4D97-AF65-F5344CB8AC3E}">
        <p14:creationId xmlns:p14="http://schemas.microsoft.com/office/powerpoint/2010/main" val="16430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B18A-32B6-4E3F-B9AC-E117FEFDA0CC}"/>
              </a:ext>
            </a:extLst>
          </p:cNvPr>
          <p:cNvSpPr>
            <a:spLocks noGrp="1"/>
          </p:cNvSpPr>
          <p:nvPr>
            <p:ph type="title"/>
          </p:nvPr>
        </p:nvSpPr>
        <p:spPr/>
        <p:txBody>
          <a:bodyPr/>
          <a:lstStyle/>
          <a:p>
            <a:r>
              <a:rPr lang="en-US" b="1" dirty="0"/>
              <a:t>Case study 1:</a:t>
            </a:r>
            <a:r>
              <a:rPr lang="en-US" dirty="0"/>
              <a:t> </a:t>
            </a:r>
            <a:r>
              <a:rPr lang="en-US" b="1" u="sng" dirty="0">
                <a:hlinkClick r:id="rId2"/>
              </a:rPr>
              <a:t>Financial services company running out of space</a:t>
            </a:r>
            <a:endParaRPr lang="en-IN" dirty="0"/>
          </a:p>
        </p:txBody>
      </p:sp>
      <p:sp>
        <p:nvSpPr>
          <p:cNvPr id="3" name="Content Placeholder 2">
            <a:extLst>
              <a:ext uri="{FF2B5EF4-FFF2-40B4-BE49-F238E27FC236}">
                <a16:creationId xmlns:a16="http://schemas.microsoft.com/office/drawing/2014/main" id="{D65B8D0B-DD9C-4639-8288-05ECC6DC09C6}"/>
              </a:ext>
            </a:extLst>
          </p:cNvPr>
          <p:cNvSpPr>
            <a:spLocks noGrp="1"/>
          </p:cNvSpPr>
          <p:nvPr>
            <p:ph idx="1"/>
          </p:nvPr>
        </p:nvSpPr>
        <p:spPr/>
        <p:txBody>
          <a:bodyPr/>
          <a:lstStyle/>
          <a:p>
            <a:pPr marL="0" indent="0">
              <a:buNone/>
            </a:pPr>
            <a:r>
              <a:rPr lang="en-US" dirty="0"/>
              <a:t>As computing needs continued to grow, an online financial services company faced a problem all too common in today’s data centers. The company was running out of space to house physical servers, and its existing cooling infrastructure couldn't keep up. New workloads meant the addition of physical systems, and valuable time was spent configuring those systems and balancing power distribution.</a:t>
            </a:r>
          </a:p>
          <a:p>
            <a:pPr marL="0" indent="0">
              <a:buNone/>
            </a:pPr>
            <a:r>
              <a:rPr lang="en-US" dirty="0"/>
              <a:t>Finally, the company turned to </a:t>
            </a:r>
            <a:r>
              <a:rPr lang="en-US" u="sng" dirty="0">
                <a:hlinkClick r:id="rId2"/>
              </a:rPr>
              <a:t>server virtualization technology</a:t>
            </a:r>
            <a:r>
              <a:rPr lang="en-US" dirty="0"/>
              <a:t> to help solve its space problems and improve efficiency. Today, the company is 75% virtualized and runs 200 VMs on just 10 physical servers, leading to an estimated 33% savings in power use.</a:t>
            </a:r>
            <a:endParaRPr lang="sq-AL" dirty="0"/>
          </a:p>
          <a:p>
            <a:pPr marL="0" indent="0">
              <a:buNone/>
            </a:pPr>
            <a:endParaRPr lang="en-IN" dirty="0"/>
          </a:p>
        </p:txBody>
      </p:sp>
      <p:sp>
        <p:nvSpPr>
          <p:cNvPr id="4" name="Slide Number Placeholder 3">
            <a:extLst>
              <a:ext uri="{FF2B5EF4-FFF2-40B4-BE49-F238E27FC236}">
                <a16:creationId xmlns:a16="http://schemas.microsoft.com/office/drawing/2014/main" id="{946426E5-9537-452A-8C67-7A59C6F111E3}"/>
              </a:ext>
            </a:extLst>
          </p:cNvPr>
          <p:cNvSpPr>
            <a:spLocks noGrp="1"/>
          </p:cNvSpPr>
          <p:nvPr>
            <p:ph type="sldNum" sz="quarter" idx="12"/>
          </p:nvPr>
        </p:nvSpPr>
        <p:spPr/>
        <p:txBody>
          <a:bodyPr/>
          <a:lstStyle/>
          <a:p>
            <a:fld id="{81101EAC-1EE0-46AF-9025-5E3D800F67C9}" type="slidenum">
              <a:rPr lang="en-IN" smtClean="0"/>
              <a:t>49</a:t>
            </a:fld>
            <a:endParaRPr lang="en-IN"/>
          </a:p>
        </p:txBody>
      </p:sp>
    </p:spTree>
    <p:extLst>
      <p:ext uri="{BB962C8B-B14F-4D97-AF65-F5344CB8AC3E}">
        <p14:creationId xmlns:p14="http://schemas.microsoft.com/office/powerpoint/2010/main" val="215511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BC6FA3-EAEB-4A61-8F77-1C0959D68C15}"/>
              </a:ext>
            </a:extLst>
          </p:cNvPr>
          <p:cNvPicPr>
            <a:picLocks noChangeAspect="1"/>
          </p:cNvPicPr>
          <p:nvPr/>
        </p:nvPicPr>
        <p:blipFill>
          <a:blip r:embed="rId2"/>
          <a:stretch>
            <a:fillRect/>
          </a:stretch>
        </p:blipFill>
        <p:spPr>
          <a:xfrm>
            <a:off x="7232073" y="584054"/>
            <a:ext cx="4488873" cy="5293757"/>
          </a:xfrm>
          <a:prstGeom prst="rect">
            <a:avLst/>
          </a:prstGeom>
        </p:spPr>
      </p:pic>
      <p:sp>
        <p:nvSpPr>
          <p:cNvPr id="5" name="TextBox 4">
            <a:extLst>
              <a:ext uri="{FF2B5EF4-FFF2-40B4-BE49-F238E27FC236}">
                <a16:creationId xmlns:a16="http://schemas.microsoft.com/office/drawing/2014/main" id="{BF031048-4601-4A67-B899-E907C8B5C25D}"/>
              </a:ext>
            </a:extLst>
          </p:cNvPr>
          <p:cNvSpPr txBox="1"/>
          <p:nvPr/>
        </p:nvSpPr>
        <p:spPr>
          <a:xfrm>
            <a:off x="1117600" y="930041"/>
            <a:ext cx="5634182" cy="5293757"/>
          </a:xfrm>
          <a:prstGeom prst="rect">
            <a:avLst/>
          </a:prstGeom>
          <a:noFill/>
        </p:spPr>
        <p:txBody>
          <a:bodyPr wrap="square" rtlCol="0">
            <a:spAutoFit/>
          </a:bodyPr>
          <a:lstStyle/>
          <a:p>
            <a:pPr marL="285750" indent="-285750">
              <a:buFont typeface="Arial" panose="020B0604020202020204" pitchFamily="34" charset="0"/>
              <a:buChar char="•"/>
            </a:pPr>
            <a:r>
              <a:rPr lang="en-US" sz="2000" dirty="0"/>
              <a:t>Tier1 is made of large scale, international cloud providers that connects massive global networks which are connect to Tier2 large regional providers.</a:t>
            </a:r>
          </a:p>
          <a:p>
            <a:pPr marL="285750" indent="-285750">
              <a:buFont typeface="Arial" panose="020B0604020202020204" pitchFamily="34" charset="0"/>
              <a:buChar char="•"/>
            </a:pPr>
            <a:r>
              <a:rPr lang="en-US" sz="2000" dirty="0"/>
              <a:t>Tier2 connect with Tier1 as well as local ISP’s of Tier3.</a:t>
            </a:r>
          </a:p>
          <a:p>
            <a:pPr marL="285750" indent="-285750">
              <a:buFont typeface="Arial" panose="020B0604020202020204" pitchFamily="34" charset="0"/>
              <a:buChar char="•"/>
            </a:pPr>
            <a:r>
              <a:rPr lang="en-US" sz="2000" dirty="0"/>
              <a:t>Cloud consumers and cloud providers can directly connected using Tier1 since  any operational ISP enables internet connection.</a:t>
            </a:r>
          </a:p>
          <a:p>
            <a:pPr marL="285750" indent="-285750">
              <a:buFont typeface="Arial" panose="020B0604020202020204" pitchFamily="34" charset="0"/>
              <a:buChar char="•"/>
            </a:pPr>
            <a:r>
              <a:rPr lang="en-US" sz="2000" dirty="0"/>
              <a:t>The communications links and routers of the internet and ISP networks are IT resources that are distributed among countless traffic paths.</a:t>
            </a:r>
          </a:p>
          <a:p>
            <a:pPr marL="285750" indent="-285750">
              <a:buFont typeface="Arial" panose="020B0604020202020204" pitchFamily="34" charset="0"/>
              <a:buChar char="•"/>
            </a:pPr>
            <a:r>
              <a:rPr lang="en-US" sz="2000" dirty="0"/>
              <a:t>Two fundamental components needed to construct internetworking.</a:t>
            </a:r>
          </a:p>
          <a:p>
            <a:r>
              <a:rPr lang="en-US" sz="2000" dirty="0"/>
              <a:t>	1. </a:t>
            </a:r>
            <a:r>
              <a:rPr lang="en-US" sz="2000" b="1" dirty="0"/>
              <a:t>Connectionless packet switching.</a:t>
            </a:r>
          </a:p>
          <a:p>
            <a:r>
              <a:rPr lang="en-US" sz="2000" dirty="0"/>
              <a:t>	2. </a:t>
            </a:r>
            <a:r>
              <a:rPr lang="en-US" sz="2000" b="1" dirty="0"/>
              <a:t>Router based interconnectivity.</a:t>
            </a:r>
          </a:p>
          <a:p>
            <a:endParaRPr lang="en-IN" dirty="0"/>
          </a:p>
        </p:txBody>
      </p:sp>
      <p:sp>
        <p:nvSpPr>
          <p:cNvPr id="2" name="Slide Number Placeholder 1">
            <a:extLst>
              <a:ext uri="{FF2B5EF4-FFF2-40B4-BE49-F238E27FC236}">
                <a16:creationId xmlns:a16="http://schemas.microsoft.com/office/drawing/2014/main" id="{44132A7E-E133-485A-B345-14774F95E5BE}"/>
              </a:ext>
            </a:extLst>
          </p:cNvPr>
          <p:cNvSpPr>
            <a:spLocks noGrp="1"/>
          </p:cNvSpPr>
          <p:nvPr>
            <p:ph type="sldNum" sz="quarter" idx="12"/>
          </p:nvPr>
        </p:nvSpPr>
        <p:spPr/>
        <p:txBody>
          <a:bodyPr/>
          <a:lstStyle/>
          <a:p>
            <a:fld id="{81101EAC-1EE0-46AF-9025-5E3D800F67C9}" type="slidenum">
              <a:rPr lang="en-IN" smtClean="0"/>
              <a:t>5</a:t>
            </a:fld>
            <a:endParaRPr lang="en-IN"/>
          </a:p>
        </p:txBody>
      </p:sp>
    </p:spTree>
    <p:extLst>
      <p:ext uri="{BB962C8B-B14F-4D97-AF65-F5344CB8AC3E}">
        <p14:creationId xmlns:p14="http://schemas.microsoft.com/office/powerpoint/2010/main" val="4068899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4161-D01C-49D9-8ADE-5E7348BE32F0}"/>
              </a:ext>
            </a:extLst>
          </p:cNvPr>
          <p:cNvSpPr>
            <a:spLocks noGrp="1"/>
          </p:cNvSpPr>
          <p:nvPr>
            <p:ph type="title"/>
          </p:nvPr>
        </p:nvSpPr>
        <p:spPr/>
        <p:txBody>
          <a:bodyPr/>
          <a:lstStyle/>
          <a:p>
            <a:r>
              <a:rPr lang="en-US" altLang="zh-CN" b="1" spc="3" dirty="0">
                <a:solidFill>
                  <a:srgbClr val="7B9899"/>
                </a:solidFill>
                <a:latin typeface="Georgia"/>
                <a:ea typeface="Georgia"/>
                <a:cs typeface="Georgia"/>
              </a:rPr>
              <a:t>5.4 Web</a:t>
            </a:r>
            <a:r>
              <a:rPr lang="en-US" altLang="zh-CN" b="1" spc="-23" dirty="0">
                <a:solidFill>
                  <a:srgbClr val="7B9899"/>
                </a:solidFill>
                <a:latin typeface="Georgia"/>
                <a:ea typeface="Georgia"/>
                <a:cs typeface="Georgia"/>
              </a:rPr>
              <a:t> </a:t>
            </a:r>
            <a:r>
              <a:rPr lang="en-US" altLang="zh-CN" b="1" spc="1" dirty="0">
                <a:solidFill>
                  <a:srgbClr val="7B9899"/>
                </a:solidFill>
                <a:latin typeface="Georgia"/>
                <a:ea typeface="Georgia"/>
                <a:cs typeface="Georgia"/>
              </a:rPr>
              <a:t>Technology</a:t>
            </a:r>
            <a:endParaRPr lang="en-IN" dirty="0"/>
          </a:p>
        </p:txBody>
      </p:sp>
      <p:sp>
        <p:nvSpPr>
          <p:cNvPr id="3" name="Content Placeholder 2">
            <a:extLst>
              <a:ext uri="{FF2B5EF4-FFF2-40B4-BE49-F238E27FC236}">
                <a16:creationId xmlns:a16="http://schemas.microsoft.com/office/drawing/2014/main" id="{658D50B5-C891-4771-B7CC-00844AA1C7D2}"/>
              </a:ext>
            </a:extLst>
          </p:cNvPr>
          <p:cNvSpPr>
            <a:spLocks noGrp="1"/>
          </p:cNvSpPr>
          <p:nvPr>
            <p:ph idx="1"/>
          </p:nvPr>
        </p:nvSpPr>
        <p:spPr>
          <a:xfrm>
            <a:off x="838200" y="1607127"/>
            <a:ext cx="10515600" cy="4885748"/>
          </a:xfrm>
        </p:spPr>
        <p:txBody>
          <a:bodyPr/>
          <a:lstStyle/>
          <a:p>
            <a:pPr marL="0" indent="0">
              <a:buNone/>
            </a:pPr>
            <a:r>
              <a:rPr lang="en-US" dirty="0"/>
              <a:t>Computers communicate with each other using markup languages and multimedia packages.</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A4C3D987-BA77-4F8D-B39D-393577046BAF}"/>
              </a:ext>
            </a:extLst>
          </p:cNvPr>
          <p:cNvSpPr>
            <a:spLocks noGrp="1"/>
          </p:cNvSpPr>
          <p:nvPr>
            <p:ph type="sldNum" sz="quarter" idx="12"/>
          </p:nvPr>
        </p:nvSpPr>
        <p:spPr/>
        <p:txBody>
          <a:bodyPr/>
          <a:lstStyle/>
          <a:p>
            <a:fld id="{81101EAC-1EE0-46AF-9025-5E3D800F67C9}" type="slidenum">
              <a:rPr lang="en-IN" smtClean="0"/>
              <a:t>50</a:t>
            </a:fld>
            <a:endParaRPr lang="en-IN"/>
          </a:p>
        </p:txBody>
      </p:sp>
      <p:pic>
        <p:nvPicPr>
          <p:cNvPr id="5" name="Picture 2" descr="Communication on web&#10;URL is sent&#10;to DNS&#10;server to&#10;obtain its IP&#10;address&#10;Browser&#10;connects to&#10;this server&#10;using the IP&#10;addre...">
            <a:extLst>
              <a:ext uri="{FF2B5EF4-FFF2-40B4-BE49-F238E27FC236}">
                <a16:creationId xmlns:a16="http://schemas.microsoft.com/office/drawing/2014/main" id="{66A5B8E3-7E0D-47DE-B642-7957D699D937}"/>
              </a:ext>
            </a:extLst>
          </p:cNvPr>
          <p:cNvPicPr>
            <a:picLocks noChangeAspect="1" noChangeArrowheads="1"/>
          </p:cNvPicPr>
          <p:nvPr/>
        </p:nvPicPr>
        <p:blipFill>
          <a:blip r:embed="rId2"/>
          <a:srcRect/>
          <a:stretch>
            <a:fillRect/>
          </a:stretch>
        </p:blipFill>
        <p:spPr bwMode="auto">
          <a:xfrm>
            <a:off x="3001818" y="2466108"/>
            <a:ext cx="5855856" cy="4391892"/>
          </a:xfrm>
          <a:prstGeom prst="rect">
            <a:avLst/>
          </a:prstGeom>
          <a:noFill/>
        </p:spPr>
      </p:pic>
    </p:spTree>
    <p:extLst>
      <p:ext uri="{BB962C8B-B14F-4D97-AF65-F5344CB8AC3E}">
        <p14:creationId xmlns:p14="http://schemas.microsoft.com/office/powerpoint/2010/main" val="1855738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F972F7-1E34-4631-B0CE-AA712B4303B1}"/>
              </a:ext>
            </a:extLst>
          </p:cNvPr>
          <p:cNvSpPr>
            <a:spLocks noGrp="1"/>
          </p:cNvSpPr>
          <p:nvPr>
            <p:ph type="sldNum" sz="quarter" idx="12"/>
          </p:nvPr>
        </p:nvSpPr>
        <p:spPr/>
        <p:txBody>
          <a:bodyPr/>
          <a:lstStyle/>
          <a:p>
            <a:fld id="{81101EAC-1EE0-46AF-9025-5E3D800F67C9}" type="slidenum">
              <a:rPr lang="en-IN" smtClean="0"/>
              <a:t>51</a:t>
            </a:fld>
            <a:endParaRPr lang="en-IN"/>
          </a:p>
        </p:txBody>
      </p:sp>
      <p:pic>
        <p:nvPicPr>
          <p:cNvPr id="5" name="Picture 2" descr="Communication on web&#10; ">
            <a:extLst>
              <a:ext uri="{FF2B5EF4-FFF2-40B4-BE49-F238E27FC236}">
                <a16:creationId xmlns:a16="http://schemas.microsoft.com/office/drawing/2014/main" id="{3DA68BE6-30F8-4015-AB29-EE3931863467}"/>
              </a:ext>
            </a:extLst>
          </p:cNvPr>
          <p:cNvPicPr>
            <a:picLocks noChangeAspect="1" noChangeArrowheads="1"/>
          </p:cNvPicPr>
          <p:nvPr/>
        </p:nvPicPr>
        <p:blipFill>
          <a:blip r:embed="rId2"/>
          <a:srcRect/>
          <a:stretch>
            <a:fillRect/>
          </a:stretch>
        </p:blipFill>
        <p:spPr bwMode="auto">
          <a:xfrm>
            <a:off x="1838268" y="242017"/>
            <a:ext cx="8143932" cy="6114333"/>
          </a:xfrm>
          <a:prstGeom prst="rect">
            <a:avLst/>
          </a:prstGeom>
          <a:noFill/>
        </p:spPr>
      </p:pic>
    </p:spTree>
    <p:extLst>
      <p:ext uri="{BB962C8B-B14F-4D97-AF65-F5344CB8AC3E}">
        <p14:creationId xmlns:p14="http://schemas.microsoft.com/office/powerpoint/2010/main" val="3649976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3FD6F2-85C1-4C62-850C-DAEAD723B6A3}"/>
              </a:ext>
            </a:extLst>
          </p:cNvPr>
          <p:cNvSpPr>
            <a:spLocks noGrp="1"/>
          </p:cNvSpPr>
          <p:nvPr>
            <p:ph type="sldNum" sz="quarter" idx="12"/>
          </p:nvPr>
        </p:nvSpPr>
        <p:spPr/>
        <p:txBody>
          <a:bodyPr/>
          <a:lstStyle/>
          <a:p>
            <a:fld id="{81101EAC-1EE0-46AF-9025-5E3D800F67C9}" type="slidenum">
              <a:rPr lang="en-IN" smtClean="0"/>
              <a:t>52</a:t>
            </a:fld>
            <a:endParaRPr lang="en-IN"/>
          </a:p>
        </p:txBody>
      </p:sp>
      <p:pic>
        <p:nvPicPr>
          <p:cNvPr id="5" name="Picture 2" descr="Routing of a data packet from sender&#10;to a recipient&#10;TCP breaks the data&#10;into packets&#10;The packets travel from&#10;router to rou...">
            <a:extLst>
              <a:ext uri="{FF2B5EF4-FFF2-40B4-BE49-F238E27FC236}">
                <a16:creationId xmlns:a16="http://schemas.microsoft.com/office/drawing/2014/main" id="{ABFF956A-3F82-4B8C-87A2-5BA256F78ADB}"/>
              </a:ext>
            </a:extLst>
          </p:cNvPr>
          <p:cNvPicPr>
            <a:picLocks noChangeAspect="1" noChangeArrowheads="1"/>
          </p:cNvPicPr>
          <p:nvPr/>
        </p:nvPicPr>
        <p:blipFill>
          <a:blip r:embed="rId2"/>
          <a:srcRect/>
          <a:stretch>
            <a:fillRect/>
          </a:stretch>
        </p:blipFill>
        <p:spPr bwMode="auto">
          <a:xfrm>
            <a:off x="1909706" y="267943"/>
            <a:ext cx="8072494" cy="6060698"/>
          </a:xfrm>
          <a:prstGeom prst="rect">
            <a:avLst/>
          </a:prstGeom>
          <a:noFill/>
        </p:spPr>
      </p:pic>
    </p:spTree>
    <p:extLst>
      <p:ext uri="{BB962C8B-B14F-4D97-AF65-F5344CB8AC3E}">
        <p14:creationId xmlns:p14="http://schemas.microsoft.com/office/powerpoint/2010/main" val="418732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D4C2AD-91C1-400C-96D9-8FAC0CDF6205}"/>
              </a:ext>
            </a:extLst>
          </p:cNvPr>
          <p:cNvSpPr>
            <a:spLocks noGrp="1"/>
          </p:cNvSpPr>
          <p:nvPr>
            <p:ph type="sldNum" sz="quarter" idx="12"/>
          </p:nvPr>
        </p:nvSpPr>
        <p:spPr/>
        <p:txBody>
          <a:bodyPr/>
          <a:lstStyle/>
          <a:p>
            <a:fld id="{81101EAC-1EE0-46AF-9025-5E3D800F67C9}" type="slidenum">
              <a:rPr lang="en-IN" smtClean="0"/>
              <a:t>53</a:t>
            </a:fld>
            <a:endParaRPr lang="en-IN"/>
          </a:p>
        </p:txBody>
      </p:sp>
      <p:pic>
        <p:nvPicPr>
          <p:cNvPr id="5" name="Picture 2" descr="The role of routers in transporting&#10;data in Internet&#10;• The routers need not be programmed&#10;separately to handle different t...">
            <a:extLst>
              <a:ext uri="{FF2B5EF4-FFF2-40B4-BE49-F238E27FC236}">
                <a16:creationId xmlns:a16="http://schemas.microsoft.com/office/drawing/2014/main" id="{1476AB36-AECB-4C6D-B78C-DA4F8B33E293}"/>
              </a:ext>
            </a:extLst>
          </p:cNvPr>
          <p:cNvPicPr>
            <a:picLocks noChangeAspect="1" noChangeArrowheads="1"/>
          </p:cNvPicPr>
          <p:nvPr/>
        </p:nvPicPr>
        <p:blipFill>
          <a:blip r:embed="rId2"/>
          <a:srcRect/>
          <a:stretch>
            <a:fillRect/>
          </a:stretch>
        </p:blipFill>
        <p:spPr bwMode="auto">
          <a:xfrm>
            <a:off x="1681018" y="213473"/>
            <a:ext cx="9144000" cy="6508002"/>
          </a:xfrm>
          <a:prstGeom prst="rect">
            <a:avLst/>
          </a:prstGeom>
          <a:noFill/>
        </p:spPr>
      </p:pic>
    </p:spTree>
    <p:extLst>
      <p:ext uri="{BB962C8B-B14F-4D97-AF65-F5344CB8AC3E}">
        <p14:creationId xmlns:p14="http://schemas.microsoft.com/office/powerpoint/2010/main" val="1162261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8439F-042C-4F19-A8F4-B3F732CA04F6}"/>
              </a:ext>
            </a:extLst>
          </p:cNvPr>
          <p:cNvSpPr>
            <a:spLocks noGrp="1"/>
          </p:cNvSpPr>
          <p:nvPr>
            <p:ph type="sldNum" sz="quarter" idx="12"/>
          </p:nvPr>
        </p:nvSpPr>
        <p:spPr/>
        <p:txBody>
          <a:bodyPr/>
          <a:lstStyle/>
          <a:p>
            <a:fld id="{81101EAC-1EE0-46AF-9025-5E3D800F67C9}" type="slidenum">
              <a:rPr lang="en-IN" smtClean="0"/>
              <a:t>54</a:t>
            </a:fld>
            <a:endParaRPr lang="en-IN"/>
          </a:p>
        </p:txBody>
      </p:sp>
      <p:pic>
        <p:nvPicPr>
          <p:cNvPr id="6" name="Picture 2" descr="1. Client (browser) to webserver&#10;• It does not usually require authentication.&#10;• But in the case of web based banking&#10;appl...">
            <a:extLst>
              <a:ext uri="{FF2B5EF4-FFF2-40B4-BE49-F238E27FC236}">
                <a16:creationId xmlns:a16="http://schemas.microsoft.com/office/drawing/2014/main" id="{2AF781E0-224A-4DD0-AACE-33BC1CF6AD7E}"/>
              </a:ext>
            </a:extLst>
          </p:cNvPr>
          <p:cNvPicPr>
            <a:picLocks noChangeAspect="1" noChangeArrowheads="1"/>
          </p:cNvPicPr>
          <p:nvPr/>
        </p:nvPicPr>
        <p:blipFill>
          <a:blip r:embed="rId2"/>
          <a:srcRect/>
          <a:stretch>
            <a:fillRect/>
          </a:stretch>
        </p:blipFill>
        <p:spPr bwMode="auto">
          <a:xfrm>
            <a:off x="1653309" y="-7168"/>
            <a:ext cx="9144000" cy="6865168"/>
          </a:xfrm>
          <a:prstGeom prst="rect">
            <a:avLst/>
          </a:prstGeom>
          <a:noFill/>
        </p:spPr>
      </p:pic>
    </p:spTree>
    <p:extLst>
      <p:ext uri="{BB962C8B-B14F-4D97-AF65-F5344CB8AC3E}">
        <p14:creationId xmlns:p14="http://schemas.microsoft.com/office/powerpoint/2010/main" val="4260022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3542-C3B5-40E4-8B0A-002662F1C0B2}"/>
              </a:ext>
            </a:extLst>
          </p:cNvPr>
          <p:cNvSpPr>
            <a:spLocks noGrp="1"/>
          </p:cNvSpPr>
          <p:nvPr>
            <p:ph type="title"/>
          </p:nvPr>
        </p:nvSpPr>
        <p:spPr/>
        <p:txBody>
          <a:bodyPr/>
          <a:lstStyle/>
          <a:p>
            <a:r>
              <a:rPr lang="en-IN" b="1" dirty="0"/>
              <a:t>Basic components of web technology</a:t>
            </a:r>
          </a:p>
        </p:txBody>
      </p:sp>
      <p:sp>
        <p:nvSpPr>
          <p:cNvPr id="3" name="Content Placeholder 2">
            <a:extLst>
              <a:ext uri="{FF2B5EF4-FFF2-40B4-BE49-F238E27FC236}">
                <a16:creationId xmlns:a16="http://schemas.microsoft.com/office/drawing/2014/main" id="{825F4830-6F40-401A-91A4-9553505D56F9}"/>
              </a:ext>
            </a:extLst>
          </p:cNvPr>
          <p:cNvSpPr>
            <a:spLocks noGrp="1"/>
          </p:cNvSpPr>
          <p:nvPr>
            <p:ph idx="1"/>
          </p:nvPr>
        </p:nvSpPr>
        <p:spPr>
          <a:xfrm>
            <a:off x="838200" y="1690688"/>
            <a:ext cx="10515600" cy="4486275"/>
          </a:xfrm>
        </p:spPr>
        <p:txBody>
          <a:bodyPr>
            <a:normAutofit/>
          </a:bodyPr>
          <a:lstStyle/>
          <a:p>
            <a:pPr marL="0" indent="0">
              <a:buNone/>
            </a:pPr>
            <a:r>
              <a:rPr lang="en-IN" b="1" dirty="0"/>
              <a:t>Web browser.</a:t>
            </a:r>
          </a:p>
          <a:p>
            <a:pPr marL="0" indent="0">
              <a:buNone/>
            </a:pPr>
            <a:r>
              <a:rPr lang="en-IN" dirty="0"/>
              <a:t>It is a software program to access information on the world wide web.</a:t>
            </a:r>
          </a:p>
          <a:p>
            <a:pPr marL="0" indent="0">
              <a:buNone/>
            </a:pPr>
            <a:r>
              <a:rPr lang="en-IN" dirty="0"/>
              <a:t>Ex: Mozilla, Google, Opera, Internet Explorer..</a:t>
            </a:r>
          </a:p>
          <a:p>
            <a:pPr marL="0" indent="0">
              <a:buNone/>
            </a:pPr>
            <a:r>
              <a:rPr lang="en-IN" b="1" dirty="0"/>
              <a:t>Web server.</a:t>
            </a:r>
          </a:p>
          <a:p>
            <a:pPr marL="0" indent="0">
              <a:buNone/>
            </a:pPr>
            <a:r>
              <a:rPr lang="en-US" b="0" i="0" dirty="0">
                <a:solidFill>
                  <a:srgbClr val="333333"/>
                </a:solidFill>
                <a:effectLst/>
                <a:latin typeface="inter-regular"/>
              </a:rPr>
              <a:t>A web server is dedicated software that runs on the server-side. </a:t>
            </a:r>
          </a:p>
          <a:p>
            <a:pPr marL="0" indent="0">
              <a:buNone/>
            </a:pPr>
            <a:r>
              <a:rPr lang="en-US" b="0" i="0" dirty="0">
                <a:solidFill>
                  <a:srgbClr val="333333"/>
                </a:solidFill>
                <a:effectLst/>
                <a:latin typeface="inter-regular"/>
              </a:rPr>
              <a:t>That stores and delivers the contents to the web browser.</a:t>
            </a:r>
          </a:p>
          <a:p>
            <a:pPr marL="0" indent="0">
              <a:buNone/>
            </a:pPr>
            <a:r>
              <a:rPr lang="en-IN" b="0" i="0" dirty="0">
                <a:effectLst/>
                <a:latin typeface="open-sans"/>
              </a:rPr>
              <a:t>The servers communicate with browsers using </a:t>
            </a:r>
            <a:r>
              <a:rPr lang="en-IN" b="0" i="0" u="none" strike="noStrike" dirty="0">
                <a:solidFill>
                  <a:srgbClr val="9C0004"/>
                </a:solidFill>
                <a:effectLst/>
                <a:latin typeface="open-sans"/>
                <a:hlinkClick r:id="rId2"/>
              </a:rPr>
              <a:t>Hypertext Transfer Protocol (HTTP)</a:t>
            </a:r>
            <a:r>
              <a:rPr lang="en-IN" b="0" i="0" dirty="0">
                <a:effectLst/>
                <a:latin typeface="open-sans"/>
              </a:rPr>
              <a:t>. Web servers can also support SMTP (Simple Mail Transfer Protocol) and FTP (File Transfer Protocol). </a:t>
            </a: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3FFD14A-322C-4DA3-A228-E9FCF172F307}"/>
              </a:ext>
            </a:extLst>
          </p:cNvPr>
          <p:cNvSpPr>
            <a:spLocks noGrp="1"/>
          </p:cNvSpPr>
          <p:nvPr>
            <p:ph type="sldNum" sz="quarter" idx="12"/>
          </p:nvPr>
        </p:nvSpPr>
        <p:spPr/>
        <p:txBody>
          <a:bodyPr/>
          <a:lstStyle/>
          <a:p>
            <a:fld id="{81101EAC-1EE0-46AF-9025-5E3D800F67C9}" type="slidenum">
              <a:rPr lang="en-IN" smtClean="0"/>
              <a:t>55</a:t>
            </a:fld>
            <a:endParaRPr lang="en-IN"/>
          </a:p>
        </p:txBody>
      </p:sp>
    </p:spTree>
    <p:extLst>
      <p:ext uri="{BB962C8B-B14F-4D97-AF65-F5344CB8AC3E}">
        <p14:creationId xmlns:p14="http://schemas.microsoft.com/office/powerpoint/2010/main" val="2077117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317B7C-88BF-482B-9D7D-7E1BE4D1B07C}"/>
              </a:ext>
            </a:extLst>
          </p:cNvPr>
          <p:cNvSpPr>
            <a:spLocks noGrp="1"/>
          </p:cNvSpPr>
          <p:nvPr>
            <p:ph type="sldNum" sz="quarter" idx="12"/>
          </p:nvPr>
        </p:nvSpPr>
        <p:spPr/>
        <p:txBody>
          <a:bodyPr/>
          <a:lstStyle/>
          <a:p>
            <a:fld id="{81101EAC-1EE0-46AF-9025-5E3D800F67C9}" type="slidenum">
              <a:rPr lang="en-IN" smtClean="0"/>
              <a:t>56</a:t>
            </a:fld>
            <a:endParaRPr lang="en-IN"/>
          </a:p>
        </p:txBody>
      </p:sp>
      <p:pic>
        <p:nvPicPr>
          <p:cNvPr id="5" name="Picture 2" descr="Software Ports&#10;• It is used to connect a client computer to a&#10;server to access its services like HTTP, FTP,&#10;SMTP etc,&#10;• To...">
            <a:extLst>
              <a:ext uri="{FF2B5EF4-FFF2-40B4-BE49-F238E27FC236}">
                <a16:creationId xmlns:a16="http://schemas.microsoft.com/office/drawing/2014/main" id="{63063C40-B2C9-4634-AD5C-DD08337B71CA}"/>
              </a:ext>
            </a:extLst>
          </p:cNvPr>
          <p:cNvPicPr>
            <a:picLocks noChangeAspect="1" noChangeArrowheads="1"/>
          </p:cNvPicPr>
          <p:nvPr/>
        </p:nvPicPr>
        <p:blipFill>
          <a:blip r:embed="rId2"/>
          <a:srcRect/>
          <a:stretch>
            <a:fillRect/>
          </a:stretch>
        </p:blipFill>
        <p:spPr bwMode="auto">
          <a:xfrm>
            <a:off x="0" y="0"/>
            <a:ext cx="9144000" cy="6865168"/>
          </a:xfrm>
          <a:prstGeom prst="rect">
            <a:avLst/>
          </a:prstGeom>
          <a:noFill/>
        </p:spPr>
      </p:pic>
    </p:spTree>
    <p:extLst>
      <p:ext uri="{BB962C8B-B14F-4D97-AF65-F5344CB8AC3E}">
        <p14:creationId xmlns:p14="http://schemas.microsoft.com/office/powerpoint/2010/main" val="3823814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B9AACD-C27D-4D72-B56B-0CC017C597DB}"/>
              </a:ext>
            </a:extLst>
          </p:cNvPr>
          <p:cNvSpPr>
            <a:spLocks noGrp="1"/>
          </p:cNvSpPr>
          <p:nvPr>
            <p:ph type="sldNum" sz="quarter" idx="12"/>
          </p:nvPr>
        </p:nvSpPr>
        <p:spPr/>
        <p:txBody>
          <a:bodyPr/>
          <a:lstStyle/>
          <a:p>
            <a:fld id="{81101EAC-1EE0-46AF-9025-5E3D800F67C9}" type="slidenum">
              <a:rPr lang="en-IN" smtClean="0"/>
              <a:t>57</a:t>
            </a:fld>
            <a:endParaRPr lang="en-IN"/>
          </a:p>
        </p:txBody>
      </p:sp>
      <p:pic>
        <p:nvPicPr>
          <p:cNvPr id="5" name="Picture 2" descr="Some well-known ports and the&#10;associated services&#10;Default Port&#10;Number&#10;Service&#10;20 &amp; 21 FTP&#10;22 SSH&#10;25 SMTP&#10;53 DNS&#10;80 HTTP&#10;11...">
            <a:extLst>
              <a:ext uri="{FF2B5EF4-FFF2-40B4-BE49-F238E27FC236}">
                <a16:creationId xmlns:a16="http://schemas.microsoft.com/office/drawing/2014/main" id="{1B4F0DA8-81CF-45ED-9E2D-E80C70CD88E2}"/>
              </a:ext>
            </a:extLst>
          </p:cNvPr>
          <p:cNvPicPr>
            <a:picLocks noChangeAspect="1" noChangeArrowheads="1"/>
          </p:cNvPicPr>
          <p:nvPr/>
        </p:nvPicPr>
        <p:blipFill>
          <a:blip r:embed="rId2"/>
          <a:srcRect/>
          <a:stretch>
            <a:fillRect/>
          </a:stretch>
        </p:blipFill>
        <p:spPr bwMode="auto">
          <a:xfrm>
            <a:off x="1524000" y="136525"/>
            <a:ext cx="9144000" cy="6865168"/>
          </a:xfrm>
          <a:prstGeom prst="rect">
            <a:avLst/>
          </a:prstGeom>
          <a:noFill/>
        </p:spPr>
      </p:pic>
    </p:spTree>
    <p:extLst>
      <p:ext uri="{BB962C8B-B14F-4D97-AF65-F5344CB8AC3E}">
        <p14:creationId xmlns:p14="http://schemas.microsoft.com/office/powerpoint/2010/main" val="1435229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8C2C54-EBA6-4630-B76D-85005B4DD724}"/>
              </a:ext>
            </a:extLst>
          </p:cNvPr>
          <p:cNvSpPr>
            <a:spLocks noGrp="1"/>
          </p:cNvSpPr>
          <p:nvPr>
            <p:ph type="sldNum" sz="quarter" idx="12"/>
          </p:nvPr>
        </p:nvSpPr>
        <p:spPr/>
        <p:txBody>
          <a:bodyPr/>
          <a:lstStyle/>
          <a:p>
            <a:fld id="{81101EAC-1EE0-46AF-9025-5E3D800F67C9}" type="slidenum">
              <a:rPr lang="en-IN" smtClean="0"/>
              <a:t>58</a:t>
            </a:fld>
            <a:endParaRPr lang="en-IN"/>
          </a:p>
        </p:txBody>
      </p:sp>
      <p:pic>
        <p:nvPicPr>
          <p:cNvPr id="5" name="Picture 4" descr="Since Ajax relies more on JavaScript,&#10;if the browser is not capable of&#10;handling JavaScript or user has turned&#10;off JavaScri...">
            <a:extLst>
              <a:ext uri="{FF2B5EF4-FFF2-40B4-BE49-F238E27FC236}">
                <a16:creationId xmlns:a16="http://schemas.microsoft.com/office/drawing/2014/main" id="{1AA776E7-D5B5-4288-82FE-4B313F587883}"/>
              </a:ext>
            </a:extLst>
          </p:cNvPr>
          <p:cNvPicPr>
            <a:picLocks noChangeAspect="1" noChangeArrowheads="1"/>
          </p:cNvPicPr>
          <p:nvPr/>
        </p:nvPicPr>
        <p:blipFill>
          <a:blip r:embed="rId2"/>
          <a:srcRect/>
          <a:stretch>
            <a:fillRect/>
          </a:stretch>
        </p:blipFill>
        <p:spPr bwMode="auto">
          <a:xfrm>
            <a:off x="969819" y="10860"/>
            <a:ext cx="10501745" cy="6847140"/>
          </a:xfrm>
          <a:prstGeom prst="rect">
            <a:avLst/>
          </a:prstGeom>
          <a:noFill/>
        </p:spPr>
      </p:pic>
    </p:spTree>
    <p:extLst>
      <p:ext uri="{BB962C8B-B14F-4D97-AF65-F5344CB8AC3E}">
        <p14:creationId xmlns:p14="http://schemas.microsoft.com/office/powerpoint/2010/main" val="2155762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CADA0C-0D68-436D-BEF2-5D508C5C58DB}"/>
              </a:ext>
            </a:extLst>
          </p:cNvPr>
          <p:cNvSpPr>
            <a:spLocks noGrp="1"/>
          </p:cNvSpPr>
          <p:nvPr>
            <p:ph type="sldNum" sz="quarter" idx="12"/>
          </p:nvPr>
        </p:nvSpPr>
        <p:spPr/>
        <p:txBody>
          <a:bodyPr/>
          <a:lstStyle/>
          <a:p>
            <a:fld id="{81101EAC-1EE0-46AF-9025-5E3D800F67C9}" type="slidenum">
              <a:rPr lang="en-IN" smtClean="0"/>
              <a:t>59</a:t>
            </a:fld>
            <a:endParaRPr lang="en-IN"/>
          </a:p>
        </p:txBody>
      </p:sp>
      <p:pic>
        <p:nvPicPr>
          <p:cNvPr id="5" name="Picture 2" descr="scripts&#10;• These are program codes written inside HTML&#10;page.&#10;• They are written using a text editor like&#10;notepad.&#10;• Scripti...">
            <a:extLst>
              <a:ext uri="{FF2B5EF4-FFF2-40B4-BE49-F238E27FC236}">
                <a16:creationId xmlns:a16="http://schemas.microsoft.com/office/drawing/2014/main" id="{ABF75EC3-4322-4771-8E42-18FFBC4A5D8C}"/>
              </a:ext>
            </a:extLst>
          </p:cNvPr>
          <p:cNvPicPr>
            <a:picLocks noChangeAspect="1" noChangeArrowheads="1"/>
          </p:cNvPicPr>
          <p:nvPr/>
        </p:nvPicPr>
        <p:blipFill>
          <a:blip r:embed="rId2"/>
          <a:srcRect/>
          <a:stretch>
            <a:fillRect/>
          </a:stretch>
        </p:blipFill>
        <p:spPr bwMode="auto">
          <a:xfrm>
            <a:off x="1071417" y="64655"/>
            <a:ext cx="9134453" cy="6858000"/>
          </a:xfrm>
          <a:prstGeom prst="rect">
            <a:avLst/>
          </a:prstGeom>
          <a:noFill/>
        </p:spPr>
      </p:pic>
    </p:spTree>
    <p:extLst>
      <p:ext uri="{BB962C8B-B14F-4D97-AF65-F5344CB8AC3E}">
        <p14:creationId xmlns:p14="http://schemas.microsoft.com/office/powerpoint/2010/main" val="114074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9867B-D8EE-4C9F-B400-F2114A4AD5A7}"/>
              </a:ext>
            </a:extLst>
          </p:cNvPr>
          <p:cNvSpPr>
            <a:spLocks noGrp="1"/>
          </p:cNvSpPr>
          <p:nvPr>
            <p:ph idx="1"/>
          </p:nvPr>
        </p:nvSpPr>
        <p:spPr>
          <a:xfrm>
            <a:off x="838200" y="563418"/>
            <a:ext cx="10515600" cy="5613545"/>
          </a:xfrm>
        </p:spPr>
        <p:txBody>
          <a:bodyPr/>
          <a:lstStyle/>
          <a:p>
            <a:pPr marL="0" indent="0">
              <a:buNone/>
            </a:pPr>
            <a:r>
              <a:rPr lang="en-US" b="1" dirty="0"/>
              <a:t>Connection less packet switching(Datagrams)</a:t>
            </a:r>
          </a:p>
          <a:p>
            <a:r>
              <a:rPr lang="en-US" dirty="0"/>
              <a:t>Data can be send in the form of packets.</a:t>
            </a:r>
          </a:p>
          <a:p>
            <a:r>
              <a:rPr lang="en-US" dirty="0"/>
              <a:t>Each packet contains location information such as IP(Internet Protocol) or MAC(Media access Protocol) to be processed and routed at every source , intermediary and destination node.</a:t>
            </a:r>
          </a:p>
          <a:p>
            <a:pPr marL="0" indent="0">
              <a:buNone/>
            </a:pPr>
            <a:r>
              <a:rPr lang="en-IN" b="1" dirty="0"/>
              <a:t>Router-Based Interconnectivity</a:t>
            </a:r>
            <a:endParaRPr lang="en-US" b="1" dirty="0"/>
          </a:p>
          <a:p>
            <a:r>
              <a:rPr lang="en-US" dirty="0"/>
              <a:t>A router is a device that is connected to multiple networks through which it forwards packets.</a:t>
            </a:r>
          </a:p>
          <a:p>
            <a:r>
              <a:rPr lang="en-IN" altLang="zh-CN" dirty="0"/>
              <a:t> Maintains the network topology information</a:t>
            </a:r>
            <a:r>
              <a:rPr lang="en-US" altLang="zh-CN" dirty="0"/>
              <a:t>.</a:t>
            </a:r>
          </a:p>
          <a:p>
            <a:r>
              <a:rPr lang="en-IN" altLang="zh-CN" dirty="0"/>
              <a:t> Provides alternative paths</a:t>
            </a:r>
            <a:r>
              <a:rPr lang="en-US" altLang="zh-CN" dirty="0"/>
              <a:t>.</a:t>
            </a:r>
            <a:endParaRPr lang="en-IN" dirty="0"/>
          </a:p>
        </p:txBody>
      </p:sp>
      <p:sp>
        <p:nvSpPr>
          <p:cNvPr id="2" name="Slide Number Placeholder 1">
            <a:extLst>
              <a:ext uri="{FF2B5EF4-FFF2-40B4-BE49-F238E27FC236}">
                <a16:creationId xmlns:a16="http://schemas.microsoft.com/office/drawing/2014/main" id="{0E8AD21A-2272-4237-A1F4-566B40E02E55}"/>
              </a:ext>
            </a:extLst>
          </p:cNvPr>
          <p:cNvSpPr>
            <a:spLocks noGrp="1"/>
          </p:cNvSpPr>
          <p:nvPr>
            <p:ph type="sldNum" sz="quarter" idx="12"/>
          </p:nvPr>
        </p:nvSpPr>
        <p:spPr/>
        <p:txBody>
          <a:bodyPr/>
          <a:lstStyle/>
          <a:p>
            <a:fld id="{81101EAC-1EE0-46AF-9025-5E3D800F67C9}" type="slidenum">
              <a:rPr lang="en-IN" smtClean="0"/>
              <a:t>6</a:t>
            </a:fld>
            <a:endParaRPr lang="en-IN"/>
          </a:p>
        </p:txBody>
      </p:sp>
    </p:spTree>
    <p:extLst>
      <p:ext uri="{BB962C8B-B14F-4D97-AF65-F5344CB8AC3E}">
        <p14:creationId xmlns:p14="http://schemas.microsoft.com/office/powerpoint/2010/main" val="4269930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1D6A-E84F-499B-8669-C6334B6B3061}"/>
              </a:ext>
            </a:extLst>
          </p:cNvPr>
          <p:cNvSpPr>
            <a:spLocks noGrp="1"/>
          </p:cNvSpPr>
          <p:nvPr>
            <p:ph type="title"/>
          </p:nvPr>
        </p:nvSpPr>
        <p:spPr>
          <a:xfrm>
            <a:off x="838200" y="365126"/>
            <a:ext cx="10515600" cy="632402"/>
          </a:xfrm>
        </p:spPr>
        <p:txBody>
          <a:bodyPr>
            <a:normAutofit fontScale="90000"/>
          </a:bodyPr>
          <a:lstStyle/>
          <a:p>
            <a:r>
              <a:rPr lang="en-IN" b="1" dirty="0"/>
              <a:t>Web applications</a:t>
            </a:r>
          </a:p>
        </p:txBody>
      </p:sp>
      <p:sp>
        <p:nvSpPr>
          <p:cNvPr id="3" name="Content Placeholder 2">
            <a:extLst>
              <a:ext uri="{FF2B5EF4-FFF2-40B4-BE49-F238E27FC236}">
                <a16:creationId xmlns:a16="http://schemas.microsoft.com/office/drawing/2014/main" id="{1025381D-9C4A-490A-93D7-3F6450B2A5A1}"/>
              </a:ext>
            </a:extLst>
          </p:cNvPr>
          <p:cNvSpPr>
            <a:spLocks noGrp="1"/>
          </p:cNvSpPr>
          <p:nvPr>
            <p:ph idx="1"/>
          </p:nvPr>
        </p:nvSpPr>
        <p:spPr>
          <a:xfrm>
            <a:off x="838200" y="1108364"/>
            <a:ext cx="10515600" cy="5068599"/>
          </a:xfrm>
        </p:spPr>
        <p:txBody>
          <a:bodyPr/>
          <a:lstStyle/>
          <a:p>
            <a:r>
              <a:rPr lang="en-US" dirty="0"/>
              <a:t>A distributed application that uses Web-based technologies (and generally relies on Web browsers for the presentation of user-interfaces) is typically considered a Web application. </a:t>
            </a:r>
          </a:p>
          <a:p>
            <a:r>
              <a:rPr lang="en-US" dirty="0"/>
              <a:t>These applications can be found in all kinds of cloud-based environments due to their high accessibility.</a:t>
            </a:r>
            <a:endParaRPr lang="en-IN" dirty="0"/>
          </a:p>
        </p:txBody>
      </p:sp>
      <p:sp>
        <p:nvSpPr>
          <p:cNvPr id="4" name="Slide Number Placeholder 3">
            <a:extLst>
              <a:ext uri="{FF2B5EF4-FFF2-40B4-BE49-F238E27FC236}">
                <a16:creationId xmlns:a16="http://schemas.microsoft.com/office/drawing/2014/main" id="{09D0BCEA-1EF2-4EAA-A450-811997C96628}"/>
              </a:ext>
            </a:extLst>
          </p:cNvPr>
          <p:cNvSpPr>
            <a:spLocks noGrp="1"/>
          </p:cNvSpPr>
          <p:nvPr>
            <p:ph type="sldNum" sz="quarter" idx="12"/>
          </p:nvPr>
        </p:nvSpPr>
        <p:spPr/>
        <p:txBody>
          <a:bodyPr/>
          <a:lstStyle/>
          <a:p>
            <a:fld id="{81101EAC-1EE0-46AF-9025-5E3D800F67C9}" type="slidenum">
              <a:rPr lang="en-IN" smtClean="0"/>
              <a:t>60</a:t>
            </a:fld>
            <a:endParaRPr lang="en-IN"/>
          </a:p>
        </p:txBody>
      </p:sp>
    </p:spTree>
    <p:extLst>
      <p:ext uri="{BB962C8B-B14F-4D97-AF65-F5344CB8AC3E}">
        <p14:creationId xmlns:p14="http://schemas.microsoft.com/office/powerpoint/2010/main" val="786405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71EEE2-5963-4E2E-8FFE-C97FAD4C64F7}"/>
              </a:ext>
            </a:extLst>
          </p:cNvPr>
          <p:cNvSpPr>
            <a:spLocks noGrp="1"/>
          </p:cNvSpPr>
          <p:nvPr>
            <p:ph type="sldNum" sz="quarter" idx="12"/>
          </p:nvPr>
        </p:nvSpPr>
        <p:spPr/>
        <p:txBody>
          <a:bodyPr/>
          <a:lstStyle/>
          <a:p>
            <a:fld id="{81101EAC-1EE0-46AF-9025-5E3D800F67C9}" type="slidenum">
              <a:rPr lang="en-IN" smtClean="0"/>
              <a:t>61</a:t>
            </a:fld>
            <a:endParaRPr lang="en-IN"/>
          </a:p>
        </p:txBody>
      </p:sp>
      <p:pic>
        <p:nvPicPr>
          <p:cNvPr id="5" name="Image423">
            <a:extLst>
              <a:ext uri="{FF2B5EF4-FFF2-40B4-BE49-F238E27FC236}">
                <a16:creationId xmlns:a16="http://schemas.microsoft.com/office/drawing/2014/main" id="{2662A605-92C0-41D1-862A-FDCAAD451221}"/>
              </a:ext>
            </a:extLst>
          </p:cNvPr>
          <p:cNvPicPr>
            <a:picLocks noGrp="1" noChangeAspect="1"/>
          </p:cNvPicPr>
          <p:nvPr>
            <p:ph idx="1"/>
          </p:nvPr>
        </p:nvPicPr>
        <p:blipFill>
          <a:blip r:embed="rId2"/>
          <a:stretch>
            <a:fillRect/>
          </a:stretch>
        </p:blipFill>
        <p:spPr>
          <a:xfrm>
            <a:off x="3314869" y="1006764"/>
            <a:ext cx="4878772" cy="4324351"/>
          </a:xfrm>
          <a:prstGeom prst="rect">
            <a:avLst/>
          </a:prstGeom>
          <a:noFill/>
        </p:spPr>
      </p:pic>
      <p:sp>
        <p:nvSpPr>
          <p:cNvPr id="7" name="TextBox 6">
            <a:extLst>
              <a:ext uri="{FF2B5EF4-FFF2-40B4-BE49-F238E27FC236}">
                <a16:creationId xmlns:a16="http://schemas.microsoft.com/office/drawing/2014/main" id="{DD60AA3D-A8F1-4CE0-BED9-F410ECF1C03E}"/>
              </a:ext>
            </a:extLst>
          </p:cNvPr>
          <p:cNvSpPr txBox="1"/>
          <p:nvPr/>
        </p:nvSpPr>
        <p:spPr>
          <a:xfrm>
            <a:off x="2364508" y="5731272"/>
            <a:ext cx="7176655" cy="369332"/>
          </a:xfrm>
          <a:prstGeom prst="rect">
            <a:avLst/>
          </a:prstGeom>
          <a:noFill/>
        </p:spPr>
        <p:txBody>
          <a:bodyPr wrap="square">
            <a:spAutoFit/>
          </a:bodyPr>
          <a:lstStyle/>
          <a:p>
            <a:r>
              <a:rPr lang="en-US" altLang="zh-CN" sz="1800" i="1" spc="3" dirty="0">
                <a:solidFill>
                  <a:srgbClr val="000000"/>
                </a:solidFill>
                <a:latin typeface="Georgia"/>
                <a:ea typeface="Georgia"/>
                <a:cs typeface="Georgia"/>
              </a:rPr>
              <a:t>Figure</a:t>
            </a:r>
            <a:r>
              <a:rPr lang="en-US" altLang="zh-CN" sz="1800" i="1" spc="-16" dirty="0">
                <a:solidFill>
                  <a:srgbClr val="000000"/>
                </a:solidFill>
                <a:latin typeface="Georgia"/>
                <a:ea typeface="Georgia"/>
                <a:cs typeface="Georgia"/>
              </a:rPr>
              <a:t> </a:t>
            </a:r>
            <a:r>
              <a:rPr lang="en-US" altLang="zh-CN" sz="1800" i="1" spc="6" dirty="0">
                <a:solidFill>
                  <a:srgbClr val="000000"/>
                </a:solidFill>
                <a:latin typeface="Georgia"/>
                <a:ea typeface="Georgia"/>
                <a:cs typeface="Georgia"/>
              </a:rPr>
              <a:t>-</a:t>
            </a:r>
            <a:r>
              <a:rPr lang="en-US" altLang="zh-CN" sz="1800" i="1" spc="1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The</a:t>
            </a:r>
            <a:r>
              <a:rPr lang="en-US" altLang="zh-CN" sz="1800" i="1" spc="-2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three</a:t>
            </a:r>
            <a:r>
              <a:rPr lang="en-US" altLang="zh-CN" sz="1800" i="1" spc="-1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basic</a:t>
            </a:r>
            <a:r>
              <a:rPr lang="en-US" altLang="zh-CN" sz="1800" i="1" spc="9"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architectural</a:t>
            </a:r>
            <a:r>
              <a:rPr lang="en-US" altLang="zh-CN" sz="1800" i="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tiers</a:t>
            </a:r>
            <a:r>
              <a:rPr lang="en-US" altLang="zh-CN" sz="1800" i="1" dirty="0">
                <a:solidFill>
                  <a:srgbClr val="000000"/>
                </a:solidFill>
                <a:latin typeface="Georgia"/>
                <a:ea typeface="Georgia"/>
                <a:cs typeface="Georgia"/>
              </a:rPr>
              <a:t> </a:t>
            </a:r>
            <a:r>
              <a:rPr lang="en-US" altLang="zh-CN" sz="1800" i="1" spc="0" dirty="0">
                <a:solidFill>
                  <a:srgbClr val="000000"/>
                </a:solidFill>
                <a:latin typeface="Georgia"/>
                <a:ea typeface="Georgia"/>
                <a:cs typeface="Georgia"/>
              </a:rPr>
              <a:t>of</a:t>
            </a:r>
            <a:r>
              <a:rPr lang="en-US" altLang="zh-CN" sz="1800" i="1" spc="14"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Web</a:t>
            </a:r>
            <a:r>
              <a:rPr lang="en-US" altLang="zh-CN" sz="1800" i="1" spc="-7" dirty="0">
                <a:solidFill>
                  <a:srgbClr val="000000"/>
                </a:solidFill>
                <a:latin typeface="Georgia"/>
                <a:ea typeface="Georgia"/>
                <a:cs typeface="Georgia"/>
              </a:rPr>
              <a:t> </a:t>
            </a:r>
            <a:r>
              <a:rPr lang="en-US" altLang="zh-CN" sz="1800" i="1" spc="5" dirty="0">
                <a:solidFill>
                  <a:srgbClr val="000000"/>
                </a:solidFill>
                <a:latin typeface="Georgia"/>
                <a:ea typeface="Georgia"/>
                <a:cs typeface="Georgia"/>
              </a:rPr>
              <a:t>applications.</a:t>
            </a:r>
            <a:endParaRPr lang="en-IN" dirty="0"/>
          </a:p>
        </p:txBody>
      </p:sp>
    </p:spTree>
    <p:extLst>
      <p:ext uri="{BB962C8B-B14F-4D97-AF65-F5344CB8AC3E}">
        <p14:creationId xmlns:p14="http://schemas.microsoft.com/office/powerpoint/2010/main" val="443725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CF06A-DA58-493C-9589-079B9E216F93}"/>
              </a:ext>
            </a:extLst>
          </p:cNvPr>
          <p:cNvSpPr>
            <a:spLocks noGrp="1"/>
          </p:cNvSpPr>
          <p:nvPr>
            <p:ph idx="1"/>
          </p:nvPr>
        </p:nvSpPr>
        <p:spPr>
          <a:xfrm>
            <a:off x="838200" y="738909"/>
            <a:ext cx="10515600" cy="5438054"/>
          </a:xfrm>
        </p:spPr>
        <p:txBody>
          <a:bodyPr>
            <a:normAutofit fontScale="92500" lnSpcReduction="20000"/>
          </a:bodyPr>
          <a:lstStyle/>
          <a:p>
            <a:pPr marL="0" indent="0">
              <a:buNone/>
            </a:pPr>
            <a:r>
              <a:rPr lang="en-IN" b="1" dirty="0"/>
              <a:t>Presentation layer </a:t>
            </a:r>
          </a:p>
          <a:p>
            <a:r>
              <a:rPr lang="en-IN" dirty="0"/>
              <a:t>Which represents the user interface. Which is reside on both client and server side.</a:t>
            </a:r>
          </a:p>
          <a:p>
            <a:r>
              <a:rPr lang="en-IN" dirty="0"/>
              <a:t> Web server receive client request and retrieve requested resources directly as static or dynamic web which is generated by application logic.</a:t>
            </a:r>
          </a:p>
          <a:p>
            <a:pPr marL="0" indent="0">
              <a:buNone/>
            </a:pPr>
            <a:r>
              <a:rPr lang="en-IN" b="1" dirty="0"/>
              <a:t>Application layer </a:t>
            </a:r>
          </a:p>
          <a:p>
            <a:r>
              <a:rPr lang="en-IN" dirty="0"/>
              <a:t>Which implements the application logic.</a:t>
            </a:r>
          </a:p>
          <a:p>
            <a:r>
              <a:rPr lang="en-IN" dirty="0"/>
              <a:t>Web servers interact with application logic to execute the user request.</a:t>
            </a:r>
          </a:p>
          <a:p>
            <a:pPr marL="0" indent="0">
              <a:buNone/>
            </a:pPr>
            <a:r>
              <a:rPr lang="en-IN" b="1" dirty="0"/>
              <a:t>Data layer </a:t>
            </a:r>
          </a:p>
          <a:p>
            <a:r>
              <a:rPr lang="en-IN" dirty="0"/>
              <a:t>Which comprised of persistent data storage.</a:t>
            </a:r>
          </a:p>
          <a:p>
            <a:r>
              <a:rPr lang="en-IN" dirty="0"/>
              <a:t>The application logic interact with the underlaying databases.</a:t>
            </a:r>
          </a:p>
          <a:p>
            <a:pPr marL="0" indent="0">
              <a:buNone/>
            </a:pPr>
            <a:r>
              <a:rPr lang="en-US" dirty="0"/>
              <a:t>PaaS ready-made environments enable cloud consumers to develop and deploy Web applications. Typical PaaS offerings have separate instances of the Web server, application server, and data storage server environments.</a:t>
            </a:r>
            <a:endParaRPr lang="en-IN" dirty="0"/>
          </a:p>
        </p:txBody>
      </p:sp>
      <p:sp>
        <p:nvSpPr>
          <p:cNvPr id="4" name="Slide Number Placeholder 3">
            <a:extLst>
              <a:ext uri="{FF2B5EF4-FFF2-40B4-BE49-F238E27FC236}">
                <a16:creationId xmlns:a16="http://schemas.microsoft.com/office/drawing/2014/main" id="{46AEDA07-B8C2-4C28-8913-1B47F7495C1B}"/>
              </a:ext>
            </a:extLst>
          </p:cNvPr>
          <p:cNvSpPr>
            <a:spLocks noGrp="1"/>
          </p:cNvSpPr>
          <p:nvPr>
            <p:ph type="sldNum" sz="quarter" idx="12"/>
          </p:nvPr>
        </p:nvSpPr>
        <p:spPr/>
        <p:txBody>
          <a:bodyPr/>
          <a:lstStyle/>
          <a:p>
            <a:fld id="{81101EAC-1EE0-46AF-9025-5E3D800F67C9}" type="slidenum">
              <a:rPr lang="en-IN" smtClean="0"/>
              <a:t>62</a:t>
            </a:fld>
            <a:endParaRPr lang="en-IN"/>
          </a:p>
        </p:txBody>
      </p:sp>
    </p:spTree>
    <p:extLst>
      <p:ext uri="{BB962C8B-B14F-4D97-AF65-F5344CB8AC3E}">
        <p14:creationId xmlns:p14="http://schemas.microsoft.com/office/powerpoint/2010/main" val="547697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8B53-8E8B-4327-BF99-524909F42246}"/>
              </a:ext>
            </a:extLst>
          </p:cNvPr>
          <p:cNvSpPr>
            <a:spLocks noGrp="1"/>
          </p:cNvSpPr>
          <p:nvPr>
            <p:ph type="title"/>
          </p:nvPr>
        </p:nvSpPr>
        <p:spPr>
          <a:xfrm>
            <a:off x="838200" y="365125"/>
            <a:ext cx="10515600" cy="697057"/>
          </a:xfrm>
        </p:spPr>
        <p:txBody>
          <a:bodyPr/>
          <a:lstStyle/>
          <a:p>
            <a:r>
              <a:rPr lang="en-US" altLang="zh-CN" sz="4400" spc="0" dirty="0">
                <a:solidFill>
                  <a:srgbClr val="646B86"/>
                </a:solidFill>
                <a:latin typeface="Georgia"/>
                <a:ea typeface="Georgia"/>
                <a:cs typeface="Georgia"/>
              </a:rPr>
              <a:t>5.4 </a:t>
            </a:r>
            <a:r>
              <a:rPr lang="en-IN" dirty="0">
                <a:solidFill>
                  <a:srgbClr val="646B86"/>
                </a:solidFill>
                <a:latin typeface="Georgia"/>
              </a:rPr>
              <a:t>Multitenant </a:t>
            </a:r>
            <a:r>
              <a:rPr lang="en-US" altLang="zh-CN" sz="4400" spc="0" dirty="0">
                <a:solidFill>
                  <a:srgbClr val="646B86"/>
                </a:solidFill>
                <a:latin typeface="Georgia"/>
                <a:ea typeface="Georgia"/>
                <a:cs typeface="Georgia"/>
              </a:rPr>
              <a:t>Technology</a:t>
            </a:r>
            <a:endParaRPr lang="en-IN" dirty="0"/>
          </a:p>
        </p:txBody>
      </p:sp>
      <p:sp>
        <p:nvSpPr>
          <p:cNvPr id="3" name="Content Placeholder 2">
            <a:extLst>
              <a:ext uri="{FF2B5EF4-FFF2-40B4-BE49-F238E27FC236}">
                <a16:creationId xmlns:a16="http://schemas.microsoft.com/office/drawing/2014/main" id="{E4E2AFF3-BF15-4DEE-9E3A-6D449270F445}"/>
              </a:ext>
            </a:extLst>
          </p:cNvPr>
          <p:cNvSpPr>
            <a:spLocks noGrp="1"/>
          </p:cNvSpPr>
          <p:nvPr>
            <p:ph idx="1"/>
          </p:nvPr>
        </p:nvSpPr>
        <p:spPr>
          <a:xfrm>
            <a:off x="949037" y="1518660"/>
            <a:ext cx="10515600" cy="4837690"/>
          </a:xfrm>
        </p:spPr>
        <p:txBody>
          <a:bodyPr>
            <a:normAutofit/>
          </a:bodyPr>
          <a:lstStyle/>
          <a:p>
            <a:pPr marL="0" indent="0">
              <a:buNone/>
            </a:pPr>
            <a:r>
              <a:rPr lang="en-IN" dirty="0"/>
              <a:t>This technology enables multiple users allow access to same application logic.</a:t>
            </a:r>
          </a:p>
          <a:p>
            <a:pPr marL="0" indent="0">
              <a:buNone/>
            </a:pPr>
            <a:r>
              <a:rPr lang="en-IN" dirty="0"/>
              <a:t>Every tenant has its own view of the application that can use, customize which is unaware of other tenants while using the same application.</a:t>
            </a:r>
          </a:p>
          <a:p>
            <a:pPr marL="0" indent="0">
              <a:buNone/>
            </a:pPr>
            <a:r>
              <a:rPr lang="en-IN" dirty="0"/>
              <a:t>Multitenant application ensure that tenants do not have access to data and configuration information that is not their own.</a:t>
            </a:r>
          </a:p>
          <a:p>
            <a:pPr marL="0" indent="0">
              <a:buNone/>
            </a:pPr>
            <a:endParaRPr lang="en-IN" dirty="0"/>
          </a:p>
        </p:txBody>
      </p:sp>
      <p:sp>
        <p:nvSpPr>
          <p:cNvPr id="4" name="Slide Number Placeholder 3">
            <a:extLst>
              <a:ext uri="{FF2B5EF4-FFF2-40B4-BE49-F238E27FC236}">
                <a16:creationId xmlns:a16="http://schemas.microsoft.com/office/drawing/2014/main" id="{52B9C04D-461A-4E94-90FA-EE66F4AB4CC3}"/>
              </a:ext>
            </a:extLst>
          </p:cNvPr>
          <p:cNvSpPr>
            <a:spLocks noGrp="1"/>
          </p:cNvSpPr>
          <p:nvPr>
            <p:ph type="sldNum" sz="quarter" idx="12"/>
          </p:nvPr>
        </p:nvSpPr>
        <p:spPr/>
        <p:txBody>
          <a:bodyPr/>
          <a:lstStyle/>
          <a:p>
            <a:fld id="{81101EAC-1EE0-46AF-9025-5E3D800F67C9}" type="slidenum">
              <a:rPr lang="en-IN" smtClean="0"/>
              <a:t>63</a:t>
            </a:fld>
            <a:endParaRPr lang="en-IN"/>
          </a:p>
        </p:txBody>
      </p:sp>
    </p:spTree>
    <p:extLst>
      <p:ext uri="{BB962C8B-B14F-4D97-AF65-F5344CB8AC3E}">
        <p14:creationId xmlns:p14="http://schemas.microsoft.com/office/powerpoint/2010/main" val="1044335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E45C22-9412-449A-9842-C2B8243FCF9D}"/>
              </a:ext>
            </a:extLst>
          </p:cNvPr>
          <p:cNvSpPr>
            <a:spLocks noGrp="1"/>
          </p:cNvSpPr>
          <p:nvPr>
            <p:ph type="sldNum" sz="quarter" idx="12"/>
          </p:nvPr>
        </p:nvSpPr>
        <p:spPr/>
        <p:txBody>
          <a:bodyPr/>
          <a:lstStyle/>
          <a:p>
            <a:fld id="{81101EAC-1EE0-46AF-9025-5E3D800F67C9}" type="slidenum">
              <a:rPr lang="en-IN" smtClean="0"/>
              <a:t>64</a:t>
            </a:fld>
            <a:endParaRPr lang="en-IN"/>
          </a:p>
        </p:txBody>
      </p:sp>
      <p:pic>
        <p:nvPicPr>
          <p:cNvPr id="5" name="Picture 2" descr="https://miro.medium.com/max/749/1*QjrjYFMxKjqakE1FWbIQGA.png">
            <a:extLst>
              <a:ext uri="{FF2B5EF4-FFF2-40B4-BE49-F238E27FC236}">
                <a16:creationId xmlns:a16="http://schemas.microsoft.com/office/drawing/2014/main" id="{FE98A3AF-B81B-4322-B838-EF981F80A1B3}"/>
              </a:ext>
            </a:extLst>
          </p:cNvPr>
          <p:cNvPicPr>
            <a:picLocks noChangeAspect="1" noChangeArrowheads="1"/>
          </p:cNvPicPr>
          <p:nvPr/>
        </p:nvPicPr>
        <p:blipFill>
          <a:blip r:embed="rId2"/>
          <a:srcRect/>
          <a:stretch>
            <a:fillRect/>
          </a:stretch>
        </p:blipFill>
        <p:spPr bwMode="auto">
          <a:xfrm>
            <a:off x="1797456" y="416586"/>
            <a:ext cx="8001056" cy="6024827"/>
          </a:xfrm>
          <a:prstGeom prst="rect">
            <a:avLst/>
          </a:prstGeom>
          <a:noFill/>
        </p:spPr>
      </p:pic>
    </p:spTree>
    <p:extLst>
      <p:ext uri="{BB962C8B-B14F-4D97-AF65-F5344CB8AC3E}">
        <p14:creationId xmlns:p14="http://schemas.microsoft.com/office/powerpoint/2010/main" val="3577553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E912-AEA0-4D52-8D24-69A4D7487159}"/>
              </a:ext>
            </a:extLst>
          </p:cNvPr>
          <p:cNvSpPr>
            <a:spLocks noGrp="1"/>
          </p:cNvSpPr>
          <p:nvPr>
            <p:ph idx="1"/>
          </p:nvPr>
        </p:nvSpPr>
        <p:spPr>
          <a:xfrm>
            <a:off x="838200" y="461818"/>
            <a:ext cx="10515600" cy="5715145"/>
          </a:xfrm>
        </p:spPr>
        <p:txBody>
          <a:bodyPr>
            <a:normAutofit/>
          </a:bodyPr>
          <a:lstStyle/>
          <a:p>
            <a:pPr marL="0" indent="0">
              <a:buNone/>
            </a:pPr>
            <a:r>
              <a:rPr lang="en-IN" dirty="0"/>
              <a:t>Tenants can individually customize features of application are</a:t>
            </a:r>
          </a:p>
          <a:p>
            <a:r>
              <a:rPr lang="en-IN" b="1" dirty="0"/>
              <a:t>User interface</a:t>
            </a:r>
          </a:p>
          <a:p>
            <a:pPr marL="0" indent="0">
              <a:buNone/>
            </a:pPr>
            <a:r>
              <a:rPr lang="en-IN" dirty="0"/>
              <a:t>Tenants can define specialized look and feel for their application interface.</a:t>
            </a:r>
          </a:p>
          <a:p>
            <a:r>
              <a:rPr lang="en-US" b="1" dirty="0"/>
              <a:t>Business Process </a:t>
            </a:r>
            <a:r>
              <a:rPr lang="en-US" dirty="0"/>
              <a:t>– Tenants can customize the rules, logic, and workflows of the business processes that are implemented in the application.</a:t>
            </a:r>
          </a:p>
          <a:p>
            <a:r>
              <a:rPr lang="en-US" b="1" dirty="0"/>
              <a:t>Data Model </a:t>
            </a:r>
            <a:r>
              <a:rPr lang="en-US" dirty="0"/>
              <a:t>– Tenants can extend the data schema of the application to include, exclude, or rename fields in the application data structures.</a:t>
            </a:r>
          </a:p>
          <a:p>
            <a:r>
              <a:rPr lang="en-US" b="1" dirty="0"/>
              <a:t>Access Control </a:t>
            </a:r>
            <a:r>
              <a:rPr lang="en-US" dirty="0"/>
              <a:t>– Tenants can independently control the access rights for users and groups</a:t>
            </a:r>
            <a:endParaRPr lang="en-IN" dirty="0"/>
          </a:p>
        </p:txBody>
      </p:sp>
      <p:sp>
        <p:nvSpPr>
          <p:cNvPr id="4" name="Slide Number Placeholder 3">
            <a:extLst>
              <a:ext uri="{FF2B5EF4-FFF2-40B4-BE49-F238E27FC236}">
                <a16:creationId xmlns:a16="http://schemas.microsoft.com/office/drawing/2014/main" id="{B4B6FA69-AE14-4780-9AE0-723B688B2538}"/>
              </a:ext>
            </a:extLst>
          </p:cNvPr>
          <p:cNvSpPr>
            <a:spLocks noGrp="1"/>
          </p:cNvSpPr>
          <p:nvPr>
            <p:ph type="sldNum" sz="quarter" idx="12"/>
          </p:nvPr>
        </p:nvSpPr>
        <p:spPr/>
        <p:txBody>
          <a:bodyPr/>
          <a:lstStyle/>
          <a:p>
            <a:fld id="{81101EAC-1EE0-46AF-9025-5E3D800F67C9}" type="slidenum">
              <a:rPr lang="en-IN" smtClean="0"/>
              <a:t>65</a:t>
            </a:fld>
            <a:endParaRPr lang="en-IN"/>
          </a:p>
        </p:txBody>
      </p:sp>
    </p:spTree>
    <p:extLst>
      <p:ext uri="{BB962C8B-B14F-4D97-AF65-F5344CB8AC3E}">
        <p14:creationId xmlns:p14="http://schemas.microsoft.com/office/powerpoint/2010/main" val="54237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1C1E-6F8B-45B4-A0B1-8B310342F495}"/>
              </a:ext>
            </a:extLst>
          </p:cNvPr>
          <p:cNvSpPr>
            <a:spLocks noGrp="1"/>
          </p:cNvSpPr>
          <p:nvPr>
            <p:ph type="title"/>
          </p:nvPr>
        </p:nvSpPr>
        <p:spPr>
          <a:xfrm>
            <a:off x="838200" y="365126"/>
            <a:ext cx="10515600" cy="835602"/>
          </a:xfrm>
        </p:spPr>
        <p:txBody>
          <a:bodyPr/>
          <a:lstStyle/>
          <a:p>
            <a:r>
              <a:rPr lang="en-IN" b="1" dirty="0"/>
              <a:t>Characteristics of Multitenant application</a:t>
            </a:r>
          </a:p>
        </p:txBody>
      </p:sp>
      <p:sp>
        <p:nvSpPr>
          <p:cNvPr id="3" name="Content Placeholder 2">
            <a:extLst>
              <a:ext uri="{FF2B5EF4-FFF2-40B4-BE49-F238E27FC236}">
                <a16:creationId xmlns:a16="http://schemas.microsoft.com/office/drawing/2014/main" id="{EA0C0236-8DF5-4A2D-9E71-85B329EB773C}"/>
              </a:ext>
            </a:extLst>
          </p:cNvPr>
          <p:cNvSpPr>
            <a:spLocks noGrp="1"/>
          </p:cNvSpPr>
          <p:nvPr>
            <p:ph idx="1"/>
          </p:nvPr>
        </p:nvSpPr>
        <p:spPr>
          <a:xfrm>
            <a:off x="838200" y="1200728"/>
            <a:ext cx="10515600" cy="4976235"/>
          </a:xfrm>
        </p:spPr>
        <p:txBody>
          <a:bodyPr>
            <a:normAutofit fontScale="92500" lnSpcReduction="20000"/>
          </a:bodyPr>
          <a:lstStyle/>
          <a:p>
            <a:r>
              <a:rPr lang="en-US" b="1" dirty="0"/>
              <a:t>Usage Isolation </a:t>
            </a:r>
            <a:r>
              <a:rPr lang="en-US" dirty="0"/>
              <a:t>– The usage behavior of one tenant does not affect the application availability and performance of other tenants. </a:t>
            </a:r>
          </a:p>
          <a:p>
            <a:r>
              <a:rPr lang="en-US" dirty="0"/>
              <a:t> </a:t>
            </a:r>
            <a:r>
              <a:rPr lang="en-US" b="1" dirty="0"/>
              <a:t>Data Security </a:t>
            </a:r>
            <a:r>
              <a:rPr lang="en-US" dirty="0"/>
              <a:t>– Tenants cannot access data that belongs to other tenants.</a:t>
            </a:r>
          </a:p>
          <a:p>
            <a:r>
              <a:rPr lang="en-US" dirty="0"/>
              <a:t> </a:t>
            </a:r>
            <a:r>
              <a:rPr lang="en-US" b="1" dirty="0"/>
              <a:t>Recovery</a:t>
            </a:r>
            <a:r>
              <a:rPr lang="en-US" dirty="0"/>
              <a:t> – Backup and restore procedures are separately executed for the data of each tenant. </a:t>
            </a:r>
          </a:p>
          <a:p>
            <a:r>
              <a:rPr lang="en-US" dirty="0"/>
              <a:t> </a:t>
            </a:r>
            <a:r>
              <a:rPr lang="en-US" b="1" dirty="0"/>
              <a:t>Application Upgrades </a:t>
            </a:r>
            <a:r>
              <a:rPr lang="en-US" dirty="0"/>
              <a:t>– Tenants are not negatively affected by the synchronous upgrading of shared software artifacts. </a:t>
            </a:r>
          </a:p>
          <a:p>
            <a:r>
              <a:rPr lang="en-US" dirty="0"/>
              <a:t> </a:t>
            </a:r>
            <a:r>
              <a:rPr lang="en-US" b="1" dirty="0"/>
              <a:t>Scalability</a:t>
            </a:r>
            <a:r>
              <a:rPr lang="en-US" dirty="0"/>
              <a:t> – The application can scale to accommodate increases in usage by existing tenants and/or increases in the number of tenants. </a:t>
            </a:r>
          </a:p>
          <a:p>
            <a:r>
              <a:rPr lang="en-US" dirty="0"/>
              <a:t> </a:t>
            </a:r>
            <a:r>
              <a:rPr lang="en-US" b="1" dirty="0"/>
              <a:t>Metered Usage </a:t>
            </a:r>
            <a:r>
              <a:rPr lang="en-US" dirty="0"/>
              <a:t>– Tenants are charged only for the application processing and features that are actually consumed. </a:t>
            </a:r>
          </a:p>
          <a:p>
            <a:r>
              <a:rPr lang="en-US" dirty="0"/>
              <a:t> </a:t>
            </a:r>
            <a:r>
              <a:rPr lang="en-US" b="1" dirty="0"/>
              <a:t>Data Tier Isolation </a:t>
            </a:r>
            <a:r>
              <a:rPr lang="en-US" dirty="0"/>
              <a:t>– Tenants can have individual databases, tables, and/or schemas isolated from other tenants. Alternatively, databases, tables, and/or schemas can be designed to be intentionally shared by tenants.</a:t>
            </a:r>
            <a:endParaRPr lang="en-IN" dirty="0"/>
          </a:p>
        </p:txBody>
      </p:sp>
      <p:sp>
        <p:nvSpPr>
          <p:cNvPr id="4" name="Slide Number Placeholder 3">
            <a:extLst>
              <a:ext uri="{FF2B5EF4-FFF2-40B4-BE49-F238E27FC236}">
                <a16:creationId xmlns:a16="http://schemas.microsoft.com/office/drawing/2014/main" id="{EC8E95A6-6578-4A8F-A42E-28523219A87C}"/>
              </a:ext>
            </a:extLst>
          </p:cNvPr>
          <p:cNvSpPr>
            <a:spLocks noGrp="1"/>
          </p:cNvSpPr>
          <p:nvPr>
            <p:ph type="sldNum" sz="quarter" idx="12"/>
          </p:nvPr>
        </p:nvSpPr>
        <p:spPr/>
        <p:txBody>
          <a:bodyPr/>
          <a:lstStyle/>
          <a:p>
            <a:fld id="{81101EAC-1EE0-46AF-9025-5E3D800F67C9}" type="slidenum">
              <a:rPr lang="en-IN" smtClean="0"/>
              <a:t>66</a:t>
            </a:fld>
            <a:endParaRPr lang="en-IN"/>
          </a:p>
        </p:txBody>
      </p:sp>
    </p:spTree>
    <p:extLst>
      <p:ext uri="{BB962C8B-B14F-4D97-AF65-F5344CB8AC3E}">
        <p14:creationId xmlns:p14="http://schemas.microsoft.com/office/powerpoint/2010/main" val="3611433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36A988-3D32-4766-8948-159E9F6EBC25}"/>
              </a:ext>
            </a:extLst>
          </p:cNvPr>
          <p:cNvSpPr>
            <a:spLocks noGrp="1"/>
          </p:cNvSpPr>
          <p:nvPr>
            <p:ph type="sldNum" sz="quarter" idx="12"/>
          </p:nvPr>
        </p:nvSpPr>
        <p:spPr/>
        <p:txBody>
          <a:bodyPr/>
          <a:lstStyle/>
          <a:p>
            <a:fld id="{81101EAC-1EE0-46AF-9025-5E3D800F67C9}" type="slidenum">
              <a:rPr lang="en-IN" smtClean="0"/>
              <a:t>67</a:t>
            </a:fld>
            <a:endParaRPr lang="en-IN"/>
          </a:p>
        </p:txBody>
      </p:sp>
      <p:pic>
        <p:nvPicPr>
          <p:cNvPr id="5" name="Image478">
            <a:extLst>
              <a:ext uri="{FF2B5EF4-FFF2-40B4-BE49-F238E27FC236}">
                <a16:creationId xmlns:a16="http://schemas.microsoft.com/office/drawing/2014/main" id="{5CE3F793-9C7A-4BCD-AC31-3713A90D8DFC}"/>
              </a:ext>
            </a:extLst>
          </p:cNvPr>
          <p:cNvPicPr>
            <a:picLocks noGrp="1" noChangeAspect="1"/>
          </p:cNvPicPr>
          <p:nvPr>
            <p:ph idx="1"/>
          </p:nvPr>
        </p:nvPicPr>
        <p:blipFill>
          <a:blip r:embed="rId2"/>
          <a:stretch>
            <a:fillRect/>
          </a:stretch>
        </p:blipFill>
        <p:spPr>
          <a:xfrm>
            <a:off x="2530760" y="1141123"/>
            <a:ext cx="7629237" cy="4403581"/>
          </a:xfrm>
          <a:prstGeom prst="rect">
            <a:avLst/>
          </a:prstGeom>
          <a:noFill/>
        </p:spPr>
      </p:pic>
      <p:sp>
        <p:nvSpPr>
          <p:cNvPr id="6" name="Rectangle 5">
            <a:extLst>
              <a:ext uri="{FF2B5EF4-FFF2-40B4-BE49-F238E27FC236}">
                <a16:creationId xmlns:a16="http://schemas.microsoft.com/office/drawing/2014/main" id="{8F728C92-6AB5-4F4A-A278-A6DD5CEBF3CD}"/>
              </a:ext>
            </a:extLst>
          </p:cNvPr>
          <p:cNvSpPr/>
          <p:nvPr/>
        </p:nvSpPr>
        <p:spPr>
          <a:xfrm>
            <a:off x="2410689" y="5470812"/>
            <a:ext cx="7869381" cy="956865"/>
          </a:xfrm>
          <a:prstGeom prst="rect">
            <a:avLst/>
          </a:prstGeom>
        </p:spPr>
        <p:txBody>
          <a:bodyPr wrap="square">
            <a:spAutoFit/>
          </a:bodyPr>
          <a:lstStyle/>
          <a:p>
            <a:pPr marL="274320" indent="-274320">
              <a:lnSpc>
                <a:spcPts val="2336"/>
              </a:lnSpc>
            </a:pPr>
            <a:r>
              <a:rPr lang="en-US" altLang="zh-CN" i="1" spc="3" dirty="0">
                <a:solidFill>
                  <a:srgbClr val="000000"/>
                </a:solidFill>
                <a:latin typeface="Georgia"/>
                <a:ea typeface="Georgia"/>
                <a:cs typeface="Georgia"/>
              </a:rPr>
              <a:t>Figure</a:t>
            </a:r>
            <a:r>
              <a:rPr lang="en-US" altLang="zh-CN" i="1" spc="-16" dirty="0">
                <a:solidFill>
                  <a:srgbClr val="000000"/>
                </a:solidFill>
                <a:latin typeface="Georgia"/>
                <a:ea typeface="Georgia"/>
                <a:cs typeface="Georgia"/>
              </a:rPr>
              <a:t> </a:t>
            </a:r>
            <a:r>
              <a:rPr lang="en-US" altLang="zh-CN" i="1" dirty="0">
                <a:solidFill>
                  <a:srgbClr val="000000"/>
                </a:solidFill>
                <a:latin typeface="Georgia"/>
                <a:ea typeface="Georgia"/>
                <a:cs typeface="Georgia"/>
              </a:rPr>
              <a:t>-</a:t>
            </a:r>
            <a:r>
              <a:rPr lang="en-US" altLang="zh-CN" i="1" spc="6" dirty="0">
                <a:solidFill>
                  <a:srgbClr val="000000"/>
                </a:solidFill>
                <a:latin typeface="Georgia"/>
                <a:ea typeface="Georgia"/>
                <a:cs typeface="Georgia"/>
              </a:rPr>
              <a:t> </a:t>
            </a:r>
            <a:r>
              <a:rPr lang="en-US" altLang="zh-CN" i="1" dirty="0">
                <a:solidFill>
                  <a:srgbClr val="000000"/>
                </a:solidFill>
                <a:latin typeface="Georgia"/>
                <a:ea typeface="Georgia"/>
                <a:cs typeface="Georgia"/>
              </a:rPr>
              <a:t>A </a:t>
            </a:r>
            <a:r>
              <a:rPr lang="en-US" altLang="zh-CN" i="1" spc="4" dirty="0">
                <a:solidFill>
                  <a:srgbClr val="000000"/>
                </a:solidFill>
                <a:latin typeface="Georgia"/>
                <a:ea typeface="Georgia"/>
                <a:cs typeface="Georgia"/>
              </a:rPr>
              <a:t>multitenant</a:t>
            </a:r>
            <a:r>
              <a:rPr lang="en-US" altLang="zh-CN" i="1" dirty="0">
                <a:solidFill>
                  <a:srgbClr val="000000"/>
                </a:solidFill>
                <a:latin typeface="Georgia"/>
                <a:ea typeface="Georgia"/>
                <a:cs typeface="Georgia"/>
              </a:rPr>
              <a:t> </a:t>
            </a:r>
            <a:r>
              <a:rPr lang="en-US" altLang="zh-CN" i="1" spc="4" dirty="0">
                <a:solidFill>
                  <a:srgbClr val="000000"/>
                </a:solidFill>
                <a:latin typeface="Georgia"/>
                <a:ea typeface="Georgia"/>
                <a:cs typeface="Georgia"/>
              </a:rPr>
              <a:t>application</a:t>
            </a:r>
            <a:r>
              <a:rPr lang="en-US" altLang="zh-CN" i="1" spc="-6" dirty="0">
                <a:solidFill>
                  <a:srgbClr val="000000"/>
                </a:solidFill>
                <a:latin typeface="Georgia"/>
                <a:ea typeface="Georgia"/>
                <a:cs typeface="Georgia"/>
              </a:rPr>
              <a:t> </a:t>
            </a:r>
            <a:r>
              <a:rPr lang="en-US" altLang="zh-CN" i="1" spc="2" dirty="0">
                <a:solidFill>
                  <a:srgbClr val="000000"/>
                </a:solidFill>
                <a:latin typeface="Georgia"/>
                <a:ea typeface="Georgia"/>
                <a:cs typeface="Georgia"/>
              </a:rPr>
              <a:t>that</a:t>
            </a:r>
            <a:r>
              <a:rPr lang="en-US" altLang="zh-CN" i="1" spc="11" dirty="0">
                <a:solidFill>
                  <a:srgbClr val="000000"/>
                </a:solidFill>
                <a:latin typeface="Georgia"/>
                <a:ea typeface="Georgia"/>
                <a:cs typeface="Georgia"/>
              </a:rPr>
              <a:t> </a:t>
            </a:r>
            <a:r>
              <a:rPr lang="en-US" altLang="zh-CN" i="1" dirty="0">
                <a:solidFill>
                  <a:srgbClr val="000000"/>
                </a:solidFill>
                <a:latin typeface="Georgia"/>
                <a:ea typeface="Georgia"/>
                <a:cs typeface="Georgia"/>
              </a:rPr>
              <a:t>is </a:t>
            </a:r>
            <a:r>
              <a:rPr lang="en-US" altLang="zh-CN" i="1" spc="4" dirty="0">
                <a:solidFill>
                  <a:srgbClr val="000000"/>
                </a:solidFill>
                <a:latin typeface="Georgia"/>
                <a:ea typeface="Georgia"/>
                <a:cs typeface="Georgia"/>
              </a:rPr>
              <a:t>serving, multiple</a:t>
            </a:r>
            <a:r>
              <a:rPr lang="en-US" altLang="zh-CN" i="1" spc="-17" dirty="0">
                <a:solidFill>
                  <a:srgbClr val="000000"/>
                </a:solidFill>
                <a:latin typeface="Georgia"/>
                <a:ea typeface="Georgia"/>
                <a:cs typeface="Georgia"/>
              </a:rPr>
              <a:t> </a:t>
            </a:r>
            <a:r>
              <a:rPr lang="en-US" altLang="zh-CN" i="1" spc="3" dirty="0">
                <a:solidFill>
                  <a:srgbClr val="000000"/>
                </a:solidFill>
                <a:latin typeface="Georgia"/>
                <a:ea typeface="Georgia"/>
                <a:cs typeface="Georgia"/>
              </a:rPr>
              <a:t>cloud</a:t>
            </a:r>
            <a:r>
              <a:rPr lang="en-US" altLang="zh-CN" i="1" dirty="0">
                <a:solidFill>
                  <a:srgbClr val="000000"/>
                </a:solidFill>
                <a:latin typeface="Georgia"/>
                <a:ea typeface="Georgia"/>
                <a:cs typeface="Georgia"/>
              </a:rPr>
              <a:t> </a:t>
            </a:r>
            <a:r>
              <a:rPr lang="en-US" altLang="zh-CN" i="1" spc="3" dirty="0">
                <a:solidFill>
                  <a:srgbClr val="000000"/>
                </a:solidFill>
                <a:latin typeface="Georgia"/>
                <a:ea typeface="Georgia"/>
                <a:cs typeface="Georgia"/>
              </a:rPr>
              <a:t>service, consumers</a:t>
            </a:r>
            <a:r>
              <a:rPr lang="en-US" altLang="zh-CN" i="1" spc="-25" dirty="0">
                <a:solidFill>
                  <a:srgbClr val="000000"/>
                </a:solidFill>
                <a:latin typeface="Georgia"/>
                <a:ea typeface="Georgia"/>
                <a:cs typeface="Georgia"/>
              </a:rPr>
              <a:t> </a:t>
            </a:r>
            <a:r>
              <a:rPr lang="en-US" altLang="zh-CN" i="1" spc="3" dirty="0">
                <a:solidFill>
                  <a:srgbClr val="000000"/>
                </a:solidFill>
                <a:latin typeface="Georgia"/>
                <a:ea typeface="Georgia"/>
                <a:cs typeface="Georgia"/>
              </a:rPr>
              <a:t>simultaneously </a:t>
            </a:r>
            <a:endParaRPr lang="en-US" altLang="zh-CN" dirty="0">
              <a:latin typeface="Georgia"/>
              <a:ea typeface="Georgia"/>
              <a:cs typeface="Georgia"/>
            </a:endParaRPr>
          </a:p>
          <a:p>
            <a:pPr marL="274320" indent="-274320">
              <a:lnSpc>
                <a:spcPts val="2336"/>
              </a:lnSpc>
            </a:pPr>
            <a:endParaRPr lang="en-US" altLang="zh-CN" dirty="0">
              <a:latin typeface="Georgia"/>
              <a:ea typeface="Georgia"/>
              <a:cs typeface="Georgia"/>
            </a:endParaRPr>
          </a:p>
        </p:txBody>
      </p:sp>
      <p:sp>
        <p:nvSpPr>
          <p:cNvPr id="8" name="TextBox 7">
            <a:extLst>
              <a:ext uri="{FF2B5EF4-FFF2-40B4-BE49-F238E27FC236}">
                <a16:creationId xmlns:a16="http://schemas.microsoft.com/office/drawing/2014/main" id="{81309566-EDD5-49BC-B36F-8519289A5B1A}"/>
              </a:ext>
            </a:extLst>
          </p:cNvPr>
          <p:cNvSpPr txBox="1"/>
          <p:nvPr/>
        </p:nvSpPr>
        <p:spPr>
          <a:xfrm>
            <a:off x="1076035" y="187320"/>
            <a:ext cx="9564255" cy="369332"/>
          </a:xfrm>
          <a:prstGeom prst="rect">
            <a:avLst/>
          </a:prstGeom>
          <a:noFill/>
        </p:spPr>
        <p:txBody>
          <a:bodyPr wrap="square">
            <a:spAutoFit/>
          </a:bodyPr>
          <a:lstStyle/>
          <a:p>
            <a:r>
              <a:rPr lang="en-US" dirty="0"/>
              <a:t>A multitenant application that is being concurrently used by two different tenants.</a:t>
            </a:r>
            <a:endParaRPr lang="en-IN" dirty="0"/>
          </a:p>
        </p:txBody>
      </p:sp>
    </p:spTree>
    <p:extLst>
      <p:ext uri="{BB962C8B-B14F-4D97-AF65-F5344CB8AC3E}">
        <p14:creationId xmlns:p14="http://schemas.microsoft.com/office/powerpoint/2010/main" val="3727511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3797-8F90-49DF-BDFD-9472F2FA5757}"/>
              </a:ext>
            </a:extLst>
          </p:cNvPr>
          <p:cNvSpPr>
            <a:spLocks noGrp="1"/>
          </p:cNvSpPr>
          <p:nvPr>
            <p:ph type="title"/>
          </p:nvPr>
        </p:nvSpPr>
        <p:spPr/>
        <p:txBody>
          <a:bodyPr/>
          <a:lstStyle/>
          <a:p>
            <a:r>
              <a:rPr lang="en-IN" dirty="0"/>
              <a:t>Multitenant vs virtualization</a:t>
            </a:r>
          </a:p>
        </p:txBody>
      </p:sp>
      <p:sp>
        <p:nvSpPr>
          <p:cNvPr id="3" name="Content Placeholder 2">
            <a:extLst>
              <a:ext uri="{FF2B5EF4-FFF2-40B4-BE49-F238E27FC236}">
                <a16:creationId xmlns:a16="http://schemas.microsoft.com/office/drawing/2014/main" id="{2FEBA9D9-3A44-42AC-BCC8-B2DCD09F2753}"/>
              </a:ext>
            </a:extLst>
          </p:cNvPr>
          <p:cNvSpPr>
            <a:spLocks noGrp="1"/>
          </p:cNvSpPr>
          <p:nvPr>
            <p:ph idx="1"/>
          </p:nvPr>
        </p:nvSpPr>
        <p:spPr/>
        <p:txBody>
          <a:bodyPr/>
          <a:lstStyle/>
          <a:p>
            <a:r>
              <a:rPr lang="en-US" altLang="zh-CN" sz="2800" spc="0" dirty="0">
                <a:solidFill>
                  <a:srgbClr val="C00000"/>
                </a:solidFill>
                <a:latin typeface="Georgia"/>
                <a:ea typeface="Georgia"/>
                <a:cs typeface="Georgia"/>
              </a:rPr>
              <a:t>With</a:t>
            </a:r>
            <a:r>
              <a:rPr lang="en-US" altLang="zh-CN" sz="2800" spc="-17" dirty="0">
                <a:solidFill>
                  <a:srgbClr val="C00000"/>
                </a:solidFill>
                <a:latin typeface="Georgia"/>
                <a:ea typeface="Georgia"/>
                <a:cs typeface="Georgia"/>
              </a:rPr>
              <a:t> </a:t>
            </a:r>
            <a:r>
              <a:rPr lang="en-US" altLang="zh-CN" sz="2800" spc="1" dirty="0">
                <a:solidFill>
                  <a:srgbClr val="C00000"/>
                </a:solidFill>
                <a:latin typeface="Georgia"/>
                <a:ea typeface="Georgia"/>
                <a:cs typeface="Georgia"/>
              </a:rPr>
              <a:t>virtualization</a:t>
            </a:r>
          </a:p>
          <a:p>
            <a:pPr marL="0" indent="0">
              <a:buNone/>
            </a:pPr>
            <a:r>
              <a:rPr lang="en-US" altLang="zh-CN" sz="2800" spc="-8" dirty="0">
                <a:solidFill>
                  <a:srgbClr val="000000"/>
                </a:solidFill>
                <a:latin typeface="Georgia"/>
                <a:ea typeface="Georgia"/>
                <a:cs typeface="Georgia"/>
              </a:rPr>
              <a:t>Multiple</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virtual</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copies</a:t>
            </a:r>
            <a:r>
              <a:rPr lang="en-US" altLang="zh-CN" sz="2800" spc="14"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of</a:t>
            </a:r>
            <a:r>
              <a:rPr lang="en-US" altLang="zh-CN" sz="2800" spc="-1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the</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server</a:t>
            </a:r>
            <a:r>
              <a:rPr lang="en-US" altLang="zh-CN" sz="2800" spc="519"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environment</a:t>
            </a:r>
            <a:r>
              <a:rPr lang="en-US" altLang="zh-CN" sz="2800" spc="31"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can</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be</a:t>
            </a:r>
            <a:r>
              <a:rPr lang="en-US" altLang="zh-CN" sz="2800" spc="531"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hosted</a:t>
            </a:r>
            <a:r>
              <a:rPr lang="en-US" altLang="zh-CN" sz="2800" dirty="0">
                <a:solidFill>
                  <a:srgbClr val="000000"/>
                </a:solidFill>
                <a:latin typeface="Georgia"/>
                <a:ea typeface="Georgia"/>
                <a:cs typeface="Georgia"/>
              </a:rPr>
              <a:t> </a:t>
            </a:r>
            <a:r>
              <a:rPr lang="en-US" altLang="zh-CN" sz="2800" spc="-6" dirty="0">
                <a:solidFill>
                  <a:srgbClr val="000000"/>
                </a:solidFill>
                <a:latin typeface="Georgia"/>
                <a:ea typeface="Georgia"/>
                <a:cs typeface="Georgia"/>
              </a:rPr>
              <a:t>by</a:t>
            </a:r>
            <a:r>
              <a:rPr lang="en-US" altLang="zh-CN" sz="2800" spc="18"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a</a:t>
            </a:r>
            <a:r>
              <a:rPr lang="en-US" altLang="zh-CN" sz="2800"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single</a:t>
            </a:r>
            <a:r>
              <a:rPr lang="en-US" altLang="zh-CN" sz="2800" spc="14"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physical</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server.</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Each</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copy</a:t>
            </a:r>
            <a:r>
              <a:rPr lang="en-US" altLang="zh-CN" sz="2800" spc="8"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can</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be</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provided</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to</a:t>
            </a:r>
            <a:r>
              <a:rPr lang="en-US" altLang="zh-CN" sz="2800" spc="-6"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different</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users,</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can</a:t>
            </a:r>
            <a:r>
              <a:rPr lang="en-US" altLang="zh-CN" sz="2800" spc="8"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be</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configured</a:t>
            </a:r>
            <a:r>
              <a:rPr lang="en-US" altLang="zh-CN" sz="2800" spc="17"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independently,</a:t>
            </a:r>
            <a:r>
              <a:rPr lang="en-US" altLang="zh-CN" sz="2800" spc="35"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and</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can</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contain</a:t>
            </a:r>
            <a:r>
              <a:rPr lang="en-US" altLang="zh-CN" sz="2800" spc="19"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its</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own</a:t>
            </a:r>
            <a:r>
              <a:rPr lang="en-US" altLang="zh-CN" sz="2800" spc="524"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operating</a:t>
            </a:r>
            <a:r>
              <a:rPr lang="en-US" altLang="zh-CN" sz="2800" spc="31"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system</a:t>
            </a:r>
            <a:r>
              <a:rPr lang="en-US" altLang="zh-CN" sz="2800" spc="17"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and</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applications.</a:t>
            </a:r>
          </a:p>
          <a:p>
            <a:pPr marL="0" indent="0">
              <a:buNone/>
            </a:pPr>
            <a:r>
              <a:rPr lang="en-US" altLang="zh-CN" sz="2800" spc="0" dirty="0">
                <a:solidFill>
                  <a:srgbClr val="C00000"/>
                </a:solidFill>
                <a:latin typeface="Georgia"/>
                <a:ea typeface="Georgia"/>
                <a:cs typeface="Georgia"/>
              </a:rPr>
              <a:t>With</a:t>
            </a:r>
            <a:r>
              <a:rPr lang="en-US" altLang="zh-CN" sz="2800" dirty="0">
                <a:solidFill>
                  <a:srgbClr val="C00000"/>
                </a:solidFill>
                <a:latin typeface="Georgia"/>
                <a:ea typeface="Georgia"/>
                <a:cs typeface="Georgia"/>
              </a:rPr>
              <a:t> </a:t>
            </a:r>
            <a:r>
              <a:rPr lang="en-US" altLang="zh-CN" sz="2800" spc="-3" dirty="0">
                <a:solidFill>
                  <a:srgbClr val="C00000"/>
                </a:solidFill>
                <a:latin typeface="Georgia"/>
                <a:ea typeface="Georgia"/>
                <a:cs typeface="Georgia"/>
              </a:rPr>
              <a:t>multitenancy</a:t>
            </a:r>
            <a:endParaRPr lang="en-US" altLang="zh-CN" spc="-1" dirty="0">
              <a:solidFill>
                <a:srgbClr val="000000"/>
              </a:solidFill>
              <a:latin typeface="Georgia"/>
              <a:ea typeface="Georgia"/>
              <a:cs typeface="Georgia"/>
            </a:endParaRPr>
          </a:p>
          <a:p>
            <a:pPr marL="0" indent="0">
              <a:buNone/>
            </a:pPr>
            <a:r>
              <a:rPr lang="en-US" altLang="zh-CN" sz="2800" spc="-55" dirty="0">
                <a:solidFill>
                  <a:srgbClr val="000000"/>
                </a:solidFill>
                <a:latin typeface="Georgia"/>
                <a:ea typeface="Georgia"/>
                <a:cs typeface="Georgia"/>
              </a:rPr>
              <a:t>A</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physical</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or</a:t>
            </a:r>
            <a:r>
              <a:rPr lang="en-US" altLang="zh-CN" sz="280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virtual</a:t>
            </a:r>
            <a:r>
              <a:rPr lang="en-US" altLang="zh-CN" sz="2800"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server</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hosting</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an</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application</a:t>
            </a:r>
            <a:r>
              <a:rPr lang="en-US" altLang="zh-CN" sz="2800" spc="32"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is</a:t>
            </a:r>
            <a:r>
              <a:rPr lang="en-US" altLang="zh-CN" sz="2800" spc="531"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designed</a:t>
            </a:r>
            <a:r>
              <a:rPr lang="en-US" altLang="zh-CN" sz="2800" spc="28"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to</a:t>
            </a:r>
            <a:r>
              <a:rPr lang="en-US" altLang="zh-CN" sz="2800" spc="-6"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allow</a:t>
            </a:r>
            <a:r>
              <a:rPr lang="en-US" altLang="zh-CN" sz="2800" spc="15"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usage</a:t>
            </a:r>
            <a:r>
              <a:rPr lang="en-US" altLang="zh-CN" sz="2800" spc="13"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by</a:t>
            </a:r>
            <a:r>
              <a:rPr lang="en-US" altLang="zh-CN" sz="2800" spc="9"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multiple</a:t>
            </a:r>
            <a:r>
              <a:rPr lang="en-US" altLang="zh-CN" sz="2800" spc="6"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different</a:t>
            </a:r>
            <a:r>
              <a:rPr lang="en-US" altLang="zh-CN" sz="2800" spc="-8"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users.</a:t>
            </a:r>
            <a:r>
              <a:rPr lang="en-US" altLang="zh-CN" sz="2800"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Each</a:t>
            </a:r>
            <a:r>
              <a:rPr lang="en-US" altLang="zh-CN" sz="2800"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user</a:t>
            </a:r>
            <a:r>
              <a:rPr lang="en-US" altLang="zh-CN" sz="2800" spc="6" dirty="0">
                <a:solidFill>
                  <a:srgbClr val="000000"/>
                </a:solidFill>
                <a:latin typeface="Georgia"/>
                <a:ea typeface="Georgia"/>
                <a:cs typeface="Georgia"/>
              </a:rPr>
              <a:t> </a:t>
            </a:r>
            <a:r>
              <a:rPr lang="en-US" altLang="zh-CN" sz="2800" spc="-3" dirty="0">
                <a:solidFill>
                  <a:srgbClr val="000000"/>
                </a:solidFill>
                <a:latin typeface="Georgia"/>
                <a:ea typeface="Georgia"/>
                <a:cs typeface="Georgia"/>
              </a:rPr>
              <a:t>feels</a:t>
            </a:r>
            <a:r>
              <a:rPr lang="en-US" altLang="zh-CN" sz="2800"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as</a:t>
            </a:r>
            <a:r>
              <a:rPr lang="en-US" altLang="zh-CN" sz="2800"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though</a:t>
            </a:r>
            <a:r>
              <a:rPr lang="en-US" altLang="zh-CN" sz="2800" spc="-11"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they</a:t>
            </a:r>
            <a:r>
              <a:rPr lang="en-US" altLang="zh-CN" sz="2800" spc="6"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have</a:t>
            </a:r>
            <a:r>
              <a:rPr lang="en-US" altLang="zh-CN" sz="2800"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exclusive</a:t>
            </a:r>
            <a:r>
              <a:rPr lang="en-US" altLang="zh-CN" sz="2800" spc="15" dirty="0">
                <a:solidFill>
                  <a:srgbClr val="000000"/>
                </a:solidFill>
                <a:latin typeface="Georgia"/>
                <a:ea typeface="Georgia"/>
                <a:cs typeface="Georgia"/>
              </a:rPr>
              <a:t> </a:t>
            </a:r>
            <a:r>
              <a:rPr lang="en-US" altLang="zh-CN" sz="2800" spc="-4" dirty="0">
                <a:solidFill>
                  <a:srgbClr val="000000"/>
                </a:solidFill>
                <a:latin typeface="Georgia"/>
                <a:ea typeface="Georgia"/>
                <a:cs typeface="Georgia"/>
              </a:rPr>
              <a:t>usage</a:t>
            </a:r>
            <a:r>
              <a:rPr lang="en-US" altLang="zh-CN" sz="2800" spc="13" dirty="0">
                <a:solidFill>
                  <a:srgbClr val="000000"/>
                </a:solidFill>
                <a:latin typeface="Georgia"/>
                <a:ea typeface="Georgia"/>
                <a:cs typeface="Georgia"/>
              </a:rPr>
              <a:t> </a:t>
            </a:r>
            <a:r>
              <a:rPr lang="en-US" altLang="zh-CN" sz="2800" spc="0" dirty="0">
                <a:solidFill>
                  <a:srgbClr val="000000"/>
                </a:solidFill>
                <a:latin typeface="Georgia"/>
                <a:ea typeface="Georgia"/>
                <a:cs typeface="Georgia"/>
              </a:rPr>
              <a:t>of</a:t>
            </a:r>
            <a:r>
              <a:rPr lang="en-US" altLang="zh-CN" sz="2800" spc="-10" dirty="0">
                <a:solidFill>
                  <a:srgbClr val="000000"/>
                </a:solidFill>
                <a:latin typeface="Georgia"/>
                <a:ea typeface="Georgia"/>
                <a:cs typeface="Georgia"/>
              </a:rPr>
              <a:t> </a:t>
            </a:r>
            <a:r>
              <a:rPr lang="en-US" altLang="zh-CN" sz="2800" spc="-2" dirty="0">
                <a:solidFill>
                  <a:srgbClr val="000000"/>
                </a:solidFill>
                <a:latin typeface="Georgia"/>
                <a:ea typeface="Georgia"/>
                <a:cs typeface="Georgia"/>
              </a:rPr>
              <a:t>the</a:t>
            </a:r>
            <a:r>
              <a:rPr lang="en-US" altLang="zh-CN" sz="2800" spc="531" dirty="0">
                <a:solidFill>
                  <a:srgbClr val="000000"/>
                </a:solidFill>
                <a:latin typeface="Georgia"/>
                <a:ea typeface="Georgia"/>
                <a:cs typeface="Georgia"/>
              </a:rPr>
              <a:t> </a:t>
            </a:r>
            <a:r>
              <a:rPr lang="en-US" altLang="zh-CN" sz="2800" spc="-1" dirty="0">
                <a:solidFill>
                  <a:srgbClr val="000000"/>
                </a:solidFill>
                <a:latin typeface="Georgia"/>
                <a:ea typeface="Georgia"/>
                <a:cs typeface="Georgia"/>
              </a:rPr>
              <a:t>application.</a:t>
            </a:r>
            <a:endParaRPr lang="en-IN" dirty="0"/>
          </a:p>
        </p:txBody>
      </p:sp>
      <p:sp>
        <p:nvSpPr>
          <p:cNvPr id="4" name="Slide Number Placeholder 3">
            <a:extLst>
              <a:ext uri="{FF2B5EF4-FFF2-40B4-BE49-F238E27FC236}">
                <a16:creationId xmlns:a16="http://schemas.microsoft.com/office/drawing/2014/main" id="{B635127D-40C1-4F0F-967C-33F221F5BA41}"/>
              </a:ext>
            </a:extLst>
          </p:cNvPr>
          <p:cNvSpPr>
            <a:spLocks noGrp="1"/>
          </p:cNvSpPr>
          <p:nvPr>
            <p:ph type="sldNum" sz="quarter" idx="12"/>
          </p:nvPr>
        </p:nvSpPr>
        <p:spPr/>
        <p:txBody>
          <a:bodyPr/>
          <a:lstStyle/>
          <a:p>
            <a:fld id="{81101EAC-1EE0-46AF-9025-5E3D800F67C9}" type="slidenum">
              <a:rPr lang="en-IN" smtClean="0"/>
              <a:t>68</a:t>
            </a:fld>
            <a:endParaRPr lang="en-IN"/>
          </a:p>
        </p:txBody>
      </p:sp>
    </p:spTree>
    <p:extLst>
      <p:ext uri="{BB962C8B-B14F-4D97-AF65-F5344CB8AC3E}">
        <p14:creationId xmlns:p14="http://schemas.microsoft.com/office/powerpoint/2010/main" val="1043320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2992-1CF5-4163-B5D9-81EFF46103A8}"/>
              </a:ext>
            </a:extLst>
          </p:cNvPr>
          <p:cNvSpPr>
            <a:spLocks noGrp="1"/>
          </p:cNvSpPr>
          <p:nvPr>
            <p:ph type="title"/>
          </p:nvPr>
        </p:nvSpPr>
        <p:spPr/>
        <p:txBody>
          <a:bodyPr/>
          <a:lstStyle/>
          <a:p>
            <a:pPr rtl="0">
              <a:lnSpc>
                <a:spcPts val="3745"/>
              </a:lnSpc>
            </a:pPr>
            <a:r>
              <a:rPr lang="en-US" altLang="zh-CN" sz="4400" spc="0" dirty="0">
                <a:solidFill>
                  <a:srgbClr val="7B9899"/>
                </a:solidFill>
                <a:latin typeface="Georgia"/>
                <a:ea typeface="Georgia"/>
                <a:cs typeface="Georgia"/>
              </a:rPr>
              <a:t>5.6</a:t>
            </a:r>
            <a:r>
              <a:rPr lang="en-US" altLang="zh-CN" sz="4400" dirty="0">
                <a:solidFill>
                  <a:srgbClr val="7B9899"/>
                </a:solidFill>
                <a:latin typeface="Georgia"/>
                <a:ea typeface="Georgia"/>
                <a:cs typeface="Georgia"/>
              </a:rPr>
              <a:t> </a:t>
            </a:r>
            <a:r>
              <a:rPr lang="en-US" altLang="zh-CN" sz="4400" b="1" spc="0" dirty="0">
                <a:solidFill>
                  <a:srgbClr val="7B9899"/>
                </a:solidFill>
                <a:latin typeface="Georgia"/>
                <a:ea typeface="Georgia"/>
                <a:cs typeface="Georgia"/>
              </a:rPr>
              <a:t>Service</a:t>
            </a:r>
            <a:r>
              <a:rPr lang="en-US" altLang="zh-CN" sz="4400" b="1" dirty="0">
                <a:solidFill>
                  <a:srgbClr val="7B9899"/>
                </a:solidFill>
                <a:latin typeface="Georgia"/>
                <a:ea typeface="Georgia"/>
                <a:cs typeface="Georgia"/>
              </a:rPr>
              <a:t> </a:t>
            </a:r>
            <a:r>
              <a:rPr lang="en-US" altLang="zh-CN" sz="4400" b="1" spc="2" dirty="0">
                <a:solidFill>
                  <a:srgbClr val="7B9899"/>
                </a:solidFill>
                <a:latin typeface="Georgia"/>
                <a:ea typeface="Georgia"/>
                <a:cs typeface="Georgia"/>
              </a:rPr>
              <a:t>Technology</a:t>
            </a:r>
            <a:endParaRPr lang="en-IN" dirty="0"/>
          </a:p>
        </p:txBody>
      </p:sp>
      <p:sp>
        <p:nvSpPr>
          <p:cNvPr id="3" name="Content Placeholder 2">
            <a:extLst>
              <a:ext uri="{FF2B5EF4-FFF2-40B4-BE49-F238E27FC236}">
                <a16:creationId xmlns:a16="http://schemas.microsoft.com/office/drawing/2014/main" id="{006BF011-BF36-4AB5-8415-A98925546D22}"/>
              </a:ext>
            </a:extLst>
          </p:cNvPr>
          <p:cNvSpPr>
            <a:spLocks noGrp="1"/>
          </p:cNvSpPr>
          <p:nvPr>
            <p:ph idx="1"/>
          </p:nvPr>
        </p:nvSpPr>
        <p:spPr/>
        <p:txBody>
          <a:bodyPr/>
          <a:lstStyle/>
          <a:p>
            <a:pPr marL="0" indent="0">
              <a:buNone/>
            </a:pPr>
            <a:r>
              <a:rPr lang="en-IN" dirty="0"/>
              <a:t>Cloud provides various service models. To provide this facility it need some components.</a:t>
            </a:r>
          </a:p>
          <a:p>
            <a:r>
              <a:rPr lang="en-IN" dirty="0"/>
              <a:t>Web services</a:t>
            </a:r>
          </a:p>
          <a:p>
            <a:r>
              <a:rPr lang="en-IN" dirty="0"/>
              <a:t>REST services.</a:t>
            </a:r>
          </a:p>
          <a:p>
            <a:r>
              <a:rPr lang="en-IN" dirty="0"/>
              <a:t>Service Agents.</a:t>
            </a:r>
          </a:p>
          <a:p>
            <a:r>
              <a:rPr lang="en-IN" dirty="0"/>
              <a:t>Service Middleware.</a:t>
            </a:r>
          </a:p>
          <a:p>
            <a:endParaRPr lang="en-IN" dirty="0"/>
          </a:p>
          <a:p>
            <a:endParaRPr lang="en-IN" dirty="0"/>
          </a:p>
        </p:txBody>
      </p:sp>
      <p:sp>
        <p:nvSpPr>
          <p:cNvPr id="4" name="Slide Number Placeholder 3">
            <a:extLst>
              <a:ext uri="{FF2B5EF4-FFF2-40B4-BE49-F238E27FC236}">
                <a16:creationId xmlns:a16="http://schemas.microsoft.com/office/drawing/2014/main" id="{E48A1A1D-3134-45EA-8ED1-37673B85BB1E}"/>
              </a:ext>
            </a:extLst>
          </p:cNvPr>
          <p:cNvSpPr>
            <a:spLocks noGrp="1"/>
          </p:cNvSpPr>
          <p:nvPr>
            <p:ph type="sldNum" sz="quarter" idx="12"/>
          </p:nvPr>
        </p:nvSpPr>
        <p:spPr/>
        <p:txBody>
          <a:bodyPr/>
          <a:lstStyle/>
          <a:p>
            <a:fld id="{81101EAC-1EE0-46AF-9025-5E3D800F67C9}" type="slidenum">
              <a:rPr lang="en-IN" smtClean="0"/>
              <a:t>69</a:t>
            </a:fld>
            <a:endParaRPr lang="en-IN"/>
          </a:p>
        </p:txBody>
      </p:sp>
    </p:spTree>
    <p:extLst>
      <p:ext uri="{BB962C8B-B14F-4D97-AF65-F5344CB8AC3E}">
        <p14:creationId xmlns:p14="http://schemas.microsoft.com/office/powerpoint/2010/main" val="382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2F56AA-E517-445F-AC6F-1D3ABEAA8E03}"/>
              </a:ext>
            </a:extLst>
          </p:cNvPr>
          <p:cNvPicPr>
            <a:picLocks noChangeAspect="1"/>
          </p:cNvPicPr>
          <p:nvPr/>
        </p:nvPicPr>
        <p:blipFill>
          <a:blip r:embed="rId2"/>
          <a:stretch>
            <a:fillRect/>
          </a:stretch>
        </p:blipFill>
        <p:spPr>
          <a:xfrm>
            <a:off x="2262187" y="642937"/>
            <a:ext cx="7667625" cy="5572125"/>
          </a:xfrm>
          <a:prstGeom prst="rect">
            <a:avLst/>
          </a:prstGeom>
        </p:spPr>
      </p:pic>
      <p:sp>
        <p:nvSpPr>
          <p:cNvPr id="2" name="Slide Number Placeholder 1">
            <a:extLst>
              <a:ext uri="{FF2B5EF4-FFF2-40B4-BE49-F238E27FC236}">
                <a16:creationId xmlns:a16="http://schemas.microsoft.com/office/drawing/2014/main" id="{32D776D3-D28A-483A-ADF3-B297ADDE15E2}"/>
              </a:ext>
            </a:extLst>
          </p:cNvPr>
          <p:cNvSpPr>
            <a:spLocks noGrp="1"/>
          </p:cNvSpPr>
          <p:nvPr>
            <p:ph type="sldNum" sz="quarter" idx="12"/>
          </p:nvPr>
        </p:nvSpPr>
        <p:spPr/>
        <p:txBody>
          <a:bodyPr/>
          <a:lstStyle/>
          <a:p>
            <a:fld id="{81101EAC-1EE0-46AF-9025-5E3D800F67C9}" type="slidenum">
              <a:rPr lang="en-IN" smtClean="0"/>
              <a:t>7</a:t>
            </a:fld>
            <a:endParaRPr lang="en-IN"/>
          </a:p>
        </p:txBody>
      </p:sp>
    </p:spTree>
    <p:extLst>
      <p:ext uri="{BB962C8B-B14F-4D97-AF65-F5344CB8AC3E}">
        <p14:creationId xmlns:p14="http://schemas.microsoft.com/office/powerpoint/2010/main" val="2773272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A3DD-5559-48B9-AB0B-EA9F92A1D935}"/>
              </a:ext>
            </a:extLst>
          </p:cNvPr>
          <p:cNvSpPr>
            <a:spLocks noGrp="1"/>
          </p:cNvSpPr>
          <p:nvPr>
            <p:ph type="title"/>
          </p:nvPr>
        </p:nvSpPr>
        <p:spPr>
          <a:xfrm>
            <a:off x="838200" y="365126"/>
            <a:ext cx="10515600" cy="466148"/>
          </a:xfrm>
        </p:spPr>
        <p:txBody>
          <a:bodyPr>
            <a:normAutofit fontScale="90000"/>
          </a:bodyPr>
          <a:lstStyle/>
          <a:p>
            <a:r>
              <a:rPr lang="en-IN" b="1" dirty="0"/>
              <a:t>Web Services</a:t>
            </a:r>
          </a:p>
        </p:txBody>
      </p:sp>
      <p:sp>
        <p:nvSpPr>
          <p:cNvPr id="3" name="Content Placeholder 2">
            <a:extLst>
              <a:ext uri="{FF2B5EF4-FFF2-40B4-BE49-F238E27FC236}">
                <a16:creationId xmlns:a16="http://schemas.microsoft.com/office/drawing/2014/main" id="{26D95ABE-A076-4073-8038-24EB771346CA}"/>
              </a:ext>
            </a:extLst>
          </p:cNvPr>
          <p:cNvSpPr>
            <a:spLocks noGrp="1"/>
          </p:cNvSpPr>
          <p:nvPr>
            <p:ph idx="1"/>
          </p:nvPr>
        </p:nvSpPr>
        <p:spPr>
          <a:xfrm>
            <a:off x="838200" y="1145309"/>
            <a:ext cx="10515600" cy="5031654"/>
          </a:xfrm>
        </p:spPr>
        <p:txBody>
          <a:bodyPr/>
          <a:lstStyle/>
          <a:p>
            <a:pPr algn="just"/>
            <a:r>
              <a:rPr lang="en-US" sz="2000" b="0" i="0" dirty="0">
                <a:solidFill>
                  <a:srgbClr val="333333"/>
                </a:solidFill>
                <a:effectLst/>
                <a:latin typeface="inter-regular"/>
              </a:rPr>
              <a:t>A </a:t>
            </a:r>
            <a:r>
              <a:rPr lang="en-US" sz="2000" b="1" i="0" dirty="0">
                <a:solidFill>
                  <a:srgbClr val="333333"/>
                </a:solidFill>
                <a:effectLst/>
                <a:latin typeface="inter-bold"/>
              </a:rPr>
              <a:t>Web Service</a:t>
            </a:r>
            <a:r>
              <a:rPr lang="en-US" sz="2000" b="0" i="0" dirty="0">
                <a:solidFill>
                  <a:srgbClr val="333333"/>
                </a:solidFill>
                <a:effectLst/>
                <a:latin typeface="inter-regular"/>
              </a:rPr>
              <a:t> is can be defined by following ways:</a:t>
            </a:r>
          </a:p>
          <a:p>
            <a:pPr algn="just">
              <a:buFont typeface="Arial" panose="020B0604020202020204" pitchFamily="34" charset="0"/>
              <a:buChar char="•"/>
            </a:pPr>
            <a:r>
              <a:rPr lang="en-US" sz="2000" b="0" i="0" dirty="0">
                <a:solidFill>
                  <a:srgbClr val="000000"/>
                </a:solidFill>
                <a:effectLst/>
                <a:latin typeface="inter-regular"/>
              </a:rPr>
              <a:t>It is a client-server application or application component for communication.</a:t>
            </a:r>
          </a:p>
          <a:p>
            <a:pPr algn="just">
              <a:buFont typeface="Arial" panose="020B0604020202020204" pitchFamily="34" charset="0"/>
              <a:buChar char="•"/>
            </a:pPr>
            <a:r>
              <a:rPr lang="en-US" sz="2000" b="0" i="0" dirty="0">
                <a:solidFill>
                  <a:srgbClr val="000000"/>
                </a:solidFill>
                <a:effectLst/>
                <a:latin typeface="inter-regular"/>
              </a:rPr>
              <a:t>The method of communication between two devices over the network.</a:t>
            </a:r>
          </a:p>
          <a:p>
            <a:pPr algn="just">
              <a:buFont typeface="Arial" panose="020B0604020202020204" pitchFamily="34" charset="0"/>
              <a:buChar char="•"/>
            </a:pPr>
            <a:r>
              <a:rPr lang="en-US" sz="2000" b="0" i="0" dirty="0">
                <a:solidFill>
                  <a:srgbClr val="000000"/>
                </a:solidFill>
                <a:effectLst/>
                <a:latin typeface="inter-regular"/>
              </a:rPr>
              <a:t>It is a software system for the interoperable machine to machine communication.</a:t>
            </a:r>
          </a:p>
          <a:p>
            <a:pPr algn="just">
              <a:buFont typeface="Arial" panose="020B0604020202020204" pitchFamily="34" charset="0"/>
              <a:buChar char="•"/>
            </a:pPr>
            <a:r>
              <a:rPr lang="en-US" sz="2000" b="0" i="0" dirty="0">
                <a:solidFill>
                  <a:srgbClr val="000000"/>
                </a:solidFill>
                <a:effectLst/>
                <a:latin typeface="inter-regular"/>
              </a:rPr>
              <a:t>It is a collection of standards or protocols for exchanging information between two devices or application.</a:t>
            </a:r>
          </a:p>
          <a:p>
            <a:pPr marL="0" indent="0">
              <a:buNone/>
            </a:pPr>
            <a:endParaRPr lang="en-IN" dirty="0"/>
          </a:p>
        </p:txBody>
      </p:sp>
      <p:sp>
        <p:nvSpPr>
          <p:cNvPr id="4" name="Slide Number Placeholder 3">
            <a:extLst>
              <a:ext uri="{FF2B5EF4-FFF2-40B4-BE49-F238E27FC236}">
                <a16:creationId xmlns:a16="http://schemas.microsoft.com/office/drawing/2014/main" id="{929D0C4F-D137-4C59-A9E7-58F82EB90AE1}"/>
              </a:ext>
            </a:extLst>
          </p:cNvPr>
          <p:cNvSpPr>
            <a:spLocks noGrp="1"/>
          </p:cNvSpPr>
          <p:nvPr>
            <p:ph type="sldNum" sz="quarter" idx="12"/>
          </p:nvPr>
        </p:nvSpPr>
        <p:spPr/>
        <p:txBody>
          <a:bodyPr/>
          <a:lstStyle/>
          <a:p>
            <a:fld id="{81101EAC-1EE0-46AF-9025-5E3D800F67C9}" type="slidenum">
              <a:rPr lang="en-IN" smtClean="0"/>
              <a:t>70</a:t>
            </a:fld>
            <a:endParaRPr lang="en-IN"/>
          </a:p>
        </p:txBody>
      </p:sp>
      <p:pic>
        <p:nvPicPr>
          <p:cNvPr id="1026" name="Picture 2" descr="web services">
            <a:extLst>
              <a:ext uri="{FF2B5EF4-FFF2-40B4-BE49-F238E27FC236}">
                <a16:creationId xmlns:a16="http://schemas.microsoft.com/office/drawing/2014/main" id="{ADB77210-D0CE-4C7D-BD2A-9E1BDF76E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514" y="3323431"/>
            <a:ext cx="59817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46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C4EF-1F19-4EEF-8B7A-6061462FD9F9}"/>
              </a:ext>
            </a:extLst>
          </p:cNvPr>
          <p:cNvSpPr>
            <a:spLocks noGrp="1"/>
          </p:cNvSpPr>
          <p:nvPr>
            <p:ph type="title"/>
          </p:nvPr>
        </p:nvSpPr>
        <p:spPr>
          <a:xfrm>
            <a:off x="838200" y="365126"/>
            <a:ext cx="10515600" cy="419966"/>
          </a:xfrm>
        </p:spPr>
        <p:txBody>
          <a:bodyPr>
            <a:normAutofit fontScale="90000"/>
          </a:bodyPr>
          <a:lstStyle/>
          <a:p>
            <a:r>
              <a:rPr lang="en-IN" b="1" dirty="0"/>
              <a:t>Components of web services</a:t>
            </a:r>
          </a:p>
        </p:txBody>
      </p:sp>
      <p:sp>
        <p:nvSpPr>
          <p:cNvPr id="3" name="Content Placeholder 2">
            <a:extLst>
              <a:ext uri="{FF2B5EF4-FFF2-40B4-BE49-F238E27FC236}">
                <a16:creationId xmlns:a16="http://schemas.microsoft.com/office/drawing/2014/main" id="{B75B38B4-959A-4121-B81C-D81F3D315122}"/>
              </a:ext>
            </a:extLst>
          </p:cNvPr>
          <p:cNvSpPr>
            <a:spLocks noGrp="1"/>
          </p:cNvSpPr>
          <p:nvPr>
            <p:ph idx="1"/>
          </p:nvPr>
        </p:nvSpPr>
        <p:spPr>
          <a:xfrm>
            <a:off x="838200" y="1182255"/>
            <a:ext cx="10515600" cy="4994708"/>
          </a:xfrm>
        </p:spPr>
        <p:txBody>
          <a:bodyPr/>
          <a:lstStyle/>
          <a:p>
            <a:pPr algn="just">
              <a:buFont typeface="Arial" panose="020B0604020202020204" pitchFamily="34" charset="0"/>
              <a:buChar char="•"/>
            </a:pPr>
            <a:r>
              <a:rPr lang="en-US" altLang="zh-CN" sz="2800" spc="0" dirty="0">
                <a:solidFill>
                  <a:srgbClr val="646B86"/>
                </a:solidFill>
                <a:latin typeface="Georgia"/>
                <a:ea typeface="Georgia"/>
                <a:cs typeface="Georgia"/>
              </a:rPr>
              <a:t>XML</a:t>
            </a:r>
            <a:r>
              <a:rPr lang="en-US" altLang="zh-CN" sz="2800" dirty="0">
                <a:solidFill>
                  <a:srgbClr val="646B86"/>
                </a:solidFill>
                <a:latin typeface="Georgia"/>
                <a:ea typeface="Georgia"/>
                <a:cs typeface="Georgia"/>
              </a:rPr>
              <a:t> </a:t>
            </a:r>
            <a:r>
              <a:rPr lang="en-US" altLang="zh-CN" sz="2800" spc="-1" dirty="0">
                <a:solidFill>
                  <a:srgbClr val="646B86"/>
                </a:solidFill>
                <a:latin typeface="Georgia"/>
                <a:ea typeface="Georgia"/>
                <a:cs typeface="Georgia"/>
              </a:rPr>
              <a:t>Schema</a:t>
            </a:r>
            <a:r>
              <a:rPr lang="en-US" altLang="zh-CN" sz="2800" spc="6"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Definition</a:t>
            </a:r>
            <a:r>
              <a:rPr lang="en-US" altLang="zh-CN" sz="2800" spc="-36" dirty="0">
                <a:solidFill>
                  <a:srgbClr val="646B86"/>
                </a:solidFill>
                <a:latin typeface="Georgia"/>
                <a:ea typeface="Georgia"/>
                <a:cs typeface="Georgia"/>
              </a:rPr>
              <a:t> </a:t>
            </a:r>
            <a:r>
              <a:rPr lang="en-US" altLang="zh-CN" sz="2800" spc="1" dirty="0">
                <a:solidFill>
                  <a:srgbClr val="646B86"/>
                </a:solidFill>
                <a:latin typeface="Georgia"/>
                <a:ea typeface="Georgia"/>
                <a:cs typeface="Georgia"/>
              </a:rPr>
              <a:t>Language</a:t>
            </a:r>
            <a:r>
              <a:rPr lang="en-US" altLang="zh-CN" sz="2800" dirty="0">
                <a:solidFill>
                  <a:srgbClr val="646B86"/>
                </a:solidFill>
                <a:latin typeface="Georgia"/>
                <a:ea typeface="Georgia"/>
                <a:cs typeface="Georgia"/>
              </a:rPr>
              <a:t> </a:t>
            </a:r>
            <a:r>
              <a:rPr lang="en-US" altLang="zh-CN" sz="2800" spc="0" dirty="0">
                <a:solidFill>
                  <a:srgbClr val="646B86"/>
                </a:solidFill>
                <a:latin typeface="Georgia"/>
                <a:ea typeface="Georgia"/>
                <a:cs typeface="Georgia"/>
              </a:rPr>
              <a:t>(</a:t>
            </a:r>
            <a:r>
              <a:rPr lang="en-US" altLang="zh-CN" sz="2800" spc="3" dirty="0">
                <a:solidFill>
                  <a:srgbClr val="C00000"/>
                </a:solidFill>
                <a:latin typeface="Georgia"/>
                <a:ea typeface="Georgia"/>
                <a:cs typeface="Georgia"/>
              </a:rPr>
              <a:t>XML</a:t>
            </a:r>
            <a:r>
              <a:rPr lang="en-US" altLang="zh-CN" sz="2800" spc="-17" dirty="0">
                <a:solidFill>
                  <a:srgbClr val="C00000"/>
                </a:solidFill>
                <a:latin typeface="Georgia"/>
                <a:ea typeface="Georgia"/>
                <a:cs typeface="Georgia"/>
              </a:rPr>
              <a:t> </a:t>
            </a:r>
            <a:r>
              <a:rPr lang="en-US" altLang="zh-CN" sz="2800" spc="0" dirty="0">
                <a:solidFill>
                  <a:srgbClr val="C00000"/>
                </a:solidFill>
                <a:latin typeface="Georgia"/>
                <a:ea typeface="Georgia"/>
                <a:cs typeface="Georgia"/>
              </a:rPr>
              <a:t>Schema</a:t>
            </a:r>
            <a:r>
              <a:rPr lang="en-US" altLang="zh-CN" sz="2800" spc="0" dirty="0">
                <a:solidFill>
                  <a:srgbClr val="646B86"/>
                </a:solidFill>
                <a:latin typeface="Georgia"/>
                <a:ea typeface="Georgia"/>
                <a:cs typeface="Georgia"/>
              </a:rPr>
              <a:t>)</a:t>
            </a:r>
          </a:p>
          <a:p>
            <a:pPr marL="0" indent="0" algn="just">
              <a:buNone/>
            </a:pPr>
            <a:r>
              <a:rPr lang="en-US" altLang="zh-CN" dirty="0">
                <a:solidFill>
                  <a:srgbClr val="646B86"/>
                </a:solidFill>
                <a:latin typeface="Georgia"/>
                <a:ea typeface="Georgia"/>
                <a:cs typeface="Georgia"/>
              </a:rPr>
              <a:t>	To tag the data or present the data.</a:t>
            </a:r>
            <a:endParaRPr lang="en-US" altLang="zh-CN" sz="2800" spc="0" dirty="0">
              <a:solidFill>
                <a:srgbClr val="646B86"/>
              </a:solidFill>
              <a:latin typeface="Georgia"/>
              <a:ea typeface="Georgia"/>
              <a:cs typeface="Georgia"/>
            </a:endParaRPr>
          </a:p>
          <a:p>
            <a:pPr algn="just"/>
            <a:r>
              <a:rPr lang="en-US" b="0" i="0" dirty="0">
                <a:solidFill>
                  <a:srgbClr val="000000"/>
                </a:solidFill>
                <a:effectLst/>
                <a:latin typeface="Nunito" panose="020B0604020202020204" pitchFamily="2" charset="0"/>
              </a:rPr>
              <a:t>WSDL (Web Services Description Language)</a:t>
            </a:r>
          </a:p>
          <a:p>
            <a:pPr marL="457200" lvl="1" indent="0" algn="just">
              <a:buNone/>
            </a:pPr>
            <a:r>
              <a:rPr lang="en-US" b="0" i="0" dirty="0">
                <a:solidFill>
                  <a:srgbClr val="000000"/>
                </a:solidFill>
                <a:effectLst/>
                <a:latin typeface="Nunito" panose="020B0604020202020204" pitchFamily="2" charset="0"/>
              </a:rPr>
              <a:t>	To describe the availability of service.</a:t>
            </a:r>
          </a:p>
          <a:p>
            <a:pPr algn="just">
              <a:buFont typeface="Arial" panose="020B0604020202020204" pitchFamily="34" charset="0"/>
              <a:buChar char="•"/>
            </a:pPr>
            <a:r>
              <a:rPr lang="en-US" b="0" i="0" dirty="0">
                <a:solidFill>
                  <a:srgbClr val="000000"/>
                </a:solidFill>
                <a:effectLst/>
                <a:latin typeface="Nunito" panose="020B0604020202020204" pitchFamily="2" charset="0"/>
              </a:rPr>
              <a:t>SOAP (Simple Object Access Protocol)</a:t>
            </a:r>
          </a:p>
          <a:p>
            <a:pPr marL="0" indent="0" algn="just">
              <a:buNone/>
            </a:pPr>
            <a:r>
              <a:rPr lang="en-US" dirty="0">
                <a:solidFill>
                  <a:srgbClr val="000000"/>
                </a:solidFill>
                <a:latin typeface="Nunito" panose="020B0604020202020204" pitchFamily="2" charset="0"/>
              </a:rPr>
              <a:t>	To transfer the message.</a:t>
            </a:r>
            <a:endParaRPr lang="en-US" b="0" i="0" dirty="0">
              <a:solidFill>
                <a:srgbClr val="000000"/>
              </a:solidFill>
              <a:effectLst/>
              <a:latin typeface="Nunito" panose="020B0604020202020204" pitchFamily="2" charset="0"/>
            </a:endParaRPr>
          </a:p>
          <a:p>
            <a:pPr algn="just">
              <a:buFont typeface="Arial" panose="020B0604020202020204" pitchFamily="34" charset="0"/>
              <a:buChar char="•"/>
            </a:pPr>
            <a:r>
              <a:rPr lang="en-US" b="0" i="0" dirty="0">
                <a:solidFill>
                  <a:srgbClr val="000000"/>
                </a:solidFill>
                <a:effectLst/>
                <a:latin typeface="Nunito" panose="020B0604020202020204" pitchFamily="2" charset="0"/>
              </a:rPr>
              <a:t>UDDI (Universal Description, Discovery and Integration)</a:t>
            </a:r>
          </a:p>
          <a:p>
            <a:pPr marL="0" indent="0" algn="just">
              <a:buNone/>
            </a:pPr>
            <a:r>
              <a:rPr lang="en-US" dirty="0">
                <a:solidFill>
                  <a:srgbClr val="000000"/>
                </a:solidFill>
                <a:latin typeface="Nunito" panose="020B0604020202020204" pitchFamily="2" charset="0"/>
              </a:rPr>
              <a:t>	</a:t>
            </a:r>
            <a:endParaRPr lang="en-US" b="0" i="0" dirty="0">
              <a:solidFill>
                <a:srgbClr val="000000"/>
              </a:solidFill>
              <a:effectLst/>
              <a:latin typeface="Nunito" panose="020B0604020202020204" pitchFamily="2" charset="0"/>
            </a:endParaRPr>
          </a:p>
          <a:p>
            <a:pPr algn="just">
              <a:buFont typeface="Arial" panose="020B0604020202020204" pitchFamily="34" charset="0"/>
              <a:buChar char="•"/>
            </a:pPr>
            <a:endParaRPr lang="en-US" b="0" i="0" dirty="0">
              <a:solidFill>
                <a:srgbClr val="000000"/>
              </a:solidFill>
              <a:effectLst/>
              <a:latin typeface="Nunito" panose="020B0604020202020204" pitchFamily="2" charset="0"/>
            </a:endParaRPr>
          </a:p>
          <a:p>
            <a:pPr marL="0" indent="0">
              <a:buNone/>
            </a:pPr>
            <a:endParaRPr lang="en-IN" dirty="0"/>
          </a:p>
        </p:txBody>
      </p:sp>
      <p:sp>
        <p:nvSpPr>
          <p:cNvPr id="4" name="Slide Number Placeholder 3">
            <a:extLst>
              <a:ext uri="{FF2B5EF4-FFF2-40B4-BE49-F238E27FC236}">
                <a16:creationId xmlns:a16="http://schemas.microsoft.com/office/drawing/2014/main" id="{28E93606-FE9A-4E4F-B527-A47D90CDBABA}"/>
              </a:ext>
            </a:extLst>
          </p:cNvPr>
          <p:cNvSpPr>
            <a:spLocks noGrp="1"/>
          </p:cNvSpPr>
          <p:nvPr>
            <p:ph type="sldNum" sz="quarter" idx="12"/>
          </p:nvPr>
        </p:nvSpPr>
        <p:spPr/>
        <p:txBody>
          <a:bodyPr/>
          <a:lstStyle/>
          <a:p>
            <a:fld id="{81101EAC-1EE0-46AF-9025-5E3D800F67C9}" type="slidenum">
              <a:rPr lang="en-IN" smtClean="0"/>
              <a:t>71</a:t>
            </a:fld>
            <a:endParaRPr lang="en-IN"/>
          </a:p>
        </p:txBody>
      </p:sp>
    </p:spTree>
    <p:extLst>
      <p:ext uri="{BB962C8B-B14F-4D97-AF65-F5344CB8AC3E}">
        <p14:creationId xmlns:p14="http://schemas.microsoft.com/office/powerpoint/2010/main" val="457424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6CB68-4385-4C6B-9C34-E1EF7F2EF5D4}"/>
              </a:ext>
            </a:extLst>
          </p:cNvPr>
          <p:cNvSpPr>
            <a:spLocks noGrp="1"/>
          </p:cNvSpPr>
          <p:nvPr>
            <p:ph type="sldNum" sz="quarter" idx="12"/>
          </p:nvPr>
        </p:nvSpPr>
        <p:spPr/>
        <p:txBody>
          <a:bodyPr/>
          <a:lstStyle/>
          <a:p>
            <a:fld id="{81101EAC-1EE0-46AF-9025-5E3D800F67C9}" type="slidenum">
              <a:rPr lang="en-IN" smtClean="0"/>
              <a:t>72</a:t>
            </a:fld>
            <a:endParaRPr lang="en-IN"/>
          </a:p>
        </p:txBody>
      </p:sp>
      <p:sp>
        <p:nvSpPr>
          <p:cNvPr id="3" name="Oval 2">
            <a:extLst>
              <a:ext uri="{FF2B5EF4-FFF2-40B4-BE49-F238E27FC236}">
                <a16:creationId xmlns:a16="http://schemas.microsoft.com/office/drawing/2014/main" id="{1E41750E-8AF6-41CD-BC00-AAC7E4EB0405}"/>
              </a:ext>
            </a:extLst>
          </p:cNvPr>
          <p:cNvSpPr/>
          <p:nvPr/>
        </p:nvSpPr>
        <p:spPr>
          <a:xfrm>
            <a:off x="2436091" y="438727"/>
            <a:ext cx="1847273" cy="1062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SOAP</a:t>
            </a:r>
          </a:p>
        </p:txBody>
      </p:sp>
      <p:sp>
        <p:nvSpPr>
          <p:cNvPr id="5" name="Rectangle 4">
            <a:extLst>
              <a:ext uri="{FF2B5EF4-FFF2-40B4-BE49-F238E27FC236}">
                <a16:creationId xmlns:a16="http://schemas.microsoft.com/office/drawing/2014/main" id="{7F5098CE-3612-4004-AE32-640FBABF6FA7}"/>
              </a:ext>
            </a:extLst>
          </p:cNvPr>
          <p:cNvSpPr/>
          <p:nvPr/>
        </p:nvSpPr>
        <p:spPr>
          <a:xfrm>
            <a:off x="2678545" y="3454399"/>
            <a:ext cx="2059709" cy="8497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Web Application</a:t>
            </a:r>
          </a:p>
        </p:txBody>
      </p:sp>
      <p:sp>
        <p:nvSpPr>
          <p:cNvPr id="6" name="Rectangle 5">
            <a:extLst>
              <a:ext uri="{FF2B5EF4-FFF2-40B4-BE49-F238E27FC236}">
                <a16:creationId xmlns:a16="http://schemas.microsoft.com/office/drawing/2014/main" id="{5FEFDEBD-81A3-49BA-9538-ACEBB3BB8063}"/>
              </a:ext>
            </a:extLst>
          </p:cNvPr>
          <p:cNvSpPr/>
          <p:nvPr/>
        </p:nvSpPr>
        <p:spPr>
          <a:xfrm>
            <a:off x="4627418" y="3789216"/>
            <a:ext cx="1468582" cy="5726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service</a:t>
            </a:r>
          </a:p>
        </p:txBody>
      </p:sp>
      <p:sp>
        <p:nvSpPr>
          <p:cNvPr id="7" name="Rectangle 6">
            <a:extLst>
              <a:ext uri="{FF2B5EF4-FFF2-40B4-BE49-F238E27FC236}">
                <a16:creationId xmlns:a16="http://schemas.microsoft.com/office/drawing/2014/main" id="{CC634BE6-727E-4B71-8D62-F05A7CC2E565}"/>
              </a:ext>
            </a:extLst>
          </p:cNvPr>
          <p:cNvSpPr/>
          <p:nvPr/>
        </p:nvSpPr>
        <p:spPr>
          <a:xfrm>
            <a:off x="5128491" y="618836"/>
            <a:ext cx="1750290" cy="8220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UDDI DIRECTORY</a:t>
            </a:r>
          </a:p>
        </p:txBody>
      </p:sp>
      <p:sp>
        <p:nvSpPr>
          <p:cNvPr id="10" name="Oval 9">
            <a:extLst>
              <a:ext uri="{FF2B5EF4-FFF2-40B4-BE49-F238E27FC236}">
                <a16:creationId xmlns:a16="http://schemas.microsoft.com/office/drawing/2014/main" id="{B27C3185-EF2E-411D-827B-0D2D9C632AAC}"/>
              </a:ext>
            </a:extLst>
          </p:cNvPr>
          <p:cNvSpPr/>
          <p:nvPr/>
        </p:nvSpPr>
        <p:spPr>
          <a:xfrm>
            <a:off x="8428182" y="498763"/>
            <a:ext cx="1847273" cy="1062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SOAP</a:t>
            </a:r>
          </a:p>
        </p:txBody>
      </p:sp>
      <p:cxnSp>
        <p:nvCxnSpPr>
          <p:cNvPr id="15" name="Straight Arrow Connector 14">
            <a:extLst>
              <a:ext uri="{FF2B5EF4-FFF2-40B4-BE49-F238E27FC236}">
                <a16:creationId xmlns:a16="http://schemas.microsoft.com/office/drawing/2014/main" id="{8C154F76-C59D-4B0F-A931-6896AC4431D6}"/>
              </a:ext>
            </a:extLst>
          </p:cNvPr>
          <p:cNvCxnSpPr/>
          <p:nvPr/>
        </p:nvCxnSpPr>
        <p:spPr>
          <a:xfrm flipV="1">
            <a:off x="2983345" y="1524000"/>
            <a:ext cx="2336800" cy="19303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3B11D367-8E7F-48FB-B20F-5E5336716672}"/>
              </a:ext>
            </a:extLst>
          </p:cNvPr>
          <p:cNvSpPr/>
          <p:nvPr/>
        </p:nvSpPr>
        <p:spPr>
          <a:xfrm>
            <a:off x="8806872" y="3364343"/>
            <a:ext cx="2059709" cy="8497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Web Application</a:t>
            </a:r>
          </a:p>
        </p:txBody>
      </p:sp>
      <p:sp>
        <p:nvSpPr>
          <p:cNvPr id="18" name="Rectangle 17">
            <a:extLst>
              <a:ext uri="{FF2B5EF4-FFF2-40B4-BE49-F238E27FC236}">
                <a16:creationId xmlns:a16="http://schemas.microsoft.com/office/drawing/2014/main" id="{E0EE90C0-9A3D-4FF2-9BD5-F7BE0D4C9C48}"/>
              </a:ext>
            </a:extLst>
          </p:cNvPr>
          <p:cNvSpPr/>
          <p:nvPr/>
        </p:nvSpPr>
        <p:spPr>
          <a:xfrm>
            <a:off x="10483273" y="4008582"/>
            <a:ext cx="1366982" cy="3651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Consumer</a:t>
            </a:r>
          </a:p>
        </p:txBody>
      </p:sp>
      <p:cxnSp>
        <p:nvCxnSpPr>
          <p:cNvPr id="20" name="Straight Arrow Connector 19">
            <a:extLst>
              <a:ext uri="{FF2B5EF4-FFF2-40B4-BE49-F238E27FC236}">
                <a16:creationId xmlns:a16="http://schemas.microsoft.com/office/drawing/2014/main" id="{005CAC3F-4998-48D0-97B0-99283E42DCA8}"/>
              </a:ext>
            </a:extLst>
          </p:cNvPr>
          <p:cNvCxnSpPr>
            <a:cxnSpLocks/>
          </p:cNvCxnSpPr>
          <p:nvPr/>
        </p:nvCxnSpPr>
        <p:spPr>
          <a:xfrm flipH="1" flipV="1">
            <a:off x="6627091" y="1524000"/>
            <a:ext cx="3856183" cy="1840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4E64B7E-45EF-42CC-816F-B11BFA295B34}"/>
              </a:ext>
            </a:extLst>
          </p:cNvPr>
          <p:cNvSpPr/>
          <p:nvPr/>
        </p:nvSpPr>
        <p:spPr>
          <a:xfrm>
            <a:off x="3140364" y="5153892"/>
            <a:ext cx="2346036" cy="1080652"/>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WSDL</a:t>
            </a:r>
          </a:p>
        </p:txBody>
      </p:sp>
      <p:cxnSp>
        <p:nvCxnSpPr>
          <p:cNvPr id="24" name="Straight Arrow Connector 23">
            <a:extLst>
              <a:ext uri="{FF2B5EF4-FFF2-40B4-BE49-F238E27FC236}">
                <a16:creationId xmlns:a16="http://schemas.microsoft.com/office/drawing/2014/main" id="{8B6EB19D-EDEA-4363-A14F-315A1815D379}"/>
              </a:ext>
            </a:extLst>
          </p:cNvPr>
          <p:cNvCxnSpPr>
            <a:cxnSpLocks/>
          </p:cNvCxnSpPr>
          <p:nvPr/>
        </p:nvCxnSpPr>
        <p:spPr>
          <a:xfrm flipV="1">
            <a:off x="5521036" y="4239235"/>
            <a:ext cx="3251200" cy="14980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43E7A32-162B-441E-822A-54A5E677E8AE}"/>
              </a:ext>
            </a:extLst>
          </p:cNvPr>
          <p:cNvSpPr/>
          <p:nvPr/>
        </p:nvSpPr>
        <p:spPr>
          <a:xfrm>
            <a:off x="6513943" y="2850520"/>
            <a:ext cx="1847273" cy="83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SOAP</a:t>
            </a:r>
          </a:p>
        </p:txBody>
      </p:sp>
      <p:cxnSp>
        <p:nvCxnSpPr>
          <p:cNvPr id="28" name="Straight Arrow Connector 27">
            <a:extLst>
              <a:ext uri="{FF2B5EF4-FFF2-40B4-BE49-F238E27FC236}">
                <a16:creationId xmlns:a16="http://schemas.microsoft.com/office/drawing/2014/main" id="{F0AA7C53-E39D-4D0F-B4E4-1278152B5C21}"/>
              </a:ext>
            </a:extLst>
          </p:cNvPr>
          <p:cNvCxnSpPr>
            <a:cxnSpLocks/>
          </p:cNvCxnSpPr>
          <p:nvPr/>
        </p:nvCxnSpPr>
        <p:spPr>
          <a:xfrm>
            <a:off x="6243784" y="3878421"/>
            <a:ext cx="256308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1276A72-70B6-4C0A-A079-F83C317E1498}"/>
              </a:ext>
            </a:extLst>
          </p:cNvPr>
          <p:cNvSpPr txBox="1"/>
          <p:nvPr/>
        </p:nvSpPr>
        <p:spPr>
          <a:xfrm>
            <a:off x="2313707" y="1787298"/>
            <a:ext cx="1690254" cy="369332"/>
          </a:xfrm>
          <a:prstGeom prst="rect">
            <a:avLst/>
          </a:prstGeom>
          <a:noFill/>
        </p:spPr>
        <p:txBody>
          <a:bodyPr wrap="square" rtlCol="0">
            <a:spAutoFit/>
          </a:bodyPr>
          <a:lstStyle/>
          <a:p>
            <a:r>
              <a:rPr lang="en-IN" dirty="0"/>
              <a:t>1. Registration</a:t>
            </a:r>
          </a:p>
        </p:txBody>
      </p:sp>
      <p:sp>
        <p:nvSpPr>
          <p:cNvPr id="30" name="TextBox 29">
            <a:extLst>
              <a:ext uri="{FF2B5EF4-FFF2-40B4-BE49-F238E27FC236}">
                <a16:creationId xmlns:a16="http://schemas.microsoft.com/office/drawing/2014/main" id="{3CD89F24-90CA-4383-B18F-22D3D2B60B36}"/>
              </a:ext>
            </a:extLst>
          </p:cNvPr>
          <p:cNvSpPr txBox="1"/>
          <p:nvPr/>
        </p:nvSpPr>
        <p:spPr>
          <a:xfrm>
            <a:off x="8931564" y="1971964"/>
            <a:ext cx="1967345" cy="646331"/>
          </a:xfrm>
          <a:prstGeom prst="rect">
            <a:avLst/>
          </a:prstGeom>
          <a:noFill/>
        </p:spPr>
        <p:txBody>
          <a:bodyPr wrap="square" rtlCol="0">
            <a:spAutoFit/>
          </a:bodyPr>
          <a:lstStyle/>
          <a:p>
            <a:r>
              <a:rPr lang="en-IN" dirty="0"/>
              <a:t>2. Where the service located.</a:t>
            </a:r>
          </a:p>
        </p:txBody>
      </p:sp>
      <p:sp>
        <p:nvSpPr>
          <p:cNvPr id="31" name="TextBox 30">
            <a:extLst>
              <a:ext uri="{FF2B5EF4-FFF2-40B4-BE49-F238E27FC236}">
                <a16:creationId xmlns:a16="http://schemas.microsoft.com/office/drawing/2014/main" id="{FFB6546E-9BF3-49D1-B24A-926A19505636}"/>
              </a:ext>
            </a:extLst>
          </p:cNvPr>
          <p:cNvSpPr txBox="1"/>
          <p:nvPr/>
        </p:nvSpPr>
        <p:spPr>
          <a:xfrm>
            <a:off x="6751782" y="5400962"/>
            <a:ext cx="2346036" cy="923330"/>
          </a:xfrm>
          <a:prstGeom prst="rect">
            <a:avLst/>
          </a:prstGeom>
          <a:noFill/>
        </p:spPr>
        <p:txBody>
          <a:bodyPr wrap="square" rtlCol="0">
            <a:spAutoFit/>
          </a:bodyPr>
          <a:lstStyle/>
          <a:p>
            <a:r>
              <a:rPr lang="en-IN" dirty="0"/>
              <a:t>3. How to communicated with the web service</a:t>
            </a:r>
          </a:p>
        </p:txBody>
      </p:sp>
      <p:sp>
        <p:nvSpPr>
          <p:cNvPr id="32" name="TextBox 31">
            <a:extLst>
              <a:ext uri="{FF2B5EF4-FFF2-40B4-BE49-F238E27FC236}">
                <a16:creationId xmlns:a16="http://schemas.microsoft.com/office/drawing/2014/main" id="{BB60E360-D140-4823-815A-4D8CE8624E89}"/>
              </a:ext>
            </a:extLst>
          </p:cNvPr>
          <p:cNvSpPr txBox="1"/>
          <p:nvPr/>
        </p:nvSpPr>
        <p:spPr>
          <a:xfrm>
            <a:off x="5128491" y="2319356"/>
            <a:ext cx="2925618" cy="369332"/>
          </a:xfrm>
          <a:prstGeom prst="rect">
            <a:avLst/>
          </a:prstGeom>
          <a:noFill/>
        </p:spPr>
        <p:txBody>
          <a:bodyPr wrap="square" rtlCol="0">
            <a:spAutoFit/>
          </a:bodyPr>
          <a:lstStyle/>
          <a:p>
            <a:r>
              <a:rPr lang="en-IN" dirty="0"/>
              <a:t>4. Using web service</a:t>
            </a:r>
          </a:p>
        </p:txBody>
      </p:sp>
      <p:cxnSp>
        <p:nvCxnSpPr>
          <p:cNvPr id="34" name="Straight Arrow Connector 33">
            <a:extLst>
              <a:ext uri="{FF2B5EF4-FFF2-40B4-BE49-F238E27FC236}">
                <a16:creationId xmlns:a16="http://schemas.microsoft.com/office/drawing/2014/main" id="{CBCF3B93-DE25-4266-8DEC-9F18F1196B27}"/>
              </a:ext>
            </a:extLst>
          </p:cNvPr>
          <p:cNvCxnSpPr/>
          <p:nvPr/>
        </p:nvCxnSpPr>
        <p:spPr>
          <a:xfrm flipV="1">
            <a:off x="6202218" y="4127227"/>
            <a:ext cx="2493816" cy="992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5E8F120-C452-4FDE-BF79-DC1B6C2978D8}"/>
              </a:ext>
            </a:extLst>
          </p:cNvPr>
          <p:cNvSpPr txBox="1"/>
          <p:nvPr/>
        </p:nvSpPr>
        <p:spPr>
          <a:xfrm>
            <a:off x="6410761" y="4275451"/>
            <a:ext cx="1081515" cy="369332"/>
          </a:xfrm>
          <a:prstGeom prst="rect">
            <a:avLst/>
          </a:prstGeom>
          <a:noFill/>
        </p:spPr>
        <p:txBody>
          <a:bodyPr wrap="none" rtlCol="0">
            <a:spAutoFit/>
          </a:bodyPr>
          <a:lstStyle/>
          <a:p>
            <a:r>
              <a:rPr lang="en-IN"/>
              <a:t>Response</a:t>
            </a:r>
            <a:endParaRPr lang="en-IN" dirty="0"/>
          </a:p>
        </p:txBody>
      </p:sp>
      <p:sp>
        <p:nvSpPr>
          <p:cNvPr id="37" name="TextBox 36">
            <a:extLst>
              <a:ext uri="{FF2B5EF4-FFF2-40B4-BE49-F238E27FC236}">
                <a16:creationId xmlns:a16="http://schemas.microsoft.com/office/drawing/2014/main" id="{A3C3FE53-10B4-45D7-9088-EBCCD6D0A891}"/>
              </a:ext>
            </a:extLst>
          </p:cNvPr>
          <p:cNvSpPr txBox="1"/>
          <p:nvPr/>
        </p:nvSpPr>
        <p:spPr>
          <a:xfrm>
            <a:off x="6443813" y="3610130"/>
            <a:ext cx="944297" cy="369332"/>
          </a:xfrm>
          <a:prstGeom prst="rect">
            <a:avLst/>
          </a:prstGeom>
          <a:noFill/>
        </p:spPr>
        <p:txBody>
          <a:bodyPr wrap="none" rtlCol="0">
            <a:spAutoFit/>
          </a:bodyPr>
          <a:lstStyle/>
          <a:p>
            <a:r>
              <a:rPr lang="en-IN" dirty="0"/>
              <a:t>Request</a:t>
            </a:r>
          </a:p>
        </p:txBody>
      </p:sp>
    </p:spTree>
    <p:extLst>
      <p:ext uri="{BB962C8B-B14F-4D97-AF65-F5344CB8AC3E}">
        <p14:creationId xmlns:p14="http://schemas.microsoft.com/office/powerpoint/2010/main" val="2045117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D2AE-BA61-4918-91C9-6570CE0809F1}"/>
              </a:ext>
            </a:extLst>
          </p:cNvPr>
          <p:cNvSpPr>
            <a:spLocks noGrp="1"/>
          </p:cNvSpPr>
          <p:nvPr>
            <p:ph type="title"/>
          </p:nvPr>
        </p:nvSpPr>
        <p:spPr/>
        <p:txBody>
          <a:bodyPr/>
          <a:lstStyle/>
          <a:p>
            <a:r>
              <a:rPr lang="en-IN" dirty="0">
                <a:solidFill>
                  <a:srgbClr val="FF0000"/>
                </a:solidFill>
              </a:rPr>
              <a:t>How web service work??</a:t>
            </a:r>
          </a:p>
        </p:txBody>
      </p:sp>
      <p:sp>
        <p:nvSpPr>
          <p:cNvPr id="3" name="Content Placeholder 2">
            <a:extLst>
              <a:ext uri="{FF2B5EF4-FFF2-40B4-BE49-F238E27FC236}">
                <a16:creationId xmlns:a16="http://schemas.microsoft.com/office/drawing/2014/main" id="{99355B6E-4DAE-4142-B33C-AF3CF0EBC731}"/>
              </a:ext>
            </a:extLst>
          </p:cNvPr>
          <p:cNvSpPr>
            <a:spLocks noGrp="1"/>
          </p:cNvSpPr>
          <p:nvPr>
            <p:ph idx="1"/>
          </p:nvPr>
        </p:nvSpPr>
        <p:spPr>
          <a:xfrm>
            <a:off x="838200" y="1330036"/>
            <a:ext cx="10515600" cy="5162839"/>
          </a:xfrm>
        </p:spPr>
        <p:txBody>
          <a:bodyPr>
            <a:normAutofit fontScale="70000" lnSpcReduction="20000"/>
          </a:bodyPr>
          <a:lstStyle/>
          <a:p>
            <a:pPr marL="0" indent="0" algn="just">
              <a:buNone/>
            </a:pPr>
            <a:r>
              <a:rPr lang="en-US" b="0" i="0" dirty="0">
                <a:solidFill>
                  <a:srgbClr val="000000"/>
                </a:solidFill>
                <a:effectLst/>
                <a:latin typeface="Nunito" panose="020B0604020202020204" pitchFamily="2" charset="0"/>
              </a:rPr>
              <a:t>Consider a simple account-management and order processing system. The accounting personnel use a client application built with Visual Basic or JSP to create new accounts and enter new customer orders.</a:t>
            </a:r>
          </a:p>
          <a:p>
            <a:pPr marL="0" indent="0" algn="just">
              <a:buNone/>
            </a:pPr>
            <a:r>
              <a:rPr lang="en-US" b="0" i="0" dirty="0">
                <a:solidFill>
                  <a:srgbClr val="000000"/>
                </a:solidFill>
                <a:effectLst/>
                <a:latin typeface="Nunito" panose="020B0604020202020204" pitchFamily="2" charset="0"/>
              </a:rPr>
              <a:t>The processing logic for this system is written in Java and resides on a Solaris machine, which also interacts with a database to store information.</a:t>
            </a:r>
          </a:p>
          <a:p>
            <a:pPr marL="0" indent="0" algn="just">
              <a:buNone/>
            </a:pPr>
            <a:r>
              <a:rPr lang="en-US" b="0" i="0" dirty="0">
                <a:solidFill>
                  <a:srgbClr val="000000"/>
                </a:solidFill>
                <a:effectLst/>
                <a:latin typeface="Nunito" panose="020B0604020202020204" pitchFamily="2" charset="0"/>
              </a:rPr>
              <a:t>The steps to perform this operation are as follows −</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client program bundles the account registration information into a SOAP message.</a:t>
            </a:r>
          </a:p>
          <a:p>
            <a:pPr algn="just">
              <a:buFont typeface="Arial" panose="020B0604020202020204" pitchFamily="34" charset="0"/>
              <a:buChar char="•"/>
            </a:pPr>
            <a:r>
              <a:rPr lang="en-US" b="0" i="0" dirty="0">
                <a:solidFill>
                  <a:srgbClr val="000000"/>
                </a:solidFill>
                <a:effectLst/>
                <a:latin typeface="Nunito" panose="020B0604020202020204" pitchFamily="2" charset="0"/>
              </a:rPr>
              <a:t>This SOAP message is sent to the web service as the body of an HTTP POST request.</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web service unpacks the SOAP request and converts it into a command that the application can understand.</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application processes the information as required and responds with a new unique account number for that customer.</a:t>
            </a:r>
          </a:p>
          <a:p>
            <a:pPr algn="just">
              <a:buFont typeface="Arial" panose="020B0604020202020204" pitchFamily="34" charset="0"/>
              <a:buChar char="•"/>
            </a:pPr>
            <a:r>
              <a:rPr lang="en-US" b="0" i="0" dirty="0">
                <a:solidFill>
                  <a:srgbClr val="000000"/>
                </a:solidFill>
                <a:effectLst/>
                <a:latin typeface="Nunito" panose="020B0604020202020204" pitchFamily="2" charset="0"/>
              </a:rPr>
              <a:t>Next, the web service packages the response into another SOAP message, which it sends back to the client program in response to its HTTP request.</a:t>
            </a:r>
          </a:p>
          <a:p>
            <a:pPr algn="just">
              <a:buFont typeface="Arial" panose="020B0604020202020204" pitchFamily="34" charset="0"/>
              <a:buChar char="•"/>
            </a:pPr>
            <a:r>
              <a:rPr lang="en-US" b="0" i="0" dirty="0">
                <a:solidFill>
                  <a:srgbClr val="000000"/>
                </a:solidFill>
                <a:effectLst/>
                <a:latin typeface="Nunito" panose="020B0604020202020204" pitchFamily="2" charset="0"/>
              </a:rPr>
              <a:t>The client program unpacks the SOAP message to obtain the results of the account registration process.</a:t>
            </a:r>
          </a:p>
          <a:p>
            <a:endParaRPr lang="en-IN" dirty="0"/>
          </a:p>
        </p:txBody>
      </p:sp>
      <p:sp>
        <p:nvSpPr>
          <p:cNvPr id="4" name="Slide Number Placeholder 3">
            <a:extLst>
              <a:ext uri="{FF2B5EF4-FFF2-40B4-BE49-F238E27FC236}">
                <a16:creationId xmlns:a16="http://schemas.microsoft.com/office/drawing/2014/main" id="{EAB20033-BFA4-4CA1-9C43-6616370274DA}"/>
              </a:ext>
            </a:extLst>
          </p:cNvPr>
          <p:cNvSpPr>
            <a:spLocks noGrp="1"/>
          </p:cNvSpPr>
          <p:nvPr>
            <p:ph type="sldNum" sz="quarter" idx="12"/>
          </p:nvPr>
        </p:nvSpPr>
        <p:spPr/>
        <p:txBody>
          <a:bodyPr/>
          <a:lstStyle/>
          <a:p>
            <a:fld id="{81101EAC-1EE0-46AF-9025-5E3D800F67C9}" type="slidenum">
              <a:rPr lang="en-IN" smtClean="0"/>
              <a:t>73</a:t>
            </a:fld>
            <a:endParaRPr lang="en-IN"/>
          </a:p>
        </p:txBody>
      </p:sp>
    </p:spTree>
    <p:extLst>
      <p:ext uri="{BB962C8B-B14F-4D97-AF65-F5344CB8AC3E}">
        <p14:creationId xmlns:p14="http://schemas.microsoft.com/office/powerpoint/2010/main" val="446802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BA41B-DF2D-4C3A-9162-C5C8F6E3F245}"/>
              </a:ext>
            </a:extLst>
          </p:cNvPr>
          <p:cNvSpPr>
            <a:spLocks noGrp="1"/>
          </p:cNvSpPr>
          <p:nvPr>
            <p:ph type="sldNum" sz="quarter" idx="12"/>
          </p:nvPr>
        </p:nvSpPr>
        <p:spPr/>
        <p:txBody>
          <a:bodyPr/>
          <a:lstStyle/>
          <a:p>
            <a:fld id="{81101EAC-1EE0-46AF-9025-5E3D800F67C9}" type="slidenum">
              <a:rPr lang="en-IN" smtClean="0"/>
              <a:t>74</a:t>
            </a:fld>
            <a:endParaRPr lang="en-IN"/>
          </a:p>
        </p:txBody>
      </p:sp>
      <p:pic>
        <p:nvPicPr>
          <p:cNvPr id="1026" name="Picture 2">
            <a:extLst>
              <a:ext uri="{FF2B5EF4-FFF2-40B4-BE49-F238E27FC236}">
                <a16:creationId xmlns:a16="http://schemas.microsoft.com/office/drawing/2014/main" id="{F3B8E515-DA70-4ECE-ABFF-6F496D822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18" y="1466849"/>
            <a:ext cx="7130473" cy="439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941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E057-F928-47B5-8F8F-8900E419CA16}"/>
              </a:ext>
            </a:extLst>
          </p:cNvPr>
          <p:cNvSpPr>
            <a:spLocks noGrp="1"/>
          </p:cNvSpPr>
          <p:nvPr>
            <p:ph type="title"/>
          </p:nvPr>
        </p:nvSpPr>
        <p:spPr>
          <a:xfrm>
            <a:off x="838200" y="365126"/>
            <a:ext cx="10515600" cy="1075748"/>
          </a:xfrm>
        </p:spPr>
        <p:txBody>
          <a:bodyPr/>
          <a:lstStyle/>
          <a:p>
            <a:r>
              <a:rPr lang="en-IN" b="1" dirty="0"/>
              <a:t>WSDL</a:t>
            </a:r>
          </a:p>
        </p:txBody>
      </p:sp>
      <p:sp>
        <p:nvSpPr>
          <p:cNvPr id="3" name="Content Placeholder 2">
            <a:extLst>
              <a:ext uri="{FF2B5EF4-FFF2-40B4-BE49-F238E27FC236}">
                <a16:creationId xmlns:a16="http://schemas.microsoft.com/office/drawing/2014/main" id="{68D41BD8-69D3-4009-8918-1B95461D5D3E}"/>
              </a:ext>
            </a:extLst>
          </p:cNvPr>
          <p:cNvSpPr>
            <a:spLocks noGrp="1"/>
          </p:cNvSpPr>
          <p:nvPr>
            <p:ph idx="1"/>
          </p:nvPr>
        </p:nvSpPr>
        <p:spPr>
          <a:xfrm>
            <a:off x="838200" y="1440874"/>
            <a:ext cx="10515600" cy="4736089"/>
          </a:xfrm>
        </p:spPr>
        <p:txBody>
          <a:bodyPr>
            <a:normAutofit fontScale="85000" lnSpcReduction="10000"/>
          </a:bodyPr>
          <a:lstStyle/>
          <a:p>
            <a:r>
              <a:rPr lang="en-US" dirty="0"/>
              <a:t>This markup language is used to create a WSDL definition that defines the application programming interface (API) of a Web service, including its individual operations (functions) and each operation’s input and output messages.</a:t>
            </a:r>
          </a:p>
          <a:p>
            <a:r>
              <a:rPr lang="en-US" dirty="0"/>
              <a:t>This can be read by any application.</a:t>
            </a:r>
          </a:p>
          <a:p>
            <a:r>
              <a:rPr lang="en-US" dirty="0"/>
              <a:t>It is used to describe the web service. This description is required so that client applications are able to understand what the web service actually does.</a:t>
            </a:r>
          </a:p>
          <a:p>
            <a:pPr marL="0" indent="0">
              <a:buNone/>
            </a:pPr>
            <a:r>
              <a:rPr lang="en-US" dirty="0"/>
              <a:t>It contains the following elements</a:t>
            </a:r>
          </a:p>
          <a:p>
            <a:pPr marL="0" indent="0">
              <a:buNone/>
            </a:pPr>
            <a:r>
              <a:rPr lang="en-US" dirty="0"/>
              <a:t>&lt;types&gt; - Defines the XML schema data types used by the web service.</a:t>
            </a:r>
          </a:p>
          <a:p>
            <a:pPr marL="0" indent="0">
              <a:buNone/>
            </a:pPr>
            <a:r>
              <a:rPr lang="en-US" dirty="0"/>
              <a:t>&lt;message&gt; - Defines the data elements for each operation.</a:t>
            </a:r>
          </a:p>
          <a:p>
            <a:pPr marL="0" indent="0">
              <a:buNone/>
            </a:pPr>
            <a:r>
              <a:rPr lang="en-US" dirty="0"/>
              <a:t>&lt;</a:t>
            </a:r>
            <a:r>
              <a:rPr lang="en-US" dirty="0" err="1"/>
              <a:t>porttype</a:t>
            </a:r>
            <a:r>
              <a:rPr lang="en-US" dirty="0"/>
              <a:t>&gt; - Describes the operations that can be performed and the message involved.</a:t>
            </a:r>
          </a:p>
          <a:p>
            <a:pPr marL="0" indent="0">
              <a:buNone/>
            </a:pPr>
            <a:r>
              <a:rPr lang="en-US" dirty="0"/>
              <a:t>&lt;binding&gt; - Defines the protocol and data format for each port type.</a:t>
            </a:r>
          </a:p>
        </p:txBody>
      </p:sp>
      <p:sp>
        <p:nvSpPr>
          <p:cNvPr id="4" name="Slide Number Placeholder 3">
            <a:extLst>
              <a:ext uri="{FF2B5EF4-FFF2-40B4-BE49-F238E27FC236}">
                <a16:creationId xmlns:a16="http://schemas.microsoft.com/office/drawing/2014/main" id="{C73DA563-6781-4008-B071-623E5899C1AD}"/>
              </a:ext>
            </a:extLst>
          </p:cNvPr>
          <p:cNvSpPr>
            <a:spLocks noGrp="1"/>
          </p:cNvSpPr>
          <p:nvPr>
            <p:ph type="sldNum" sz="quarter" idx="12"/>
          </p:nvPr>
        </p:nvSpPr>
        <p:spPr/>
        <p:txBody>
          <a:bodyPr/>
          <a:lstStyle/>
          <a:p>
            <a:fld id="{81101EAC-1EE0-46AF-9025-5E3D800F67C9}" type="slidenum">
              <a:rPr lang="en-IN" smtClean="0"/>
              <a:t>75</a:t>
            </a:fld>
            <a:endParaRPr lang="en-IN"/>
          </a:p>
        </p:txBody>
      </p:sp>
    </p:spTree>
    <p:extLst>
      <p:ext uri="{BB962C8B-B14F-4D97-AF65-F5344CB8AC3E}">
        <p14:creationId xmlns:p14="http://schemas.microsoft.com/office/powerpoint/2010/main" val="36644117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F5A4CB-8CCD-49F8-9376-5DFC15FD2B15}"/>
              </a:ext>
            </a:extLst>
          </p:cNvPr>
          <p:cNvSpPr>
            <a:spLocks noGrp="1"/>
          </p:cNvSpPr>
          <p:nvPr>
            <p:ph type="sldNum" sz="quarter" idx="12"/>
          </p:nvPr>
        </p:nvSpPr>
        <p:spPr/>
        <p:txBody>
          <a:bodyPr/>
          <a:lstStyle/>
          <a:p>
            <a:fld id="{81101EAC-1EE0-46AF-9025-5E3D800F67C9}" type="slidenum">
              <a:rPr lang="en-IN" smtClean="0"/>
              <a:t>76</a:t>
            </a:fld>
            <a:endParaRPr lang="en-IN"/>
          </a:p>
        </p:txBody>
      </p:sp>
      <p:pic>
        <p:nvPicPr>
          <p:cNvPr id="5" name="Picture 2">
            <a:extLst>
              <a:ext uri="{FF2B5EF4-FFF2-40B4-BE49-F238E27FC236}">
                <a16:creationId xmlns:a16="http://schemas.microsoft.com/office/drawing/2014/main" id="{50C171B8-9806-4790-B7A6-1DDD61DECFF9}"/>
              </a:ext>
            </a:extLst>
          </p:cNvPr>
          <p:cNvPicPr>
            <a:picLocks noChangeAspect="1" noChangeArrowheads="1"/>
          </p:cNvPicPr>
          <p:nvPr/>
        </p:nvPicPr>
        <p:blipFill>
          <a:blip r:embed="rId2"/>
          <a:srcRect/>
          <a:stretch>
            <a:fillRect/>
          </a:stretch>
        </p:blipFill>
        <p:spPr bwMode="auto">
          <a:xfrm>
            <a:off x="1470428" y="323806"/>
            <a:ext cx="8874228" cy="6215106"/>
          </a:xfrm>
          <a:prstGeom prst="rect">
            <a:avLst/>
          </a:prstGeom>
          <a:noFill/>
          <a:ln w="9525">
            <a:noFill/>
            <a:miter lim="800000"/>
            <a:headEnd/>
            <a:tailEnd/>
          </a:ln>
          <a:effectLst/>
        </p:spPr>
      </p:pic>
    </p:spTree>
    <p:extLst>
      <p:ext uri="{BB962C8B-B14F-4D97-AF65-F5344CB8AC3E}">
        <p14:creationId xmlns:p14="http://schemas.microsoft.com/office/powerpoint/2010/main" val="2324032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0D6A-095E-4C68-B477-D94DA7C1A6D5}"/>
              </a:ext>
            </a:extLst>
          </p:cNvPr>
          <p:cNvSpPr>
            <a:spLocks noGrp="1"/>
          </p:cNvSpPr>
          <p:nvPr>
            <p:ph type="title"/>
          </p:nvPr>
        </p:nvSpPr>
        <p:spPr/>
        <p:txBody>
          <a:bodyPr>
            <a:normAutofit/>
          </a:bodyPr>
          <a:lstStyle/>
          <a:p>
            <a:r>
              <a:rPr lang="en-IN" b="1" dirty="0"/>
              <a:t>WSDL Operations</a:t>
            </a:r>
          </a:p>
        </p:txBody>
      </p:sp>
      <p:sp>
        <p:nvSpPr>
          <p:cNvPr id="5" name="Content Placeholder 4">
            <a:extLst>
              <a:ext uri="{FF2B5EF4-FFF2-40B4-BE49-F238E27FC236}">
                <a16:creationId xmlns:a16="http://schemas.microsoft.com/office/drawing/2014/main" id="{C500EB68-5C5D-4159-BECD-BDDDF98EEE37}"/>
              </a:ext>
            </a:extLst>
          </p:cNvPr>
          <p:cNvSpPr>
            <a:spLocks noGrp="1"/>
          </p:cNvSpPr>
          <p:nvPr>
            <p:ph sz="half" idx="1"/>
          </p:nvPr>
        </p:nvSpPr>
        <p:spPr/>
        <p:txBody>
          <a:bodyPr>
            <a:normAutofit fontScale="77500" lnSpcReduction="20000"/>
          </a:bodyPr>
          <a:lstStyle/>
          <a:p>
            <a:r>
              <a:rPr lang="en-US" sz="2800" b="1" dirty="0"/>
              <a:t>One-way</a:t>
            </a:r>
            <a:r>
              <a:rPr lang="en-US" sz="2800" dirty="0"/>
              <a:t>: The operation can receive a message but will not return a response</a:t>
            </a:r>
          </a:p>
          <a:p>
            <a:endParaRPr lang="en-US" sz="2800" dirty="0"/>
          </a:p>
          <a:p>
            <a:r>
              <a:rPr lang="en-US" sz="2800" b="1" dirty="0"/>
              <a:t> Request-response: </a:t>
            </a:r>
            <a:r>
              <a:rPr lang="en-US" sz="2800" dirty="0"/>
              <a:t>The operation can receive a request and will return a response</a:t>
            </a:r>
          </a:p>
          <a:p>
            <a:endParaRPr lang="en-US" sz="2800" dirty="0"/>
          </a:p>
          <a:p>
            <a:r>
              <a:rPr lang="en-US" sz="2800" dirty="0"/>
              <a:t> </a:t>
            </a:r>
            <a:r>
              <a:rPr lang="en-US" sz="2800" b="1" dirty="0"/>
              <a:t>Solicit - response</a:t>
            </a:r>
            <a:r>
              <a:rPr lang="en-US" sz="2800" dirty="0"/>
              <a:t>: The operation can send a request and will wait for a response</a:t>
            </a:r>
          </a:p>
          <a:p>
            <a:endParaRPr lang="en-US" sz="2800" dirty="0"/>
          </a:p>
          <a:p>
            <a:r>
              <a:rPr lang="en-US" sz="2800" dirty="0"/>
              <a:t> </a:t>
            </a:r>
            <a:r>
              <a:rPr lang="en-US" sz="2800" b="1" dirty="0"/>
              <a:t>Notification</a:t>
            </a:r>
            <a:r>
              <a:rPr lang="en-US" sz="2800" dirty="0"/>
              <a:t>: The operation can send a message but will not wait for a response</a:t>
            </a:r>
            <a:br>
              <a:rPr lang="en-US" sz="2800" dirty="0"/>
            </a:br>
            <a:endParaRPr lang="en-US" sz="2800" dirty="0"/>
          </a:p>
          <a:p>
            <a:endParaRPr lang="en-IN" dirty="0"/>
          </a:p>
        </p:txBody>
      </p:sp>
      <p:sp>
        <p:nvSpPr>
          <p:cNvPr id="4" name="Slide Number Placeholder 3">
            <a:extLst>
              <a:ext uri="{FF2B5EF4-FFF2-40B4-BE49-F238E27FC236}">
                <a16:creationId xmlns:a16="http://schemas.microsoft.com/office/drawing/2014/main" id="{A4B49515-4FC1-4CB4-B172-89CC49268414}"/>
              </a:ext>
            </a:extLst>
          </p:cNvPr>
          <p:cNvSpPr>
            <a:spLocks noGrp="1"/>
          </p:cNvSpPr>
          <p:nvPr>
            <p:ph type="sldNum" sz="quarter" idx="12"/>
          </p:nvPr>
        </p:nvSpPr>
        <p:spPr/>
        <p:txBody>
          <a:bodyPr/>
          <a:lstStyle/>
          <a:p>
            <a:fld id="{81101EAC-1EE0-46AF-9025-5E3D800F67C9}" type="slidenum">
              <a:rPr lang="en-IN" smtClean="0"/>
              <a:t>77</a:t>
            </a:fld>
            <a:endParaRPr lang="en-IN"/>
          </a:p>
        </p:txBody>
      </p:sp>
      <p:pic>
        <p:nvPicPr>
          <p:cNvPr id="7" name="Picture 2" descr="wsdl-operations.gif">
            <a:extLst>
              <a:ext uri="{FF2B5EF4-FFF2-40B4-BE49-F238E27FC236}">
                <a16:creationId xmlns:a16="http://schemas.microsoft.com/office/drawing/2014/main" id="{561E739E-329F-46C6-95CC-C2CE912DC253}"/>
              </a:ext>
            </a:extLst>
          </p:cNvPr>
          <p:cNvPicPr>
            <a:picLocks noGrp="1" noChangeAspect="1" noChangeArrowheads="1"/>
          </p:cNvPicPr>
          <p:nvPr>
            <p:ph sz="half" idx="2"/>
          </p:nvPr>
        </p:nvPicPr>
        <p:blipFill>
          <a:blip r:embed="rId2"/>
          <a:srcRect/>
          <a:stretch>
            <a:fillRect/>
          </a:stretch>
        </p:blipFill>
        <p:spPr bwMode="auto">
          <a:xfrm>
            <a:off x="7115174" y="1364456"/>
            <a:ext cx="4356389" cy="4351338"/>
          </a:xfrm>
          <a:prstGeom prst="rect">
            <a:avLst/>
          </a:prstGeom>
          <a:noFill/>
        </p:spPr>
      </p:pic>
    </p:spTree>
    <p:extLst>
      <p:ext uri="{BB962C8B-B14F-4D97-AF65-F5344CB8AC3E}">
        <p14:creationId xmlns:p14="http://schemas.microsoft.com/office/powerpoint/2010/main" val="1843716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088E-B535-43FB-B255-AF51395ECB96}"/>
              </a:ext>
            </a:extLst>
          </p:cNvPr>
          <p:cNvSpPr>
            <a:spLocks noGrp="1"/>
          </p:cNvSpPr>
          <p:nvPr>
            <p:ph type="title"/>
          </p:nvPr>
        </p:nvSpPr>
        <p:spPr>
          <a:xfrm>
            <a:off x="838200" y="365126"/>
            <a:ext cx="10515600" cy="530802"/>
          </a:xfrm>
        </p:spPr>
        <p:txBody>
          <a:bodyPr>
            <a:normAutofit fontScale="90000"/>
          </a:bodyPr>
          <a:lstStyle/>
          <a:p>
            <a:r>
              <a:rPr lang="en-IN" b="1" dirty="0"/>
              <a:t>SOAP</a:t>
            </a:r>
          </a:p>
        </p:txBody>
      </p:sp>
      <p:sp>
        <p:nvSpPr>
          <p:cNvPr id="3" name="Content Placeholder 2">
            <a:extLst>
              <a:ext uri="{FF2B5EF4-FFF2-40B4-BE49-F238E27FC236}">
                <a16:creationId xmlns:a16="http://schemas.microsoft.com/office/drawing/2014/main" id="{627F6714-4CD1-406F-B05F-0BB26CF77927}"/>
              </a:ext>
            </a:extLst>
          </p:cNvPr>
          <p:cNvSpPr>
            <a:spLocks noGrp="1"/>
          </p:cNvSpPr>
          <p:nvPr>
            <p:ph idx="1"/>
          </p:nvPr>
        </p:nvSpPr>
        <p:spPr>
          <a:xfrm>
            <a:off x="838200" y="1034473"/>
            <a:ext cx="10515600" cy="5142490"/>
          </a:xfrm>
        </p:spPr>
        <p:txBody>
          <a:bodyPr>
            <a:normAutofit/>
          </a:bodyPr>
          <a:lstStyle/>
          <a:p>
            <a:r>
              <a:rPr lang="en-US" sz="2400" dirty="0">
                <a:solidFill>
                  <a:srgbClr val="222222"/>
                </a:solidFill>
                <a:latin typeface="Source Sans Pro" panose="020B0503030403020204" pitchFamily="34" charset="0"/>
              </a:rPr>
              <a:t>SOAP is a lightweight protocol for the exchange of information in a decentralized, distributed environment.</a:t>
            </a:r>
          </a:p>
          <a:p>
            <a:r>
              <a:rPr lang="en-US" sz="2400" dirty="0">
                <a:solidFill>
                  <a:srgbClr val="222222"/>
                </a:solidFill>
                <a:latin typeface="Source Sans Pro" panose="020B0503030403020204" pitchFamily="34" charset="0"/>
              </a:rPr>
              <a:t>It is an XML based protocol for accessing web services over HTTP.</a:t>
            </a:r>
          </a:p>
          <a:p>
            <a:r>
              <a:rPr lang="en-US" sz="2400" dirty="0">
                <a:solidFill>
                  <a:srgbClr val="222222"/>
                </a:solidFill>
                <a:latin typeface="Source Sans Pro" panose="020B0503030403020204" pitchFamily="34" charset="0"/>
              </a:rPr>
              <a:t>SOAP is designed to be platform independent and is also designed to be operating system independent. So the SOAP protocol can work any programming language based applications on both Windows and</a:t>
            </a:r>
            <a:r>
              <a:rPr lang="en-US" sz="2400" dirty="0">
                <a:solidFill>
                  <a:srgbClr val="222222"/>
                </a:solidFill>
                <a:latin typeface="Source Sans Pro" panose="020B0503030403020204" pitchFamily="34" charset="0"/>
                <a:hlinkClick r:id="rId2">
                  <a:extLst>
                    <a:ext uri="{A12FA001-AC4F-418D-AE19-62706E023703}">
                      <ahyp:hlinkClr xmlns:ahyp="http://schemas.microsoft.com/office/drawing/2018/hyperlinkcolor" val="tx"/>
                    </a:ext>
                  </a:extLst>
                </a:hlinkClick>
              </a:rPr>
              <a:t> Linux </a:t>
            </a:r>
            <a:r>
              <a:rPr lang="en-US" sz="2400" dirty="0">
                <a:solidFill>
                  <a:srgbClr val="222222"/>
                </a:solidFill>
                <a:latin typeface="Source Sans Pro" panose="020B0503030403020204" pitchFamily="34" charset="0"/>
              </a:rPr>
              <a:t>platform.</a:t>
            </a:r>
          </a:p>
          <a:p>
            <a:r>
              <a:rPr lang="en-US" sz="2400" dirty="0">
                <a:solidFill>
                  <a:srgbClr val="000000"/>
                </a:solidFill>
                <a:latin typeface="Nunito" panose="020B0604020202020204" pitchFamily="2" charset="0"/>
              </a:rPr>
              <a:t>It has the following components.</a:t>
            </a:r>
          </a:p>
          <a:p>
            <a:pPr marL="0" indent="0">
              <a:buNone/>
            </a:pPr>
            <a:r>
              <a:rPr lang="en-US" sz="2400" b="0" i="0" dirty="0">
                <a:solidFill>
                  <a:srgbClr val="222222"/>
                </a:solidFill>
                <a:effectLst/>
                <a:latin typeface="Source Sans Pro" panose="020B0503030403020204" pitchFamily="34" charset="0"/>
              </a:rPr>
              <a:t>	&lt;</a:t>
            </a:r>
            <a:r>
              <a:rPr lang="en-IN" sz="2400" dirty="0">
                <a:solidFill>
                  <a:srgbClr val="222222"/>
                </a:solidFill>
                <a:latin typeface="Source Sans Pro" panose="020B0503030403020204" pitchFamily="34" charset="0"/>
              </a:rPr>
              <a:t>Envelope&gt;</a:t>
            </a:r>
            <a:endParaRPr lang="en-US" sz="2400" dirty="0">
              <a:solidFill>
                <a:srgbClr val="222222"/>
              </a:solidFill>
              <a:latin typeface="Source Sans Pro" panose="020B0503030403020204" pitchFamily="34" charset="0"/>
            </a:endParaRPr>
          </a:p>
          <a:p>
            <a:pPr marL="0" indent="0">
              <a:buNone/>
            </a:pPr>
            <a:r>
              <a:rPr lang="en-US" sz="2400" dirty="0">
                <a:solidFill>
                  <a:srgbClr val="222222"/>
                </a:solidFill>
                <a:latin typeface="Source Sans Pro" panose="020B0503030403020204" pitchFamily="34" charset="0"/>
              </a:rPr>
              <a:t>	&lt;Header&gt;</a:t>
            </a:r>
          </a:p>
          <a:p>
            <a:pPr marL="0" indent="0">
              <a:buNone/>
            </a:pPr>
            <a:r>
              <a:rPr lang="en-US" sz="2400" dirty="0">
                <a:solidFill>
                  <a:srgbClr val="222222"/>
                </a:solidFill>
                <a:latin typeface="Source Sans Pro" panose="020B0503030403020204" pitchFamily="34" charset="0"/>
              </a:rPr>
              <a:t>	&lt;Body&gt;</a:t>
            </a:r>
          </a:p>
          <a:p>
            <a:pPr marL="0" indent="0">
              <a:buNone/>
            </a:pPr>
            <a:r>
              <a:rPr lang="en-US" sz="2400" dirty="0">
                <a:solidFill>
                  <a:srgbClr val="222222"/>
                </a:solidFill>
                <a:latin typeface="Source Sans Pro" panose="020B0503030403020204" pitchFamily="34" charset="0"/>
              </a:rPr>
              <a:t>	&lt;</a:t>
            </a:r>
            <a:r>
              <a:rPr lang="en-IN" sz="2400" dirty="0">
                <a:solidFill>
                  <a:srgbClr val="222222"/>
                </a:solidFill>
                <a:latin typeface="Source Sans Pro" panose="020B0503030403020204" pitchFamily="34" charset="0"/>
              </a:rPr>
              <a:t>Fault&gt;</a:t>
            </a:r>
            <a:endParaRPr lang="en-US" sz="2400" dirty="0">
              <a:solidFill>
                <a:srgbClr val="222222"/>
              </a:solidFill>
              <a:latin typeface="Source Sans Pro" panose="020B0503030403020204" pitchFamily="34" charset="0"/>
            </a:endParaRPr>
          </a:p>
          <a:p>
            <a:pPr marL="0" indent="0">
              <a:buNone/>
            </a:pPr>
            <a:endParaRPr lang="en-US" sz="2400" dirty="0">
              <a:solidFill>
                <a:srgbClr val="000000"/>
              </a:solidFill>
              <a:latin typeface="Nunito" panose="020B0604020202020204" pitchFamily="2" charset="0"/>
            </a:endParaRPr>
          </a:p>
        </p:txBody>
      </p:sp>
      <p:sp>
        <p:nvSpPr>
          <p:cNvPr id="4" name="Slide Number Placeholder 3">
            <a:extLst>
              <a:ext uri="{FF2B5EF4-FFF2-40B4-BE49-F238E27FC236}">
                <a16:creationId xmlns:a16="http://schemas.microsoft.com/office/drawing/2014/main" id="{2DC974D8-ED19-4E2F-8FAF-59717ED029B3}"/>
              </a:ext>
            </a:extLst>
          </p:cNvPr>
          <p:cNvSpPr>
            <a:spLocks noGrp="1"/>
          </p:cNvSpPr>
          <p:nvPr>
            <p:ph type="sldNum" sz="quarter" idx="12"/>
          </p:nvPr>
        </p:nvSpPr>
        <p:spPr/>
        <p:txBody>
          <a:bodyPr/>
          <a:lstStyle/>
          <a:p>
            <a:fld id="{81101EAC-1EE0-46AF-9025-5E3D800F67C9}" type="slidenum">
              <a:rPr lang="en-IN" smtClean="0"/>
              <a:t>78</a:t>
            </a:fld>
            <a:endParaRPr lang="en-IN"/>
          </a:p>
        </p:txBody>
      </p:sp>
    </p:spTree>
    <p:extLst>
      <p:ext uri="{BB962C8B-B14F-4D97-AF65-F5344CB8AC3E}">
        <p14:creationId xmlns:p14="http://schemas.microsoft.com/office/powerpoint/2010/main" val="2242908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6E4F-450A-4EBC-A98E-ECBBECDA9379}"/>
              </a:ext>
            </a:extLst>
          </p:cNvPr>
          <p:cNvSpPr>
            <a:spLocks noGrp="1"/>
          </p:cNvSpPr>
          <p:nvPr>
            <p:ph type="title"/>
          </p:nvPr>
        </p:nvSpPr>
        <p:spPr>
          <a:xfrm>
            <a:off x="838200" y="365126"/>
            <a:ext cx="10515600" cy="780184"/>
          </a:xfrm>
        </p:spPr>
        <p:txBody>
          <a:bodyPr/>
          <a:lstStyle/>
          <a:p>
            <a:r>
              <a:rPr lang="en-IN" b="1" dirty="0"/>
              <a:t>XML Schema</a:t>
            </a:r>
          </a:p>
        </p:txBody>
      </p:sp>
      <p:sp>
        <p:nvSpPr>
          <p:cNvPr id="3" name="Content Placeholder 2">
            <a:extLst>
              <a:ext uri="{FF2B5EF4-FFF2-40B4-BE49-F238E27FC236}">
                <a16:creationId xmlns:a16="http://schemas.microsoft.com/office/drawing/2014/main" id="{A48BFEE1-A83F-4904-8587-529C4B3042C0}"/>
              </a:ext>
            </a:extLst>
          </p:cNvPr>
          <p:cNvSpPr>
            <a:spLocks noGrp="1"/>
          </p:cNvSpPr>
          <p:nvPr>
            <p:ph idx="1"/>
          </p:nvPr>
        </p:nvSpPr>
        <p:spPr>
          <a:xfrm>
            <a:off x="838200" y="1237673"/>
            <a:ext cx="10515600" cy="4939290"/>
          </a:xfrm>
        </p:spPr>
        <p:txBody>
          <a:bodyPr/>
          <a:lstStyle/>
          <a:p>
            <a:r>
              <a:rPr lang="en-US" dirty="0"/>
              <a:t>Messages exchanged by Web services must be expressed using  XML.</a:t>
            </a:r>
          </a:p>
          <a:p>
            <a:r>
              <a:rPr lang="en-US" b="0" i="0" dirty="0">
                <a:solidFill>
                  <a:srgbClr val="000000"/>
                </a:solidFill>
                <a:effectLst/>
                <a:latin typeface="Nunito" panose="020B0604020202020204" pitchFamily="2" charset="0"/>
              </a:rPr>
              <a:t>XML schema defines the elements, attributes and data types. </a:t>
            </a:r>
            <a:r>
              <a:rPr lang="en-US" dirty="0"/>
              <a:t> </a:t>
            </a:r>
          </a:p>
          <a:p>
            <a:r>
              <a:rPr lang="en-US" dirty="0"/>
              <a:t>XML schemas are created to define the data structure of the XML-based input and output messages exchanged by Web services.</a:t>
            </a:r>
          </a:p>
          <a:p>
            <a:r>
              <a:rPr lang="en-US" dirty="0"/>
              <a:t> XML schemas can be directly linked to or embedded within WSDL definitions.</a:t>
            </a:r>
            <a:endParaRPr lang="en-IN" dirty="0"/>
          </a:p>
        </p:txBody>
      </p:sp>
      <p:sp>
        <p:nvSpPr>
          <p:cNvPr id="4" name="Slide Number Placeholder 3">
            <a:extLst>
              <a:ext uri="{FF2B5EF4-FFF2-40B4-BE49-F238E27FC236}">
                <a16:creationId xmlns:a16="http://schemas.microsoft.com/office/drawing/2014/main" id="{0857E7A8-AF14-403A-99FB-09FF5FA43DF0}"/>
              </a:ext>
            </a:extLst>
          </p:cNvPr>
          <p:cNvSpPr>
            <a:spLocks noGrp="1"/>
          </p:cNvSpPr>
          <p:nvPr>
            <p:ph type="sldNum" sz="quarter" idx="12"/>
          </p:nvPr>
        </p:nvSpPr>
        <p:spPr/>
        <p:txBody>
          <a:bodyPr/>
          <a:lstStyle/>
          <a:p>
            <a:fld id="{81101EAC-1EE0-46AF-9025-5E3D800F67C9}" type="slidenum">
              <a:rPr lang="en-IN" smtClean="0"/>
              <a:t>79</a:t>
            </a:fld>
            <a:endParaRPr lang="en-IN"/>
          </a:p>
        </p:txBody>
      </p:sp>
    </p:spTree>
    <p:extLst>
      <p:ext uri="{BB962C8B-B14F-4D97-AF65-F5344CB8AC3E}">
        <p14:creationId xmlns:p14="http://schemas.microsoft.com/office/powerpoint/2010/main" val="148802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DFD19-EED8-4C76-9E05-D61C344D1541}"/>
              </a:ext>
            </a:extLst>
          </p:cNvPr>
          <p:cNvSpPr>
            <a:spLocks noGrp="1"/>
          </p:cNvSpPr>
          <p:nvPr>
            <p:ph idx="1"/>
          </p:nvPr>
        </p:nvSpPr>
        <p:spPr>
          <a:xfrm>
            <a:off x="838200" y="720436"/>
            <a:ext cx="10515600" cy="5456527"/>
          </a:xfrm>
        </p:spPr>
        <p:txBody>
          <a:bodyPr/>
          <a:lstStyle/>
          <a:p>
            <a:r>
              <a:rPr lang="en-IN" dirty="0"/>
              <a:t>The communication path that connects a cloud consumer with its cloud provider may involve multiple ISP networks.</a:t>
            </a:r>
          </a:p>
          <a:p>
            <a:r>
              <a:rPr lang="en-IN" dirty="0"/>
              <a:t>Internet mesh structure that connects internet hosts using multiple alternative network routers that are determined at runtime.</a:t>
            </a:r>
          </a:p>
          <a:p>
            <a:r>
              <a:rPr lang="en-IN" dirty="0"/>
              <a:t>Sustained from  network failures, routing fluctuations.</a:t>
            </a:r>
          </a:p>
          <a:p>
            <a:r>
              <a:rPr lang="en-IN" dirty="0"/>
              <a:t>ISP implement the internet internetworking and interact with other network topologies as follows</a:t>
            </a:r>
          </a:p>
        </p:txBody>
      </p:sp>
      <p:sp>
        <p:nvSpPr>
          <p:cNvPr id="2" name="Slide Number Placeholder 1">
            <a:extLst>
              <a:ext uri="{FF2B5EF4-FFF2-40B4-BE49-F238E27FC236}">
                <a16:creationId xmlns:a16="http://schemas.microsoft.com/office/drawing/2014/main" id="{B093AAFD-4431-460B-AF26-9F77AF57732F}"/>
              </a:ext>
            </a:extLst>
          </p:cNvPr>
          <p:cNvSpPr>
            <a:spLocks noGrp="1"/>
          </p:cNvSpPr>
          <p:nvPr>
            <p:ph type="sldNum" sz="quarter" idx="12"/>
          </p:nvPr>
        </p:nvSpPr>
        <p:spPr/>
        <p:txBody>
          <a:bodyPr/>
          <a:lstStyle/>
          <a:p>
            <a:fld id="{81101EAC-1EE0-46AF-9025-5E3D800F67C9}" type="slidenum">
              <a:rPr lang="en-IN" smtClean="0"/>
              <a:t>8</a:t>
            </a:fld>
            <a:endParaRPr lang="en-IN"/>
          </a:p>
        </p:txBody>
      </p:sp>
    </p:spTree>
    <p:extLst>
      <p:ext uri="{BB962C8B-B14F-4D97-AF65-F5344CB8AC3E}">
        <p14:creationId xmlns:p14="http://schemas.microsoft.com/office/powerpoint/2010/main" val="36100499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9CB3-E2EB-4476-883C-C0F4AD4F3D36}"/>
              </a:ext>
            </a:extLst>
          </p:cNvPr>
          <p:cNvSpPr>
            <a:spLocks noGrp="1"/>
          </p:cNvSpPr>
          <p:nvPr>
            <p:ph type="title"/>
          </p:nvPr>
        </p:nvSpPr>
        <p:spPr>
          <a:xfrm>
            <a:off x="838200" y="365125"/>
            <a:ext cx="10515600" cy="558511"/>
          </a:xfrm>
        </p:spPr>
        <p:txBody>
          <a:bodyPr>
            <a:normAutofit fontScale="90000"/>
          </a:bodyPr>
          <a:lstStyle/>
          <a:p>
            <a:r>
              <a:rPr lang="en-IN" b="1" dirty="0"/>
              <a:t>UDDI</a:t>
            </a:r>
          </a:p>
        </p:txBody>
      </p:sp>
      <p:sp>
        <p:nvSpPr>
          <p:cNvPr id="3" name="Content Placeholder 2">
            <a:extLst>
              <a:ext uri="{FF2B5EF4-FFF2-40B4-BE49-F238E27FC236}">
                <a16:creationId xmlns:a16="http://schemas.microsoft.com/office/drawing/2014/main" id="{4C36860C-C70B-4321-B79F-98ECB9E45D13}"/>
              </a:ext>
            </a:extLst>
          </p:cNvPr>
          <p:cNvSpPr>
            <a:spLocks noGrp="1"/>
          </p:cNvSpPr>
          <p:nvPr>
            <p:ph idx="1"/>
          </p:nvPr>
        </p:nvSpPr>
        <p:spPr>
          <a:xfrm>
            <a:off x="838200" y="1136073"/>
            <a:ext cx="10515600" cy="5040890"/>
          </a:xfrm>
        </p:spPr>
        <p:txBody>
          <a:bodyPr>
            <a:normAutofit fontScale="92500" lnSpcReduction="20000"/>
          </a:bodyPr>
          <a:lstStyle/>
          <a:p>
            <a:r>
              <a:rPr lang="en-US" dirty="0">
                <a:solidFill>
                  <a:schemeClr val="accent2">
                    <a:lumMod val="75000"/>
                  </a:schemeClr>
                </a:solidFill>
                <a:latin typeface="Arial" panose="020B0604020202020204" pitchFamily="34" charset="0"/>
              </a:rPr>
              <a:t>U</a:t>
            </a:r>
            <a:r>
              <a:rPr lang="en-US" b="0" i="0" dirty="0">
                <a:solidFill>
                  <a:schemeClr val="accent2">
                    <a:lumMod val="75000"/>
                  </a:schemeClr>
                </a:solidFill>
                <a:effectLst/>
                <a:latin typeface="Arial" panose="020B0604020202020204" pitchFamily="34" charset="0"/>
              </a:rPr>
              <a:t>DDI (Universal Description, Discovery, and Integration) is an XML-based registry for businesses worldwide to list themselves on the Internet.</a:t>
            </a:r>
          </a:p>
          <a:p>
            <a:r>
              <a:rPr lang="en-US" b="0" i="0" dirty="0">
                <a:solidFill>
                  <a:schemeClr val="accent2">
                    <a:lumMod val="75000"/>
                  </a:schemeClr>
                </a:solidFill>
                <a:effectLst/>
                <a:latin typeface="Arial" panose="020B0604020202020204" pitchFamily="34" charset="0"/>
              </a:rPr>
              <a:t>Containing data about the web administrators.</a:t>
            </a:r>
          </a:p>
          <a:p>
            <a:r>
              <a:rPr lang="en-US" b="0" i="0" dirty="0">
                <a:solidFill>
                  <a:srgbClr val="000000"/>
                </a:solidFill>
                <a:effectLst/>
                <a:latin typeface="Times New Roman" panose="02020603050405020304" pitchFamily="18" charset="0"/>
              </a:rPr>
              <a:t>UDDI is based on a common set of industry standards, including HTTP, XML, XML Schema, and SOAP.</a:t>
            </a:r>
            <a:endParaRPr lang="en-US" dirty="0">
              <a:solidFill>
                <a:srgbClr val="6C6C6C"/>
              </a:solidFill>
              <a:latin typeface="Arial" panose="020B0604020202020204" pitchFamily="34" charset="0"/>
            </a:endParaRPr>
          </a:p>
          <a:p>
            <a:r>
              <a:rPr lang="en-US" b="0" i="0" dirty="0">
                <a:solidFill>
                  <a:srgbClr val="000000"/>
                </a:solidFill>
                <a:effectLst/>
                <a:latin typeface="Times New Roman" panose="02020603050405020304" pitchFamily="18" charset="0"/>
              </a:rPr>
              <a:t>It provides an infrastructure for a Web Services-based software environment for both publicly available services and services only exposed internally within an organization.</a:t>
            </a:r>
            <a:endParaRPr lang="en-US" b="0" i="0" dirty="0">
              <a:solidFill>
                <a:srgbClr val="6C6C6C"/>
              </a:solidFill>
              <a:effectLst/>
              <a:latin typeface="Arial" panose="020B0604020202020204" pitchFamily="34" charset="0"/>
            </a:endParaRPr>
          </a:p>
          <a:p>
            <a:r>
              <a:rPr lang="en-US" dirty="0">
                <a:solidFill>
                  <a:srgbClr val="6C6C6C"/>
                </a:solidFill>
                <a:latin typeface="Arial" panose="020B0604020202020204" pitchFamily="34" charset="0"/>
              </a:rPr>
              <a:t>It consists of 3 directories.</a:t>
            </a:r>
          </a:p>
          <a:p>
            <a:pPr marL="0" indent="0">
              <a:buNone/>
            </a:pPr>
            <a:r>
              <a:rPr lang="en-US" dirty="0">
                <a:solidFill>
                  <a:schemeClr val="accent2">
                    <a:lumMod val="75000"/>
                  </a:schemeClr>
                </a:solidFill>
                <a:latin typeface="Arial" panose="020B0604020202020204" pitchFamily="34" charset="0"/>
              </a:rPr>
              <a:t>UDDI white pages</a:t>
            </a:r>
            <a:r>
              <a:rPr lang="en-US" dirty="0">
                <a:solidFill>
                  <a:srgbClr val="6C6C6C"/>
                </a:solidFill>
                <a:latin typeface="Arial" panose="020B0604020202020204" pitchFamily="34" charset="0"/>
              </a:rPr>
              <a:t>- Basic details of company.</a:t>
            </a:r>
          </a:p>
          <a:p>
            <a:pPr marL="0" indent="0">
              <a:buNone/>
            </a:pPr>
            <a:r>
              <a:rPr lang="en-US" dirty="0">
                <a:solidFill>
                  <a:schemeClr val="accent2">
                    <a:lumMod val="75000"/>
                  </a:schemeClr>
                </a:solidFill>
                <a:latin typeface="Arial" panose="020B0604020202020204" pitchFamily="34" charset="0"/>
              </a:rPr>
              <a:t>UDDI yellow pages </a:t>
            </a:r>
            <a:r>
              <a:rPr lang="en-US" dirty="0">
                <a:solidFill>
                  <a:srgbClr val="6C6C6C"/>
                </a:solidFill>
                <a:latin typeface="Arial" panose="020B0604020202020204" pitchFamily="34" charset="0"/>
              </a:rPr>
              <a:t>– Detailed business Data.</a:t>
            </a:r>
          </a:p>
          <a:p>
            <a:pPr marL="0" indent="0">
              <a:buNone/>
            </a:pPr>
            <a:r>
              <a:rPr lang="en-US" dirty="0">
                <a:solidFill>
                  <a:schemeClr val="accent2">
                    <a:lumMod val="75000"/>
                  </a:schemeClr>
                </a:solidFill>
                <a:latin typeface="Arial" panose="020B0604020202020204" pitchFamily="34" charset="0"/>
              </a:rPr>
              <a:t>UDDI green pages </a:t>
            </a:r>
            <a:r>
              <a:rPr lang="en-US" dirty="0">
                <a:solidFill>
                  <a:srgbClr val="6C6C6C"/>
                </a:solidFill>
                <a:latin typeface="Arial" panose="020B0604020202020204" pitchFamily="34" charset="0"/>
              </a:rPr>
              <a:t>– Information about company’s key business processes.</a:t>
            </a:r>
            <a:endParaRPr lang="en-IN" dirty="0"/>
          </a:p>
        </p:txBody>
      </p:sp>
      <p:sp>
        <p:nvSpPr>
          <p:cNvPr id="4" name="Slide Number Placeholder 3">
            <a:extLst>
              <a:ext uri="{FF2B5EF4-FFF2-40B4-BE49-F238E27FC236}">
                <a16:creationId xmlns:a16="http://schemas.microsoft.com/office/drawing/2014/main" id="{B1C5E084-DAD7-401E-B436-24A5C1081A0E}"/>
              </a:ext>
            </a:extLst>
          </p:cNvPr>
          <p:cNvSpPr>
            <a:spLocks noGrp="1"/>
          </p:cNvSpPr>
          <p:nvPr>
            <p:ph type="sldNum" sz="quarter" idx="12"/>
          </p:nvPr>
        </p:nvSpPr>
        <p:spPr/>
        <p:txBody>
          <a:bodyPr/>
          <a:lstStyle/>
          <a:p>
            <a:fld id="{81101EAC-1EE0-46AF-9025-5E3D800F67C9}" type="slidenum">
              <a:rPr lang="en-IN" smtClean="0"/>
              <a:t>80</a:t>
            </a:fld>
            <a:endParaRPr lang="en-IN"/>
          </a:p>
        </p:txBody>
      </p:sp>
    </p:spTree>
    <p:extLst>
      <p:ext uri="{BB962C8B-B14F-4D97-AF65-F5344CB8AC3E}">
        <p14:creationId xmlns:p14="http://schemas.microsoft.com/office/powerpoint/2010/main" val="1211803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194C-7D83-478E-BACC-CE1B8B1EE70B}"/>
              </a:ext>
            </a:extLst>
          </p:cNvPr>
          <p:cNvSpPr>
            <a:spLocks noGrp="1"/>
          </p:cNvSpPr>
          <p:nvPr>
            <p:ph type="title"/>
          </p:nvPr>
        </p:nvSpPr>
        <p:spPr>
          <a:xfrm>
            <a:off x="838200" y="822036"/>
            <a:ext cx="10515600" cy="489528"/>
          </a:xfrm>
        </p:spPr>
        <p:txBody>
          <a:bodyPr>
            <a:noAutofit/>
          </a:bodyPr>
          <a:lstStyle/>
          <a:p>
            <a:r>
              <a:rPr lang="en-US" altLang="zh-CN" sz="3200" i="1" spc="3" dirty="0">
                <a:solidFill>
                  <a:srgbClr val="000000"/>
                </a:solidFill>
                <a:latin typeface="Georgia"/>
                <a:ea typeface="Georgia"/>
                <a:cs typeface="Georgia"/>
              </a:rPr>
              <a:t>An</a:t>
            </a:r>
            <a:r>
              <a:rPr lang="en-US" altLang="zh-CN" sz="3200" i="1" spc="-13" dirty="0">
                <a:solidFill>
                  <a:srgbClr val="000000"/>
                </a:solidFill>
                <a:latin typeface="Georgia"/>
                <a:ea typeface="Georgia"/>
                <a:cs typeface="Georgia"/>
              </a:rPr>
              <a:t> </a:t>
            </a:r>
            <a:r>
              <a:rPr lang="en-US" altLang="zh-CN" sz="3200" i="1" spc="3" dirty="0">
                <a:solidFill>
                  <a:srgbClr val="000000"/>
                </a:solidFill>
                <a:latin typeface="Georgia"/>
                <a:ea typeface="Georgia"/>
                <a:cs typeface="Georgia"/>
              </a:rPr>
              <a:t>overview</a:t>
            </a:r>
            <a:r>
              <a:rPr lang="en-US" altLang="zh-CN" sz="3200" i="1" dirty="0">
                <a:solidFill>
                  <a:srgbClr val="000000"/>
                </a:solidFill>
                <a:latin typeface="Georgia"/>
                <a:ea typeface="Georgia"/>
                <a:cs typeface="Georgia"/>
              </a:rPr>
              <a:t> </a:t>
            </a:r>
            <a:r>
              <a:rPr lang="en-US" altLang="zh-CN" sz="3200" i="1" spc="0" dirty="0">
                <a:solidFill>
                  <a:srgbClr val="000000"/>
                </a:solidFill>
                <a:latin typeface="Georgia"/>
                <a:ea typeface="Georgia"/>
                <a:cs typeface="Georgia"/>
              </a:rPr>
              <a:t>of</a:t>
            </a:r>
            <a:r>
              <a:rPr lang="en-US" altLang="zh-CN" sz="3200" i="1" dirty="0">
                <a:solidFill>
                  <a:srgbClr val="000000"/>
                </a:solidFill>
                <a:latin typeface="Georgia"/>
                <a:ea typeface="Georgia"/>
                <a:cs typeface="Georgia"/>
              </a:rPr>
              <a:t> </a:t>
            </a:r>
            <a:r>
              <a:rPr lang="en-US" altLang="zh-CN" sz="3200" i="1" spc="4" dirty="0">
                <a:solidFill>
                  <a:srgbClr val="000000"/>
                </a:solidFill>
                <a:latin typeface="Georgia"/>
                <a:ea typeface="Georgia"/>
                <a:cs typeface="Georgia"/>
              </a:rPr>
              <a:t>how</a:t>
            </a:r>
            <a:r>
              <a:rPr lang="en-US" altLang="zh-CN" sz="3200" i="1" spc="5" dirty="0">
                <a:solidFill>
                  <a:srgbClr val="000000"/>
                </a:solidFill>
                <a:latin typeface="Georgia"/>
                <a:ea typeface="Georgia"/>
                <a:cs typeface="Georgia"/>
              </a:rPr>
              <a:t> </a:t>
            </a:r>
            <a:r>
              <a:rPr lang="en-US" altLang="zh-CN" sz="3200" i="1" spc="3" dirty="0">
                <a:solidFill>
                  <a:srgbClr val="000000"/>
                </a:solidFill>
                <a:latin typeface="Georgia"/>
                <a:ea typeface="Georgia"/>
                <a:cs typeface="Georgia"/>
              </a:rPr>
              <a:t>first-generation Web</a:t>
            </a:r>
            <a:r>
              <a:rPr lang="en-US" altLang="zh-CN" sz="3200" i="1" spc="-7" dirty="0">
                <a:solidFill>
                  <a:srgbClr val="000000"/>
                </a:solidFill>
                <a:latin typeface="Georgia"/>
                <a:ea typeface="Georgia"/>
                <a:cs typeface="Georgia"/>
              </a:rPr>
              <a:t> </a:t>
            </a:r>
            <a:r>
              <a:rPr lang="en-US" altLang="zh-CN" sz="3200" i="1" spc="3" dirty="0">
                <a:solidFill>
                  <a:srgbClr val="000000"/>
                </a:solidFill>
                <a:latin typeface="Georgia"/>
                <a:ea typeface="Georgia"/>
                <a:cs typeface="Georgia"/>
              </a:rPr>
              <a:t>service</a:t>
            </a:r>
            <a:r>
              <a:rPr lang="en-US" altLang="zh-CN" sz="3200" i="1" spc="-25" dirty="0">
                <a:solidFill>
                  <a:srgbClr val="000000"/>
                </a:solidFill>
                <a:latin typeface="Georgia"/>
                <a:ea typeface="Georgia"/>
                <a:cs typeface="Georgia"/>
              </a:rPr>
              <a:t> </a:t>
            </a:r>
            <a:r>
              <a:rPr lang="en-US" altLang="zh-CN" sz="3200" i="1" spc="4" dirty="0">
                <a:solidFill>
                  <a:srgbClr val="000000"/>
                </a:solidFill>
                <a:latin typeface="Georgia"/>
                <a:ea typeface="Georgia"/>
                <a:cs typeface="Georgia"/>
              </a:rPr>
              <a:t>technologies </a:t>
            </a:r>
            <a:r>
              <a:rPr lang="en-US" altLang="zh-CN" sz="3200" i="1" spc="5" dirty="0">
                <a:solidFill>
                  <a:srgbClr val="000000"/>
                </a:solidFill>
                <a:latin typeface="Georgia"/>
                <a:ea typeface="Georgia"/>
                <a:cs typeface="Georgia"/>
              </a:rPr>
              <a:t>commonly</a:t>
            </a:r>
            <a:r>
              <a:rPr lang="en-US" altLang="zh-CN" sz="3200" i="1" spc="-28" dirty="0">
                <a:solidFill>
                  <a:srgbClr val="000000"/>
                </a:solidFill>
                <a:latin typeface="Georgia"/>
                <a:ea typeface="Georgia"/>
                <a:cs typeface="Georgia"/>
              </a:rPr>
              <a:t> </a:t>
            </a:r>
            <a:r>
              <a:rPr lang="en-US" altLang="zh-CN" sz="3200" i="1" spc="3" dirty="0">
                <a:solidFill>
                  <a:srgbClr val="000000"/>
                </a:solidFill>
                <a:latin typeface="Georgia"/>
                <a:ea typeface="Georgia"/>
                <a:cs typeface="Georgia"/>
              </a:rPr>
              <a:t>relate</a:t>
            </a:r>
            <a:r>
              <a:rPr lang="en-US" altLang="zh-CN" sz="3200" i="1" spc="-14" dirty="0">
                <a:solidFill>
                  <a:srgbClr val="000000"/>
                </a:solidFill>
                <a:latin typeface="Georgia"/>
                <a:ea typeface="Georgia"/>
                <a:cs typeface="Georgia"/>
              </a:rPr>
              <a:t> </a:t>
            </a:r>
            <a:r>
              <a:rPr lang="en-US" altLang="zh-CN" sz="3200" i="1" spc="0" dirty="0">
                <a:solidFill>
                  <a:srgbClr val="000000"/>
                </a:solidFill>
                <a:latin typeface="Georgia"/>
                <a:ea typeface="Georgia"/>
                <a:cs typeface="Georgia"/>
              </a:rPr>
              <a:t>to</a:t>
            </a:r>
            <a:r>
              <a:rPr lang="en-US" altLang="zh-CN" sz="3200" i="1" spc="16" dirty="0">
                <a:solidFill>
                  <a:srgbClr val="000000"/>
                </a:solidFill>
                <a:latin typeface="Georgia"/>
                <a:ea typeface="Georgia"/>
                <a:cs typeface="Georgia"/>
              </a:rPr>
              <a:t> </a:t>
            </a:r>
            <a:r>
              <a:rPr lang="en-US" altLang="zh-CN" sz="3200" i="1" spc="4" dirty="0">
                <a:solidFill>
                  <a:srgbClr val="000000"/>
                </a:solidFill>
                <a:latin typeface="Georgia"/>
                <a:ea typeface="Georgia"/>
                <a:cs typeface="Georgia"/>
              </a:rPr>
              <a:t>each </a:t>
            </a:r>
            <a:r>
              <a:rPr lang="en-US" altLang="zh-CN" sz="3200" dirty="0">
                <a:latin typeface="Georgia"/>
                <a:ea typeface="Georgia"/>
                <a:cs typeface="Georgia"/>
              </a:rPr>
              <a:t>other</a:t>
            </a:r>
            <a:br>
              <a:rPr lang="en-US" altLang="zh-CN" sz="3200" dirty="0">
                <a:latin typeface="Georgia"/>
                <a:ea typeface="Georgia"/>
                <a:cs typeface="Georgia"/>
              </a:rPr>
            </a:br>
            <a:endParaRPr lang="en-IN" sz="3200" dirty="0"/>
          </a:p>
        </p:txBody>
      </p:sp>
      <p:sp>
        <p:nvSpPr>
          <p:cNvPr id="4" name="Slide Number Placeholder 3">
            <a:extLst>
              <a:ext uri="{FF2B5EF4-FFF2-40B4-BE49-F238E27FC236}">
                <a16:creationId xmlns:a16="http://schemas.microsoft.com/office/drawing/2014/main" id="{0E37D70A-6234-4A74-9094-52DD5197EB15}"/>
              </a:ext>
            </a:extLst>
          </p:cNvPr>
          <p:cNvSpPr>
            <a:spLocks noGrp="1"/>
          </p:cNvSpPr>
          <p:nvPr>
            <p:ph type="sldNum" sz="quarter" idx="12"/>
          </p:nvPr>
        </p:nvSpPr>
        <p:spPr/>
        <p:txBody>
          <a:bodyPr/>
          <a:lstStyle/>
          <a:p>
            <a:fld id="{81101EAC-1EE0-46AF-9025-5E3D800F67C9}" type="slidenum">
              <a:rPr lang="en-IN" smtClean="0"/>
              <a:t>81</a:t>
            </a:fld>
            <a:endParaRPr lang="en-IN"/>
          </a:p>
        </p:txBody>
      </p:sp>
      <p:pic>
        <p:nvPicPr>
          <p:cNvPr id="5" name="Image545">
            <a:extLst>
              <a:ext uri="{FF2B5EF4-FFF2-40B4-BE49-F238E27FC236}">
                <a16:creationId xmlns:a16="http://schemas.microsoft.com/office/drawing/2014/main" id="{28689649-B3E5-4ECE-B268-1E570A5D4DED}"/>
              </a:ext>
            </a:extLst>
          </p:cNvPr>
          <p:cNvPicPr>
            <a:picLocks noGrp="1" noChangeAspect="1"/>
          </p:cNvPicPr>
          <p:nvPr>
            <p:ph idx="1"/>
          </p:nvPr>
        </p:nvPicPr>
        <p:blipFill>
          <a:blip r:embed="rId2"/>
          <a:stretch>
            <a:fillRect/>
          </a:stretch>
        </p:blipFill>
        <p:spPr>
          <a:xfrm>
            <a:off x="2216728" y="1403927"/>
            <a:ext cx="6631708" cy="4952423"/>
          </a:xfrm>
          <a:prstGeom prst="rect">
            <a:avLst/>
          </a:prstGeom>
          <a:noFill/>
        </p:spPr>
      </p:pic>
    </p:spTree>
    <p:extLst>
      <p:ext uri="{BB962C8B-B14F-4D97-AF65-F5344CB8AC3E}">
        <p14:creationId xmlns:p14="http://schemas.microsoft.com/office/powerpoint/2010/main" val="3293426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1749-A287-4AF0-9816-E8729F702C95}"/>
              </a:ext>
            </a:extLst>
          </p:cNvPr>
          <p:cNvSpPr>
            <a:spLocks noGrp="1"/>
          </p:cNvSpPr>
          <p:nvPr>
            <p:ph type="title"/>
          </p:nvPr>
        </p:nvSpPr>
        <p:spPr>
          <a:xfrm>
            <a:off x="838200" y="365126"/>
            <a:ext cx="10515600" cy="512330"/>
          </a:xfrm>
        </p:spPr>
        <p:txBody>
          <a:bodyPr>
            <a:normAutofit fontScale="90000"/>
          </a:bodyPr>
          <a:lstStyle/>
          <a:p>
            <a:r>
              <a:rPr lang="en-IN" dirty="0">
                <a:solidFill>
                  <a:srgbClr val="FF0000"/>
                </a:solidFill>
              </a:rPr>
              <a:t>REST(Representational state transfer) Services</a:t>
            </a:r>
          </a:p>
        </p:txBody>
      </p:sp>
      <p:sp>
        <p:nvSpPr>
          <p:cNvPr id="3" name="Content Placeholder 2">
            <a:extLst>
              <a:ext uri="{FF2B5EF4-FFF2-40B4-BE49-F238E27FC236}">
                <a16:creationId xmlns:a16="http://schemas.microsoft.com/office/drawing/2014/main" id="{96F5847D-8BF1-46DE-BDDC-3383EF41B7B8}"/>
              </a:ext>
            </a:extLst>
          </p:cNvPr>
          <p:cNvSpPr>
            <a:spLocks noGrp="1"/>
          </p:cNvSpPr>
          <p:nvPr>
            <p:ph idx="1"/>
          </p:nvPr>
        </p:nvSpPr>
        <p:spPr>
          <a:xfrm>
            <a:off x="838200" y="1071418"/>
            <a:ext cx="10515600" cy="5105545"/>
          </a:xfrm>
        </p:spPr>
        <p:txBody>
          <a:bodyPr>
            <a:normAutofit fontScale="92500"/>
          </a:bodyPr>
          <a:lstStyle/>
          <a:p>
            <a:r>
              <a:rPr lang="en-US" b="0" i="0" dirty="0">
                <a:solidFill>
                  <a:srgbClr val="222222"/>
                </a:solidFill>
                <a:effectLst/>
                <a:latin typeface="Source Sans Pro" panose="020B0503030403020204" pitchFamily="34" charset="0"/>
              </a:rPr>
              <a:t>REST is a way to access resources which lie in a particular environment. </a:t>
            </a:r>
          </a:p>
          <a:p>
            <a:r>
              <a:rPr lang="en-US" dirty="0">
                <a:solidFill>
                  <a:srgbClr val="222222"/>
                </a:solidFill>
                <a:latin typeface="Source Sans Pro" panose="020B0503030403020204" pitchFamily="34" charset="0"/>
              </a:rPr>
              <a:t>Designed for loosely coupled web applications.</a:t>
            </a:r>
          </a:p>
          <a:p>
            <a:r>
              <a:rPr lang="en-US" b="0" i="0" dirty="0">
                <a:solidFill>
                  <a:srgbClr val="222222"/>
                </a:solidFill>
                <a:effectLst/>
                <a:latin typeface="Source Sans Pro" panose="020B0503030403020204" pitchFamily="34" charset="0"/>
              </a:rPr>
              <a:t>Represents in Json file format.</a:t>
            </a:r>
          </a:p>
          <a:p>
            <a:r>
              <a:rPr lang="en-US" b="0" i="0" dirty="0">
                <a:solidFill>
                  <a:srgbClr val="222222"/>
                </a:solidFill>
                <a:effectLst/>
                <a:latin typeface="Source Sans Pro" panose="020B0503030403020204" pitchFamily="34" charset="0"/>
              </a:rPr>
              <a:t>It transfer the representation of the state of the resource(REST). </a:t>
            </a:r>
          </a:p>
          <a:p>
            <a:r>
              <a:rPr lang="en-US" b="0" i="0" dirty="0">
                <a:solidFill>
                  <a:srgbClr val="222222"/>
                </a:solidFill>
                <a:effectLst/>
                <a:latin typeface="Source Sans Pro" panose="020B0503030403020204" pitchFamily="34" charset="0"/>
              </a:rPr>
              <a:t>For example, you could have a server that could be hosting important documents or pictures or videos. All of these are an example of resources. If a client, say a web browser needs any of these resources, it has to send a request to the server to access these resources. Now REST services defines a way on how these resources can be accessed.</a:t>
            </a:r>
          </a:p>
          <a:p>
            <a:pPr algn="l"/>
            <a:r>
              <a:rPr lang="en-US" b="0" i="0" dirty="0">
                <a:solidFill>
                  <a:srgbClr val="222222"/>
                </a:solidFill>
                <a:effectLst/>
                <a:latin typeface="Source Sans Pro" panose="020B0503030403020204" pitchFamily="34" charset="0"/>
              </a:rPr>
              <a:t>Facebook, Twitter, and Google expose their functionality in the form of Restful web services. This allows any client application to call these web services via REST.</a:t>
            </a:r>
          </a:p>
          <a:p>
            <a:pPr marL="0" indent="0">
              <a:buNone/>
            </a:pPr>
            <a:endParaRPr lang="en-IN" dirty="0"/>
          </a:p>
        </p:txBody>
      </p:sp>
      <p:sp>
        <p:nvSpPr>
          <p:cNvPr id="4" name="Slide Number Placeholder 3">
            <a:extLst>
              <a:ext uri="{FF2B5EF4-FFF2-40B4-BE49-F238E27FC236}">
                <a16:creationId xmlns:a16="http://schemas.microsoft.com/office/drawing/2014/main" id="{102FE111-FF74-4EC7-BEEA-C58FA58F6B00}"/>
              </a:ext>
            </a:extLst>
          </p:cNvPr>
          <p:cNvSpPr>
            <a:spLocks noGrp="1"/>
          </p:cNvSpPr>
          <p:nvPr>
            <p:ph type="sldNum" sz="quarter" idx="12"/>
          </p:nvPr>
        </p:nvSpPr>
        <p:spPr/>
        <p:txBody>
          <a:bodyPr/>
          <a:lstStyle/>
          <a:p>
            <a:fld id="{81101EAC-1EE0-46AF-9025-5E3D800F67C9}" type="slidenum">
              <a:rPr lang="en-IN" smtClean="0"/>
              <a:t>82</a:t>
            </a:fld>
            <a:endParaRPr lang="en-IN"/>
          </a:p>
        </p:txBody>
      </p:sp>
    </p:spTree>
    <p:extLst>
      <p:ext uri="{BB962C8B-B14F-4D97-AF65-F5344CB8AC3E}">
        <p14:creationId xmlns:p14="http://schemas.microsoft.com/office/powerpoint/2010/main" val="628121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D2B9-394D-432F-9BDF-04F2B37FAB02}"/>
              </a:ext>
            </a:extLst>
          </p:cNvPr>
          <p:cNvSpPr>
            <a:spLocks noGrp="1"/>
          </p:cNvSpPr>
          <p:nvPr>
            <p:ph type="title"/>
          </p:nvPr>
        </p:nvSpPr>
        <p:spPr>
          <a:xfrm>
            <a:off x="838200" y="365126"/>
            <a:ext cx="10515600" cy="466148"/>
          </a:xfrm>
        </p:spPr>
        <p:txBody>
          <a:bodyPr>
            <a:normAutofit fontScale="90000"/>
          </a:bodyPr>
          <a:lstStyle/>
          <a:p>
            <a:r>
              <a:rPr lang="en-IN" dirty="0"/>
              <a:t>REST Principles and constraints</a:t>
            </a:r>
          </a:p>
        </p:txBody>
      </p:sp>
      <p:sp>
        <p:nvSpPr>
          <p:cNvPr id="3" name="Content Placeholder 2">
            <a:extLst>
              <a:ext uri="{FF2B5EF4-FFF2-40B4-BE49-F238E27FC236}">
                <a16:creationId xmlns:a16="http://schemas.microsoft.com/office/drawing/2014/main" id="{11F1B125-3BE7-48B0-86E2-62AD28D933B7}"/>
              </a:ext>
            </a:extLst>
          </p:cNvPr>
          <p:cNvSpPr>
            <a:spLocks noGrp="1"/>
          </p:cNvSpPr>
          <p:nvPr>
            <p:ph idx="1"/>
          </p:nvPr>
        </p:nvSpPr>
        <p:spPr>
          <a:xfrm>
            <a:off x="838200" y="942109"/>
            <a:ext cx="10515600" cy="5234854"/>
          </a:xfrm>
        </p:spPr>
        <p:txBody>
          <a:bodyPr>
            <a:normAutofit fontScale="55000" lnSpcReduction="20000"/>
          </a:bodyPr>
          <a:lstStyle/>
          <a:p>
            <a:pPr>
              <a:spcBef>
                <a:spcPts val="0"/>
              </a:spcBef>
            </a:pPr>
            <a:r>
              <a:rPr lang="en-IN" sz="3600" b="1" dirty="0"/>
              <a:t>Client server-</a:t>
            </a:r>
            <a:r>
              <a:rPr lang="en-US" sz="3600" b="0" i="0" dirty="0">
                <a:solidFill>
                  <a:srgbClr val="222222"/>
                </a:solidFill>
                <a:effectLst/>
                <a:latin typeface="Source Sans Pro" panose="020B0503030403020204" pitchFamily="34" charset="0"/>
              </a:rPr>
              <a:t>The client send’s a request to the web service on the server. The server would either reject the request or comply and provide an adequate response to the client.</a:t>
            </a:r>
          </a:p>
          <a:p>
            <a:pPr>
              <a:spcBef>
                <a:spcPts val="0"/>
              </a:spcBef>
            </a:pPr>
            <a:endParaRPr lang="en-US" sz="3600" b="0" i="0" dirty="0">
              <a:solidFill>
                <a:srgbClr val="222222"/>
              </a:solidFill>
              <a:effectLst/>
              <a:latin typeface="Source Sans Pro" panose="020B0503030403020204" pitchFamily="34" charset="0"/>
            </a:endParaRPr>
          </a:p>
          <a:p>
            <a:pPr>
              <a:spcBef>
                <a:spcPts val="0"/>
              </a:spcBef>
            </a:pPr>
            <a:r>
              <a:rPr lang="en-IN" sz="3600" b="1" i="0" dirty="0">
                <a:solidFill>
                  <a:srgbClr val="222222"/>
                </a:solidFill>
                <a:effectLst/>
                <a:latin typeface="Source Sans Pro" panose="020B0503030403020204" pitchFamily="34" charset="0"/>
              </a:rPr>
              <a:t>Stateless </a:t>
            </a:r>
            <a:r>
              <a:rPr lang="en-IN" sz="3600" i="0" dirty="0">
                <a:solidFill>
                  <a:srgbClr val="222222"/>
                </a:solidFill>
                <a:effectLst/>
                <a:latin typeface="Source Sans Pro" panose="020B0503030403020204" pitchFamily="34" charset="0"/>
              </a:rPr>
              <a:t>– Client  sends the request to server. Then the server immediately process the response. But </a:t>
            </a:r>
            <a:r>
              <a:rPr lang="en-US" sz="3600" dirty="0">
                <a:solidFill>
                  <a:srgbClr val="222222"/>
                </a:solidFill>
                <a:latin typeface="Source Sans Pro" panose="020B0503030403020204" pitchFamily="34" charset="0"/>
              </a:rPr>
              <a:t>t</a:t>
            </a:r>
            <a:r>
              <a:rPr lang="en-US" sz="3600" i="0" dirty="0">
                <a:solidFill>
                  <a:srgbClr val="222222"/>
                </a:solidFill>
                <a:effectLst/>
                <a:latin typeface="Source Sans Pro" panose="020B0503030403020204" pitchFamily="34" charset="0"/>
              </a:rPr>
              <a:t>he server should not maintain any sort of information between requests </a:t>
            </a:r>
            <a:r>
              <a:rPr lang="en-US" sz="3600" b="0" i="0" dirty="0">
                <a:solidFill>
                  <a:srgbClr val="222222"/>
                </a:solidFill>
                <a:effectLst/>
                <a:latin typeface="Source Sans Pro" panose="020B0503030403020204" pitchFamily="34" charset="0"/>
              </a:rPr>
              <a:t>from the client.</a:t>
            </a:r>
          </a:p>
          <a:p>
            <a:pPr>
              <a:spcBef>
                <a:spcPts val="0"/>
              </a:spcBef>
            </a:pPr>
            <a:endParaRPr lang="en-US" sz="3600" b="0" i="0" dirty="0">
              <a:solidFill>
                <a:srgbClr val="222222"/>
              </a:solidFill>
              <a:effectLst/>
              <a:latin typeface="Source Sans Pro" panose="020B0503030403020204" pitchFamily="34" charset="0"/>
            </a:endParaRPr>
          </a:p>
          <a:p>
            <a:pPr>
              <a:spcBef>
                <a:spcPts val="0"/>
              </a:spcBef>
            </a:pPr>
            <a:r>
              <a:rPr lang="en-IN" sz="3600" b="1" i="0" dirty="0">
                <a:solidFill>
                  <a:srgbClr val="222222"/>
                </a:solidFill>
                <a:effectLst/>
                <a:latin typeface="Source Sans Pro" panose="020B0503030403020204" pitchFamily="34" charset="0"/>
              </a:rPr>
              <a:t>Cache </a:t>
            </a:r>
            <a:r>
              <a:rPr lang="en-US" sz="3600" dirty="0">
                <a:solidFill>
                  <a:srgbClr val="222222"/>
                </a:solidFill>
                <a:latin typeface="Source Sans Pro" panose="020B0503030403020204" pitchFamily="34" charset="0"/>
              </a:rPr>
              <a:t>Some time the client sends same request again. This request will got to server then server take as new request and process that request. It increases the network traffic. So cache is needed.</a:t>
            </a:r>
          </a:p>
          <a:p>
            <a:pPr marL="0" indent="0">
              <a:spcBef>
                <a:spcPts val="0"/>
              </a:spcBef>
              <a:buNone/>
            </a:pPr>
            <a:endParaRPr lang="en-US" sz="3600" dirty="0">
              <a:solidFill>
                <a:srgbClr val="222222"/>
              </a:solidFill>
              <a:latin typeface="Source Sans Pro" panose="020B0503030403020204" pitchFamily="34" charset="0"/>
            </a:endParaRPr>
          </a:p>
          <a:p>
            <a:pPr>
              <a:spcBef>
                <a:spcPts val="0"/>
              </a:spcBef>
            </a:pPr>
            <a:r>
              <a:rPr lang="en-IN" sz="3600" b="1" i="0" dirty="0">
                <a:solidFill>
                  <a:srgbClr val="222222"/>
                </a:solidFill>
                <a:effectLst/>
                <a:latin typeface="Source Sans Pro" panose="020B0503030403020204" pitchFamily="34" charset="0"/>
              </a:rPr>
              <a:t>Layered System </a:t>
            </a:r>
            <a:r>
              <a:rPr lang="en-IN" sz="3600" i="0" dirty="0">
                <a:solidFill>
                  <a:srgbClr val="222222"/>
                </a:solidFill>
                <a:effectLst/>
                <a:latin typeface="Source Sans Pro" panose="020B0503030403020204" pitchFamily="34" charset="0"/>
              </a:rPr>
              <a:t>Middle layer is inserted between the client and actual server hosting the RESTful web service.	</a:t>
            </a:r>
          </a:p>
          <a:p>
            <a:pPr>
              <a:spcBef>
                <a:spcPts val="0"/>
              </a:spcBef>
            </a:pPr>
            <a:endParaRPr lang="en-IN" sz="3600" i="0" dirty="0">
              <a:solidFill>
                <a:srgbClr val="222222"/>
              </a:solidFill>
              <a:effectLst/>
              <a:latin typeface="Source Sans Pro" panose="020B0503030403020204" pitchFamily="34" charset="0"/>
            </a:endParaRPr>
          </a:p>
          <a:p>
            <a:pPr>
              <a:spcBef>
                <a:spcPts val="0"/>
              </a:spcBef>
            </a:pPr>
            <a:r>
              <a:rPr lang="en-IN" sz="3600" b="1" dirty="0">
                <a:solidFill>
                  <a:srgbClr val="222222"/>
                </a:solidFill>
                <a:latin typeface="Source Sans Pro" panose="020B0503030403020204" pitchFamily="34" charset="0"/>
              </a:rPr>
              <a:t>Interface /Uniform Contract</a:t>
            </a:r>
            <a:r>
              <a:rPr lang="en-IN" sz="3600" b="1" i="0" dirty="0">
                <a:solidFill>
                  <a:srgbClr val="222222"/>
                </a:solidFill>
                <a:effectLst/>
                <a:latin typeface="Source Sans Pro" panose="020B0503030403020204" pitchFamily="34" charset="0"/>
              </a:rPr>
              <a:t> </a:t>
            </a:r>
            <a:r>
              <a:rPr lang="en-US" sz="3600" b="0" i="0" dirty="0">
                <a:solidFill>
                  <a:srgbClr val="222222"/>
                </a:solidFill>
                <a:effectLst/>
                <a:latin typeface="Source Sans Pro" panose="020B0503030403020204" pitchFamily="34" charset="0"/>
              </a:rPr>
              <a:t>This is the underlying technique of how RESTful web services should work. RESTful works on HTTP that uses the following methods</a:t>
            </a:r>
          </a:p>
          <a:p>
            <a:pPr marL="0" indent="0">
              <a:spcBef>
                <a:spcPts val="0"/>
              </a:spcBef>
              <a:buNone/>
            </a:pPr>
            <a:r>
              <a:rPr lang="en-IN" sz="3600" b="1" i="0" dirty="0">
                <a:solidFill>
                  <a:srgbClr val="222222"/>
                </a:solidFill>
                <a:effectLst/>
                <a:latin typeface="Source Sans Pro" panose="020B0503030403020204" pitchFamily="34" charset="0"/>
              </a:rPr>
              <a:t>	GET</a:t>
            </a:r>
          </a:p>
          <a:p>
            <a:pPr marL="0" indent="0">
              <a:spcBef>
                <a:spcPts val="0"/>
              </a:spcBef>
              <a:buNone/>
            </a:pPr>
            <a:r>
              <a:rPr lang="en-IN" sz="3600" b="1" dirty="0">
                <a:solidFill>
                  <a:srgbClr val="222222"/>
                </a:solidFill>
                <a:latin typeface="Source Sans Pro" panose="020B0503030403020204" pitchFamily="34" charset="0"/>
              </a:rPr>
              <a:t>	POST</a:t>
            </a:r>
          </a:p>
          <a:p>
            <a:pPr marL="0" indent="0">
              <a:spcBef>
                <a:spcPts val="0"/>
              </a:spcBef>
              <a:buNone/>
            </a:pPr>
            <a:r>
              <a:rPr lang="en-IN" sz="3600" b="1" i="0" dirty="0">
                <a:solidFill>
                  <a:srgbClr val="222222"/>
                </a:solidFill>
                <a:effectLst/>
                <a:latin typeface="Source Sans Pro" panose="020B0503030403020204" pitchFamily="34" charset="0"/>
              </a:rPr>
              <a:t>	PUT</a:t>
            </a:r>
          </a:p>
          <a:p>
            <a:pPr marL="0" indent="0">
              <a:spcBef>
                <a:spcPts val="0"/>
              </a:spcBef>
              <a:buNone/>
            </a:pPr>
            <a:r>
              <a:rPr lang="en-IN" sz="3600" b="1" dirty="0">
                <a:solidFill>
                  <a:srgbClr val="222222"/>
                </a:solidFill>
                <a:latin typeface="Source Sans Pro" panose="020B0503030403020204" pitchFamily="34" charset="0"/>
              </a:rPr>
              <a:t>	DELETE</a:t>
            </a:r>
          </a:p>
          <a:p>
            <a:pPr marL="0" indent="0">
              <a:spcBef>
                <a:spcPts val="0"/>
              </a:spcBef>
              <a:buNone/>
            </a:pPr>
            <a:endParaRPr lang="en-IN" sz="3600" b="1" dirty="0">
              <a:solidFill>
                <a:srgbClr val="222222"/>
              </a:solidFill>
              <a:latin typeface="Source Sans Pro" panose="020B0503030403020204" pitchFamily="34" charset="0"/>
            </a:endParaRPr>
          </a:p>
          <a:p>
            <a:pPr>
              <a:spcBef>
                <a:spcPts val="0"/>
              </a:spcBef>
            </a:pPr>
            <a:r>
              <a:rPr lang="en-IN" sz="3600" b="1" i="0" dirty="0">
                <a:solidFill>
                  <a:srgbClr val="222222"/>
                </a:solidFill>
                <a:effectLst/>
                <a:latin typeface="Source Sans Pro" panose="020B0503030403020204" pitchFamily="34" charset="0"/>
              </a:rPr>
              <a:t>Code in Demand </a:t>
            </a:r>
            <a:r>
              <a:rPr lang="en-IN" sz="3600" dirty="0">
                <a:solidFill>
                  <a:srgbClr val="222222"/>
                </a:solidFill>
                <a:latin typeface="Source Sans Pro" panose="020B0503030403020204" pitchFamily="34" charset="0"/>
              </a:rPr>
              <a:t>In addition to the data the servers can provide executable code to client.</a:t>
            </a:r>
            <a:endParaRPr lang="en-IN" sz="3600" i="0" dirty="0">
              <a:solidFill>
                <a:srgbClr val="222222"/>
              </a:solidFill>
              <a:effectLst/>
              <a:latin typeface="Source Sans Pro" panose="020B0503030403020204" pitchFamily="34" charset="0"/>
            </a:endParaRPr>
          </a:p>
          <a:p>
            <a:pPr marL="0" indent="0">
              <a:spcBef>
                <a:spcPts val="0"/>
              </a:spcBef>
              <a:buNone/>
            </a:pPr>
            <a:endParaRPr lang="en-IN" sz="3600" dirty="0"/>
          </a:p>
          <a:p>
            <a:endParaRPr lang="en-IN" dirty="0"/>
          </a:p>
        </p:txBody>
      </p:sp>
      <p:sp>
        <p:nvSpPr>
          <p:cNvPr id="4" name="Slide Number Placeholder 3">
            <a:extLst>
              <a:ext uri="{FF2B5EF4-FFF2-40B4-BE49-F238E27FC236}">
                <a16:creationId xmlns:a16="http://schemas.microsoft.com/office/drawing/2014/main" id="{2A4FBFBF-B5A0-4882-832F-D518F6C163B0}"/>
              </a:ext>
            </a:extLst>
          </p:cNvPr>
          <p:cNvSpPr>
            <a:spLocks noGrp="1"/>
          </p:cNvSpPr>
          <p:nvPr>
            <p:ph type="sldNum" sz="quarter" idx="12"/>
          </p:nvPr>
        </p:nvSpPr>
        <p:spPr/>
        <p:txBody>
          <a:bodyPr/>
          <a:lstStyle/>
          <a:p>
            <a:fld id="{81101EAC-1EE0-46AF-9025-5E3D800F67C9}" type="slidenum">
              <a:rPr lang="en-IN" smtClean="0"/>
              <a:t>83</a:t>
            </a:fld>
            <a:endParaRPr lang="en-IN"/>
          </a:p>
        </p:txBody>
      </p:sp>
    </p:spTree>
    <p:extLst>
      <p:ext uri="{BB962C8B-B14F-4D97-AF65-F5344CB8AC3E}">
        <p14:creationId xmlns:p14="http://schemas.microsoft.com/office/powerpoint/2010/main" val="8358582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9FC3-270F-4411-8BF6-8076B087061E}"/>
              </a:ext>
            </a:extLst>
          </p:cNvPr>
          <p:cNvSpPr>
            <a:spLocks noGrp="1"/>
          </p:cNvSpPr>
          <p:nvPr>
            <p:ph type="title"/>
          </p:nvPr>
        </p:nvSpPr>
        <p:spPr>
          <a:xfrm>
            <a:off x="838200" y="365126"/>
            <a:ext cx="10515600" cy="734002"/>
          </a:xfrm>
        </p:spPr>
        <p:txBody>
          <a:bodyPr/>
          <a:lstStyle/>
          <a:p>
            <a:r>
              <a:rPr lang="en-IN" b="1" dirty="0">
                <a:solidFill>
                  <a:srgbClr val="FF0000"/>
                </a:solidFill>
              </a:rPr>
              <a:t>Service Agents</a:t>
            </a:r>
          </a:p>
        </p:txBody>
      </p:sp>
      <p:sp>
        <p:nvSpPr>
          <p:cNvPr id="3" name="Content Placeholder 2">
            <a:extLst>
              <a:ext uri="{FF2B5EF4-FFF2-40B4-BE49-F238E27FC236}">
                <a16:creationId xmlns:a16="http://schemas.microsoft.com/office/drawing/2014/main" id="{0041940E-7745-4BE4-AA7D-424B0737E255}"/>
              </a:ext>
            </a:extLst>
          </p:cNvPr>
          <p:cNvSpPr>
            <a:spLocks noGrp="1"/>
          </p:cNvSpPr>
          <p:nvPr>
            <p:ph idx="1"/>
          </p:nvPr>
        </p:nvSpPr>
        <p:spPr>
          <a:xfrm>
            <a:off x="838200" y="1099128"/>
            <a:ext cx="10515600" cy="5077835"/>
          </a:xfrm>
        </p:spPr>
        <p:txBody>
          <a:bodyPr>
            <a:normAutofit fontScale="92500" lnSpcReduction="20000"/>
          </a:bodyPr>
          <a:lstStyle/>
          <a:p>
            <a:r>
              <a:rPr lang="en-US" dirty="0"/>
              <a:t>Service agents are event-driven programs designed to intercept messages at runtime. </a:t>
            </a:r>
          </a:p>
          <a:p>
            <a:r>
              <a:rPr lang="en-US" dirty="0"/>
              <a:t>There are 2 types of service agents, but common in cloud environment.</a:t>
            </a:r>
          </a:p>
          <a:p>
            <a:pPr marL="0" indent="0">
              <a:buNone/>
            </a:pPr>
            <a:r>
              <a:rPr lang="en-US" b="1" dirty="0"/>
              <a:t>Active agents:</a:t>
            </a:r>
          </a:p>
          <a:p>
            <a:r>
              <a:rPr lang="en-US" dirty="0"/>
              <a:t>Active service agents perform an action upon intercepting and reading the contents of a message. </a:t>
            </a:r>
          </a:p>
          <a:p>
            <a:r>
              <a:rPr lang="en-US" dirty="0"/>
              <a:t>The action typically requires making changes to the message contents (most commonly message header data and less commonly the body content) or changes to the message path itself.</a:t>
            </a:r>
          </a:p>
          <a:p>
            <a:pPr marL="0" indent="0">
              <a:buNone/>
            </a:pPr>
            <a:r>
              <a:rPr lang="en-IN" b="1" dirty="0"/>
              <a:t>Passive agents</a:t>
            </a:r>
          </a:p>
          <a:p>
            <a:r>
              <a:rPr lang="en-US" dirty="0"/>
              <a:t>They do not change message contents. </a:t>
            </a:r>
          </a:p>
          <a:p>
            <a:r>
              <a:rPr lang="en-US" dirty="0"/>
              <a:t>They read the message and may then capture certain parts of its contents, usually for monitoring, logging, or reporting purposes.</a:t>
            </a:r>
          </a:p>
        </p:txBody>
      </p:sp>
      <p:sp>
        <p:nvSpPr>
          <p:cNvPr id="4" name="Slide Number Placeholder 3">
            <a:extLst>
              <a:ext uri="{FF2B5EF4-FFF2-40B4-BE49-F238E27FC236}">
                <a16:creationId xmlns:a16="http://schemas.microsoft.com/office/drawing/2014/main" id="{9BD7E7CB-790C-4B34-85D1-C5F2B2650151}"/>
              </a:ext>
            </a:extLst>
          </p:cNvPr>
          <p:cNvSpPr>
            <a:spLocks noGrp="1"/>
          </p:cNvSpPr>
          <p:nvPr>
            <p:ph type="sldNum" sz="quarter" idx="12"/>
          </p:nvPr>
        </p:nvSpPr>
        <p:spPr/>
        <p:txBody>
          <a:bodyPr/>
          <a:lstStyle/>
          <a:p>
            <a:fld id="{81101EAC-1EE0-46AF-9025-5E3D800F67C9}" type="slidenum">
              <a:rPr lang="en-IN" smtClean="0"/>
              <a:t>84</a:t>
            </a:fld>
            <a:endParaRPr lang="en-IN"/>
          </a:p>
        </p:txBody>
      </p:sp>
    </p:spTree>
    <p:extLst>
      <p:ext uri="{BB962C8B-B14F-4D97-AF65-F5344CB8AC3E}">
        <p14:creationId xmlns:p14="http://schemas.microsoft.com/office/powerpoint/2010/main" val="2853222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6F24E-5B29-49AB-BCB2-C1B451E4AF2F}"/>
              </a:ext>
            </a:extLst>
          </p:cNvPr>
          <p:cNvSpPr>
            <a:spLocks noGrp="1"/>
          </p:cNvSpPr>
          <p:nvPr>
            <p:ph idx="1"/>
          </p:nvPr>
        </p:nvSpPr>
        <p:spPr>
          <a:xfrm>
            <a:off x="838200" y="748145"/>
            <a:ext cx="10515600" cy="5428818"/>
          </a:xfrm>
        </p:spPr>
        <p:txBody>
          <a:bodyPr/>
          <a:lstStyle/>
          <a:p>
            <a:pPr marL="0" indent="0">
              <a:buNone/>
            </a:pPr>
            <a:r>
              <a:rPr lang="en-US" dirty="0"/>
              <a:t>Cloud-based environments rely heavily on the use of system-level and custom service agents to perform much of the runtime monitoring and measuring required to ensure that features, such as elastic scaling and pay-for-use billing, can be carried out instantaneously.</a:t>
            </a:r>
            <a:endParaRPr lang="en-IN" dirty="0"/>
          </a:p>
        </p:txBody>
      </p:sp>
      <p:sp>
        <p:nvSpPr>
          <p:cNvPr id="4" name="Slide Number Placeholder 3">
            <a:extLst>
              <a:ext uri="{FF2B5EF4-FFF2-40B4-BE49-F238E27FC236}">
                <a16:creationId xmlns:a16="http://schemas.microsoft.com/office/drawing/2014/main" id="{4DBF478F-B6F3-43B1-B7F9-1BB722B0CC0F}"/>
              </a:ext>
            </a:extLst>
          </p:cNvPr>
          <p:cNvSpPr>
            <a:spLocks noGrp="1"/>
          </p:cNvSpPr>
          <p:nvPr>
            <p:ph type="sldNum" sz="quarter" idx="12"/>
          </p:nvPr>
        </p:nvSpPr>
        <p:spPr/>
        <p:txBody>
          <a:bodyPr/>
          <a:lstStyle/>
          <a:p>
            <a:fld id="{81101EAC-1EE0-46AF-9025-5E3D800F67C9}" type="slidenum">
              <a:rPr lang="en-IN" smtClean="0"/>
              <a:t>85</a:t>
            </a:fld>
            <a:endParaRPr lang="en-IN"/>
          </a:p>
        </p:txBody>
      </p:sp>
    </p:spTree>
    <p:extLst>
      <p:ext uri="{BB962C8B-B14F-4D97-AF65-F5344CB8AC3E}">
        <p14:creationId xmlns:p14="http://schemas.microsoft.com/office/powerpoint/2010/main" val="2762590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35CB-8829-42B4-A0A4-DFF9914281C3}"/>
              </a:ext>
            </a:extLst>
          </p:cNvPr>
          <p:cNvSpPr>
            <a:spLocks noGrp="1"/>
          </p:cNvSpPr>
          <p:nvPr>
            <p:ph type="title"/>
          </p:nvPr>
        </p:nvSpPr>
        <p:spPr/>
        <p:txBody>
          <a:bodyPr/>
          <a:lstStyle/>
          <a:p>
            <a:r>
              <a:rPr lang="en-IN" b="1" dirty="0">
                <a:solidFill>
                  <a:srgbClr val="FF0000"/>
                </a:solidFill>
              </a:rPr>
              <a:t>Service Middleware</a:t>
            </a:r>
          </a:p>
        </p:txBody>
      </p:sp>
      <p:sp>
        <p:nvSpPr>
          <p:cNvPr id="3" name="Content Placeholder 2">
            <a:extLst>
              <a:ext uri="{FF2B5EF4-FFF2-40B4-BE49-F238E27FC236}">
                <a16:creationId xmlns:a16="http://schemas.microsoft.com/office/drawing/2014/main" id="{1036C626-8952-494F-B458-C19BE002557D}"/>
              </a:ext>
            </a:extLst>
          </p:cNvPr>
          <p:cNvSpPr>
            <a:spLocks noGrp="1"/>
          </p:cNvSpPr>
          <p:nvPr>
            <p:ph idx="1"/>
          </p:nvPr>
        </p:nvSpPr>
        <p:spPr>
          <a:xfrm>
            <a:off x="838200" y="1339273"/>
            <a:ext cx="10515600" cy="4837690"/>
          </a:xfrm>
        </p:spPr>
        <p:txBody>
          <a:bodyPr>
            <a:normAutofit lnSpcReduction="10000"/>
          </a:bodyPr>
          <a:lstStyle/>
          <a:p>
            <a:r>
              <a:rPr lang="en-US" dirty="0"/>
              <a:t>Middleware platforms that evolved from messaging-oriented middleware (MOM) platforms used primarily to facilitate integration, to sophisticated service middleware platforms designed to accommodate complex service compositions.</a:t>
            </a:r>
          </a:p>
          <a:p>
            <a:r>
              <a:rPr lang="en-US" dirty="0"/>
              <a:t>The two most common types of middleware platforms are</a:t>
            </a:r>
          </a:p>
          <a:p>
            <a:pPr marL="0" indent="0">
              <a:buNone/>
            </a:pPr>
            <a:r>
              <a:rPr lang="en-US" b="1" dirty="0">
                <a:solidFill>
                  <a:schemeClr val="accent2">
                    <a:lumMod val="75000"/>
                  </a:schemeClr>
                </a:solidFill>
              </a:rPr>
              <a:t>Enterprise service bus (ESB)</a:t>
            </a:r>
          </a:p>
          <a:p>
            <a:pPr marL="0" indent="0">
              <a:buNone/>
            </a:pPr>
            <a:r>
              <a:rPr lang="en-US" dirty="0"/>
              <a:t>The ESB encompasses a range of intermediary processing features, including service brokerage, routing, and message queuing.</a:t>
            </a:r>
            <a:endParaRPr lang="en-US" b="1" dirty="0">
              <a:solidFill>
                <a:schemeClr val="accent2">
                  <a:lumMod val="75000"/>
                </a:schemeClr>
              </a:solidFill>
            </a:endParaRPr>
          </a:p>
          <a:p>
            <a:pPr marL="0" indent="0">
              <a:buNone/>
            </a:pPr>
            <a:r>
              <a:rPr lang="en-IN" b="1" dirty="0">
                <a:solidFill>
                  <a:schemeClr val="accent2">
                    <a:lumMod val="75000"/>
                  </a:schemeClr>
                </a:solidFill>
              </a:rPr>
              <a:t>orchestration platform.</a:t>
            </a:r>
          </a:p>
          <a:p>
            <a:pPr marL="0" indent="0">
              <a:buNone/>
            </a:pPr>
            <a:r>
              <a:rPr lang="en-US" dirty="0"/>
              <a:t>Orchestration environments are designed to host and execute workflow logic that drives the runtime composition of services.</a:t>
            </a:r>
            <a:endParaRPr lang="en-IN" b="1" dirty="0">
              <a:solidFill>
                <a:schemeClr val="accent2">
                  <a:lumMod val="75000"/>
                </a:schemeClr>
              </a:solidFill>
            </a:endParaRPr>
          </a:p>
          <a:p>
            <a:pPr marL="0" indent="0">
              <a:buNone/>
            </a:pPr>
            <a:endParaRPr lang="en-US" b="1" dirty="0">
              <a:solidFill>
                <a:schemeClr val="accent2">
                  <a:lumMod val="75000"/>
                </a:schemeClr>
              </a:solidFill>
            </a:endParaRPr>
          </a:p>
          <a:p>
            <a:endParaRPr lang="en-IN" dirty="0"/>
          </a:p>
        </p:txBody>
      </p:sp>
      <p:sp>
        <p:nvSpPr>
          <p:cNvPr id="4" name="Slide Number Placeholder 3">
            <a:extLst>
              <a:ext uri="{FF2B5EF4-FFF2-40B4-BE49-F238E27FC236}">
                <a16:creationId xmlns:a16="http://schemas.microsoft.com/office/drawing/2014/main" id="{F6911FF7-DFDE-4E58-BD19-538692DADE6A}"/>
              </a:ext>
            </a:extLst>
          </p:cNvPr>
          <p:cNvSpPr>
            <a:spLocks noGrp="1"/>
          </p:cNvSpPr>
          <p:nvPr>
            <p:ph type="sldNum" sz="quarter" idx="12"/>
          </p:nvPr>
        </p:nvSpPr>
        <p:spPr/>
        <p:txBody>
          <a:bodyPr/>
          <a:lstStyle/>
          <a:p>
            <a:fld id="{81101EAC-1EE0-46AF-9025-5E3D800F67C9}" type="slidenum">
              <a:rPr lang="en-IN" smtClean="0"/>
              <a:t>86</a:t>
            </a:fld>
            <a:endParaRPr lang="en-IN"/>
          </a:p>
        </p:txBody>
      </p:sp>
    </p:spTree>
    <p:extLst>
      <p:ext uri="{BB962C8B-B14F-4D97-AF65-F5344CB8AC3E}">
        <p14:creationId xmlns:p14="http://schemas.microsoft.com/office/powerpoint/2010/main" val="39742364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5080-69B5-49F4-880E-8A7A87629827}"/>
              </a:ext>
            </a:extLst>
          </p:cNvPr>
          <p:cNvSpPr>
            <a:spLocks noGrp="1"/>
          </p:cNvSpPr>
          <p:nvPr>
            <p:ph type="title"/>
          </p:nvPr>
        </p:nvSpPr>
        <p:spPr>
          <a:xfrm>
            <a:off x="838200" y="365125"/>
            <a:ext cx="10515600" cy="1001857"/>
          </a:xfrm>
        </p:spPr>
        <p:txBody>
          <a:bodyPr/>
          <a:lstStyle/>
          <a:p>
            <a:pPr algn="ctr"/>
            <a:r>
              <a:rPr lang="en-US" dirty="0"/>
              <a:t>DTGOV Case Study</a:t>
            </a:r>
            <a:endParaRPr lang="en-IN" dirty="0"/>
          </a:p>
        </p:txBody>
      </p:sp>
      <p:sp>
        <p:nvSpPr>
          <p:cNvPr id="3" name="Content Placeholder 2">
            <a:extLst>
              <a:ext uri="{FF2B5EF4-FFF2-40B4-BE49-F238E27FC236}">
                <a16:creationId xmlns:a16="http://schemas.microsoft.com/office/drawing/2014/main" id="{F8EDBAEC-D7DE-4798-B038-CAD3D12D419F}"/>
              </a:ext>
            </a:extLst>
          </p:cNvPr>
          <p:cNvSpPr>
            <a:spLocks noGrp="1"/>
          </p:cNvSpPr>
          <p:nvPr>
            <p:ph idx="1"/>
          </p:nvPr>
        </p:nvSpPr>
        <p:spPr>
          <a:xfrm>
            <a:off x="838200" y="1496291"/>
            <a:ext cx="10515600" cy="4680672"/>
          </a:xfrm>
        </p:spPr>
        <p:txBody>
          <a:bodyPr>
            <a:normAutofit fontScale="92500" lnSpcReduction="20000"/>
          </a:bodyPr>
          <a:lstStyle/>
          <a:p>
            <a:pPr marL="0" indent="0">
              <a:buNone/>
            </a:pPr>
            <a:r>
              <a:rPr lang="en-US" dirty="0"/>
              <a:t>DTGOV has assembled cloud-aware infrastructures in each of its data centers, which are comprised of the following components:</a:t>
            </a:r>
          </a:p>
          <a:p>
            <a:r>
              <a:rPr lang="en-US" dirty="0"/>
              <a:t>Tier-3 facility infrastructure, which provides redundant configurations for all of the central subsystems in the data center facility layer.</a:t>
            </a:r>
          </a:p>
          <a:p>
            <a:r>
              <a:rPr lang="en-US" dirty="0"/>
              <a:t>Redundant connections with utility service providers that have installed local capacity for power generation and water supply that activates in the event of general failure.</a:t>
            </a:r>
          </a:p>
          <a:p>
            <a:r>
              <a:rPr lang="en-US" dirty="0"/>
              <a:t>An internetwork that supplies an ultra-high bandwidth interconnection between the three data centers through dedicated links.</a:t>
            </a:r>
          </a:p>
          <a:p>
            <a:r>
              <a:rPr lang="en-US" dirty="0"/>
              <a:t>Redundant Internet connections in each data center to multiple ISPs and the .GOV extranet, which interconnects DTGOV with its main government clients.</a:t>
            </a:r>
          </a:p>
          <a:p>
            <a:r>
              <a:rPr lang="en-US" dirty="0"/>
              <a:t>Standardized hardware of higher aggregated capacity that is abstracted by a cloud-aware virtualization platform.</a:t>
            </a:r>
          </a:p>
          <a:p>
            <a:endParaRPr lang="en-US" dirty="0"/>
          </a:p>
          <a:p>
            <a:pPr>
              <a:buNone/>
            </a:pPr>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DD2ED1AE-E0D0-4D8C-8024-DC68A8819E96}"/>
              </a:ext>
            </a:extLst>
          </p:cNvPr>
          <p:cNvSpPr>
            <a:spLocks noGrp="1"/>
          </p:cNvSpPr>
          <p:nvPr>
            <p:ph type="sldNum" sz="quarter" idx="12"/>
          </p:nvPr>
        </p:nvSpPr>
        <p:spPr/>
        <p:txBody>
          <a:bodyPr/>
          <a:lstStyle/>
          <a:p>
            <a:fld id="{81101EAC-1EE0-46AF-9025-5E3D800F67C9}" type="slidenum">
              <a:rPr lang="en-IN" smtClean="0"/>
              <a:t>87</a:t>
            </a:fld>
            <a:endParaRPr lang="en-IN"/>
          </a:p>
        </p:txBody>
      </p:sp>
    </p:spTree>
    <p:extLst>
      <p:ext uri="{BB962C8B-B14F-4D97-AF65-F5344CB8AC3E}">
        <p14:creationId xmlns:p14="http://schemas.microsoft.com/office/powerpoint/2010/main" val="12810620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950F-FD91-454D-A3B0-04DB2614D269}"/>
              </a:ext>
            </a:extLst>
          </p:cNvPr>
          <p:cNvSpPr>
            <a:spLocks noGrp="1"/>
          </p:cNvSpPr>
          <p:nvPr>
            <p:ph type="title"/>
          </p:nvPr>
        </p:nvSpPr>
        <p:spPr/>
        <p:txBody>
          <a:bodyPr/>
          <a:lstStyle/>
          <a:p>
            <a:r>
              <a:rPr lang="en-IN" dirty="0"/>
              <a:t>Contin.. </a:t>
            </a:r>
          </a:p>
        </p:txBody>
      </p:sp>
      <p:sp>
        <p:nvSpPr>
          <p:cNvPr id="3" name="Content Placeholder 2">
            <a:extLst>
              <a:ext uri="{FF2B5EF4-FFF2-40B4-BE49-F238E27FC236}">
                <a16:creationId xmlns:a16="http://schemas.microsoft.com/office/drawing/2014/main" id="{62F355DE-1337-49ED-A804-FCFCEC49014F}"/>
              </a:ext>
            </a:extLst>
          </p:cNvPr>
          <p:cNvSpPr>
            <a:spLocks noGrp="1"/>
          </p:cNvSpPr>
          <p:nvPr>
            <p:ph idx="1"/>
          </p:nvPr>
        </p:nvSpPr>
        <p:spPr>
          <a:xfrm>
            <a:off x="838200" y="1450109"/>
            <a:ext cx="10515600" cy="4726854"/>
          </a:xfrm>
        </p:spPr>
        <p:txBody>
          <a:bodyPr>
            <a:normAutofit fontScale="85000" lnSpcReduction="10000"/>
          </a:bodyPr>
          <a:lstStyle/>
          <a:p>
            <a:pPr algn="just"/>
            <a:r>
              <a:rPr lang="en-US" sz="2800" dirty="0"/>
              <a:t>Physical servers are organized on server racks, each of which has two redundant top-of-rack router switches (layer 3) that are connected to each physical server.</a:t>
            </a:r>
          </a:p>
          <a:p>
            <a:pPr algn="just"/>
            <a:r>
              <a:rPr lang="en-US" sz="2800" dirty="0"/>
              <a:t>These router switches are interconnected to LAN core-switches that have been configured as a cluster. </a:t>
            </a:r>
          </a:p>
          <a:p>
            <a:pPr algn="just"/>
            <a:r>
              <a:rPr lang="en-US" sz="2800" dirty="0"/>
              <a:t>The core-switches connect to routers that supply internetworking capabilities and firewalls that provide network access control capabilities. </a:t>
            </a:r>
          </a:p>
          <a:p>
            <a:r>
              <a:rPr lang="en-US" sz="2800" dirty="0"/>
              <a:t>A view of the server network connections inside the DTGOV data center.</a:t>
            </a:r>
          </a:p>
          <a:p>
            <a:pPr algn="just"/>
            <a:r>
              <a:rPr lang="en-US" sz="2800" dirty="0"/>
              <a:t>A view of the storage system network connections inside the DTGOV data center.</a:t>
            </a:r>
          </a:p>
          <a:p>
            <a:pPr algn="just"/>
            <a:r>
              <a:rPr lang="en-US" sz="2800" dirty="0"/>
              <a:t>A view of how two data center are connected each other in DTGOV </a:t>
            </a:r>
          </a:p>
          <a:p>
            <a:pPr algn="just"/>
            <a:endParaRPr lang="en-US" sz="2800" dirty="0"/>
          </a:p>
          <a:p>
            <a:pPr algn="just"/>
            <a:endParaRPr lang="en-US" sz="2800" dirty="0"/>
          </a:p>
          <a:p>
            <a:pPr algn="just">
              <a:buNone/>
            </a:pPr>
            <a:r>
              <a:rPr lang="en-US" sz="2800" dirty="0"/>
              <a:t> </a:t>
            </a:r>
          </a:p>
          <a:p>
            <a:endParaRPr lang="en-IN" dirty="0"/>
          </a:p>
        </p:txBody>
      </p:sp>
      <p:sp>
        <p:nvSpPr>
          <p:cNvPr id="4" name="Slide Number Placeholder 3">
            <a:extLst>
              <a:ext uri="{FF2B5EF4-FFF2-40B4-BE49-F238E27FC236}">
                <a16:creationId xmlns:a16="http://schemas.microsoft.com/office/drawing/2014/main" id="{A7544F15-631D-4543-9732-ACCB37B783F9}"/>
              </a:ext>
            </a:extLst>
          </p:cNvPr>
          <p:cNvSpPr>
            <a:spLocks noGrp="1"/>
          </p:cNvSpPr>
          <p:nvPr>
            <p:ph type="sldNum" sz="quarter" idx="12"/>
          </p:nvPr>
        </p:nvSpPr>
        <p:spPr/>
        <p:txBody>
          <a:bodyPr/>
          <a:lstStyle/>
          <a:p>
            <a:fld id="{81101EAC-1EE0-46AF-9025-5E3D800F67C9}" type="slidenum">
              <a:rPr lang="en-IN" smtClean="0"/>
              <a:t>88</a:t>
            </a:fld>
            <a:endParaRPr lang="en-IN"/>
          </a:p>
        </p:txBody>
      </p:sp>
    </p:spTree>
    <p:extLst>
      <p:ext uri="{BB962C8B-B14F-4D97-AF65-F5344CB8AC3E}">
        <p14:creationId xmlns:p14="http://schemas.microsoft.com/office/powerpoint/2010/main" val="32840748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B11954-1EEE-48DB-9C9F-38D9893554FB}"/>
              </a:ext>
            </a:extLst>
          </p:cNvPr>
          <p:cNvSpPr>
            <a:spLocks noGrp="1"/>
          </p:cNvSpPr>
          <p:nvPr>
            <p:ph type="sldNum" sz="quarter" idx="12"/>
          </p:nvPr>
        </p:nvSpPr>
        <p:spPr/>
        <p:txBody>
          <a:bodyPr/>
          <a:lstStyle/>
          <a:p>
            <a:fld id="{81101EAC-1EE0-46AF-9025-5E3D800F67C9}" type="slidenum">
              <a:rPr lang="en-IN" smtClean="0"/>
              <a:t>89</a:t>
            </a:fld>
            <a:endParaRPr lang="en-IN"/>
          </a:p>
        </p:txBody>
      </p:sp>
      <p:pic>
        <p:nvPicPr>
          <p:cNvPr id="5" name="Image581">
            <a:extLst>
              <a:ext uri="{FF2B5EF4-FFF2-40B4-BE49-F238E27FC236}">
                <a16:creationId xmlns:a16="http://schemas.microsoft.com/office/drawing/2014/main" id="{B6C7E314-93B4-4851-B130-8A6642855DB0}"/>
              </a:ext>
            </a:extLst>
          </p:cNvPr>
          <p:cNvPicPr>
            <a:picLocks noChangeAspect="1"/>
          </p:cNvPicPr>
          <p:nvPr/>
        </p:nvPicPr>
        <p:blipFill>
          <a:blip r:embed="rId2"/>
          <a:stretch>
            <a:fillRect/>
          </a:stretch>
        </p:blipFill>
        <p:spPr>
          <a:xfrm>
            <a:off x="0" y="12700"/>
            <a:ext cx="12192000" cy="6845300"/>
          </a:xfrm>
          <a:prstGeom prst="rect">
            <a:avLst/>
          </a:prstGeom>
          <a:noFill/>
        </p:spPr>
      </p:pic>
      <p:sp>
        <p:nvSpPr>
          <p:cNvPr id="8" name="TextBox 7">
            <a:extLst>
              <a:ext uri="{FF2B5EF4-FFF2-40B4-BE49-F238E27FC236}">
                <a16:creationId xmlns:a16="http://schemas.microsoft.com/office/drawing/2014/main" id="{2606325F-6F43-46E7-AC14-A3B58A74FCBE}"/>
              </a:ext>
            </a:extLst>
          </p:cNvPr>
          <p:cNvSpPr txBox="1"/>
          <p:nvPr/>
        </p:nvSpPr>
        <p:spPr>
          <a:xfrm>
            <a:off x="785091" y="2690336"/>
            <a:ext cx="3694545" cy="1477328"/>
          </a:xfrm>
          <a:prstGeom prst="rect">
            <a:avLst/>
          </a:prstGeom>
          <a:noFill/>
        </p:spPr>
        <p:txBody>
          <a:bodyPr wrap="square">
            <a:spAutoFit/>
          </a:bodyPr>
          <a:lstStyle/>
          <a:p>
            <a:r>
              <a:rPr lang="en-US" altLang="zh-CN" sz="1800" i="1" spc="3" dirty="0">
                <a:solidFill>
                  <a:srgbClr val="000000"/>
                </a:solidFill>
                <a:latin typeface="Georgia"/>
                <a:ea typeface="Georgia"/>
                <a:cs typeface="Georgia"/>
              </a:rPr>
              <a:t>Figure</a:t>
            </a:r>
            <a:r>
              <a:rPr lang="en-US" altLang="zh-CN" sz="1800" i="1" spc="-16" dirty="0">
                <a:solidFill>
                  <a:srgbClr val="000000"/>
                </a:solidFill>
                <a:latin typeface="Georgia"/>
                <a:ea typeface="Georgia"/>
                <a:cs typeface="Georgia"/>
              </a:rPr>
              <a:t> </a:t>
            </a:r>
            <a:r>
              <a:rPr lang="en-US" altLang="zh-CN" sz="1800" i="1" spc="9" dirty="0">
                <a:solidFill>
                  <a:srgbClr val="000000"/>
                </a:solidFill>
                <a:latin typeface="Georgia"/>
                <a:ea typeface="Georgia"/>
                <a:cs typeface="Georgia"/>
              </a:rPr>
              <a:t> </a:t>
            </a:r>
            <a:r>
              <a:rPr lang="en-US" altLang="zh-CN" sz="1800" i="1" spc="0" dirty="0">
                <a:solidFill>
                  <a:srgbClr val="000000"/>
                </a:solidFill>
                <a:latin typeface="Georgia"/>
                <a:ea typeface="Georgia"/>
                <a:cs typeface="Georgia"/>
              </a:rPr>
              <a:t>-</a:t>
            </a:r>
            <a:r>
              <a:rPr lang="en-US" altLang="zh-CN" sz="1800" i="1" spc="6" dirty="0">
                <a:solidFill>
                  <a:srgbClr val="000000"/>
                </a:solidFill>
                <a:latin typeface="Georgia"/>
                <a:ea typeface="Georgia"/>
                <a:cs typeface="Georgia"/>
              </a:rPr>
              <a:t> </a:t>
            </a:r>
            <a:r>
              <a:rPr lang="en-US" altLang="zh-CN" sz="1800" i="1" spc="0" dirty="0">
                <a:solidFill>
                  <a:srgbClr val="000000"/>
                </a:solidFill>
                <a:latin typeface="Georgia"/>
                <a:ea typeface="Georgia"/>
                <a:cs typeface="Georgia"/>
              </a:rPr>
              <a:t>A</a:t>
            </a:r>
            <a:r>
              <a:rPr lang="en-US" altLang="zh-CN" sz="1800" i="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view</a:t>
            </a:r>
            <a:r>
              <a:rPr lang="en-US" altLang="zh-CN" sz="1800" i="1" dirty="0">
                <a:solidFill>
                  <a:srgbClr val="000000"/>
                </a:solidFill>
                <a:latin typeface="Georgia"/>
                <a:ea typeface="Georgia"/>
                <a:cs typeface="Georgia"/>
              </a:rPr>
              <a:t> </a:t>
            </a:r>
            <a:r>
              <a:rPr lang="en-US" altLang="zh-CN" sz="1800" i="1" spc="0" dirty="0">
                <a:solidFill>
                  <a:srgbClr val="000000"/>
                </a:solidFill>
                <a:latin typeface="Georgia"/>
                <a:ea typeface="Georgia"/>
                <a:cs typeface="Georgia"/>
              </a:rPr>
              <a:t>of</a:t>
            </a:r>
            <a:r>
              <a:rPr lang="en-US" altLang="zh-CN" sz="1800" i="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the</a:t>
            </a:r>
            <a:r>
              <a:rPr lang="en-US" altLang="zh-CN" sz="1800" i="1"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server</a:t>
            </a:r>
            <a:r>
              <a:rPr lang="en-US" altLang="zh-CN" sz="1800" i="1" spc="-26"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network connections</a:t>
            </a:r>
            <a:r>
              <a:rPr lang="en-US" altLang="zh-CN" sz="1800" i="1" spc="-3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inside</a:t>
            </a:r>
            <a:r>
              <a:rPr lang="en-US" altLang="zh-CN" sz="1800" i="1" spc="-25"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the </a:t>
            </a:r>
            <a:r>
              <a:rPr lang="en-US" altLang="zh-CN" sz="1800" i="1" spc="3" dirty="0">
                <a:solidFill>
                  <a:srgbClr val="000000"/>
                </a:solidFill>
                <a:latin typeface="Georgia"/>
                <a:ea typeface="Georgia"/>
                <a:cs typeface="Georgia"/>
              </a:rPr>
              <a:t>DTGOV</a:t>
            </a:r>
            <a:r>
              <a:rPr lang="en-US" altLang="zh-CN" sz="1800" i="1" spc="-6"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data</a:t>
            </a:r>
            <a:r>
              <a:rPr lang="en-US" altLang="zh-CN" sz="1800" i="1" dirty="0">
                <a:solidFill>
                  <a:srgbClr val="000000"/>
                </a:solidFill>
                <a:latin typeface="Georgia"/>
                <a:ea typeface="Georgia"/>
                <a:cs typeface="Georgia"/>
              </a:rPr>
              <a:t> </a:t>
            </a:r>
            <a:r>
              <a:rPr lang="en-US" altLang="zh-CN" sz="1800" i="1" spc="4" dirty="0">
                <a:solidFill>
                  <a:srgbClr val="000000"/>
                </a:solidFill>
                <a:latin typeface="Georgia"/>
                <a:ea typeface="Georgia"/>
                <a:cs typeface="Georgia"/>
              </a:rPr>
              <a:t>center.</a:t>
            </a:r>
            <a:endParaRPr lang="en-US" altLang="zh-CN" sz="1800" dirty="0">
              <a:latin typeface="Georgia"/>
              <a:ea typeface="Georgia"/>
              <a:cs typeface="Georgia"/>
            </a:endParaRPr>
          </a:p>
          <a:p>
            <a:endParaRPr lang="en-US" altLang="zh-CN" sz="1800" dirty="0">
              <a:latin typeface="Georgia"/>
              <a:ea typeface="Georgia"/>
              <a:cs typeface="Georgia"/>
            </a:endParaRPr>
          </a:p>
          <a:p>
            <a:endParaRPr lang="en-IN" dirty="0"/>
          </a:p>
        </p:txBody>
      </p:sp>
    </p:spTree>
    <p:extLst>
      <p:ext uri="{BB962C8B-B14F-4D97-AF65-F5344CB8AC3E}">
        <p14:creationId xmlns:p14="http://schemas.microsoft.com/office/powerpoint/2010/main" val="188498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BF1F18-5841-40B0-96A5-BFEF50617C9B}"/>
              </a:ext>
            </a:extLst>
          </p:cNvPr>
          <p:cNvPicPr>
            <a:picLocks noChangeAspect="1"/>
          </p:cNvPicPr>
          <p:nvPr/>
        </p:nvPicPr>
        <p:blipFill>
          <a:blip r:embed="rId2"/>
          <a:stretch>
            <a:fillRect/>
          </a:stretch>
        </p:blipFill>
        <p:spPr>
          <a:xfrm>
            <a:off x="1776412" y="951345"/>
            <a:ext cx="8639175" cy="4611255"/>
          </a:xfrm>
          <a:prstGeom prst="rect">
            <a:avLst/>
          </a:prstGeom>
        </p:spPr>
      </p:pic>
      <p:sp>
        <p:nvSpPr>
          <p:cNvPr id="2" name="Slide Number Placeholder 1">
            <a:extLst>
              <a:ext uri="{FF2B5EF4-FFF2-40B4-BE49-F238E27FC236}">
                <a16:creationId xmlns:a16="http://schemas.microsoft.com/office/drawing/2014/main" id="{A71D1A6F-3E0D-4CA8-AFA7-D74CAF160651}"/>
              </a:ext>
            </a:extLst>
          </p:cNvPr>
          <p:cNvSpPr>
            <a:spLocks noGrp="1"/>
          </p:cNvSpPr>
          <p:nvPr>
            <p:ph type="sldNum" sz="quarter" idx="12"/>
          </p:nvPr>
        </p:nvSpPr>
        <p:spPr/>
        <p:txBody>
          <a:bodyPr/>
          <a:lstStyle/>
          <a:p>
            <a:fld id="{81101EAC-1EE0-46AF-9025-5E3D800F67C9}" type="slidenum">
              <a:rPr lang="en-IN" smtClean="0"/>
              <a:t>9</a:t>
            </a:fld>
            <a:endParaRPr lang="en-IN"/>
          </a:p>
        </p:txBody>
      </p:sp>
    </p:spTree>
    <p:extLst>
      <p:ext uri="{BB962C8B-B14F-4D97-AF65-F5344CB8AC3E}">
        <p14:creationId xmlns:p14="http://schemas.microsoft.com/office/powerpoint/2010/main" val="3313278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B9DA45-08B8-4A14-ACB8-36186F90A981}"/>
              </a:ext>
            </a:extLst>
          </p:cNvPr>
          <p:cNvSpPr>
            <a:spLocks noGrp="1"/>
          </p:cNvSpPr>
          <p:nvPr>
            <p:ph type="sldNum" sz="quarter" idx="12"/>
          </p:nvPr>
        </p:nvSpPr>
        <p:spPr/>
        <p:txBody>
          <a:bodyPr/>
          <a:lstStyle/>
          <a:p>
            <a:fld id="{81101EAC-1EE0-46AF-9025-5E3D800F67C9}" type="slidenum">
              <a:rPr lang="en-IN" smtClean="0"/>
              <a:t>90</a:t>
            </a:fld>
            <a:endParaRPr lang="en-IN"/>
          </a:p>
        </p:txBody>
      </p:sp>
      <p:pic>
        <p:nvPicPr>
          <p:cNvPr id="5" name="Image609">
            <a:extLst>
              <a:ext uri="{FF2B5EF4-FFF2-40B4-BE49-F238E27FC236}">
                <a16:creationId xmlns:a16="http://schemas.microsoft.com/office/drawing/2014/main" id="{DC26EF50-CBCE-4F11-BC23-0656E6E8FBA8}"/>
              </a:ext>
            </a:extLst>
          </p:cNvPr>
          <p:cNvPicPr>
            <a:picLocks noChangeAspect="1"/>
          </p:cNvPicPr>
          <p:nvPr/>
        </p:nvPicPr>
        <p:blipFill>
          <a:blip r:embed="rId2"/>
          <a:stretch>
            <a:fillRect/>
          </a:stretch>
        </p:blipFill>
        <p:spPr>
          <a:xfrm>
            <a:off x="6246749" y="695748"/>
            <a:ext cx="4727702" cy="5660602"/>
          </a:xfrm>
          <a:prstGeom prst="rect">
            <a:avLst/>
          </a:prstGeom>
          <a:noFill/>
        </p:spPr>
      </p:pic>
      <p:sp>
        <p:nvSpPr>
          <p:cNvPr id="7" name="TextBox 6">
            <a:extLst>
              <a:ext uri="{FF2B5EF4-FFF2-40B4-BE49-F238E27FC236}">
                <a16:creationId xmlns:a16="http://schemas.microsoft.com/office/drawing/2014/main" id="{ACAF38B8-30CE-4D7E-B116-7562899ED7CB}"/>
              </a:ext>
            </a:extLst>
          </p:cNvPr>
          <p:cNvSpPr txBox="1"/>
          <p:nvPr/>
        </p:nvSpPr>
        <p:spPr>
          <a:xfrm>
            <a:off x="1217549" y="2803298"/>
            <a:ext cx="4342742" cy="1200329"/>
          </a:xfrm>
          <a:prstGeom prst="rect">
            <a:avLst/>
          </a:prstGeom>
          <a:noFill/>
        </p:spPr>
        <p:txBody>
          <a:bodyPr wrap="square">
            <a:spAutoFit/>
          </a:bodyPr>
          <a:lstStyle/>
          <a:p>
            <a:r>
              <a:rPr lang="en-US" altLang="zh-CN" sz="1800" i="1" spc="0" dirty="0">
                <a:solidFill>
                  <a:srgbClr val="000000"/>
                </a:solidFill>
                <a:latin typeface="Georgia"/>
                <a:ea typeface="Georgia"/>
                <a:cs typeface="Georgia"/>
              </a:rPr>
              <a:t>A</a:t>
            </a:r>
            <a:r>
              <a:rPr lang="en-US" altLang="zh-CN" sz="1800" i="1" spc="6"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view</a:t>
            </a:r>
            <a:r>
              <a:rPr lang="en-US" altLang="zh-CN" sz="1800" i="1" spc="-9"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of</a:t>
            </a:r>
            <a:r>
              <a:rPr lang="en-US" altLang="zh-CN" sz="1800" i="1" spc="6"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the</a:t>
            </a:r>
            <a:r>
              <a:rPr lang="en-US" altLang="zh-CN" sz="1800" i="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storage</a:t>
            </a:r>
            <a:r>
              <a:rPr lang="en-US" altLang="zh-CN" sz="1800" i="1" spc="-14"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system</a:t>
            </a:r>
            <a:r>
              <a:rPr lang="en-US" altLang="zh-CN" sz="1800" i="1" dirty="0">
                <a:solidFill>
                  <a:srgbClr val="000000"/>
                </a:solidFill>
                <a:latin typeface="Georgia"/>
                <a:ea typeface="Georgia"/>
                <a:cs typeface="Georgia"/>
              </a:rPr>
              <a:t> </a:t>
            </a:r>
            <a:r>
              <a:rPr lang="en-US" altLang="zh-CN" sz="1800" i="1" spc="4" dirty="0">
                <a:solidFill>
                  <a:srgbClr val="000000"/>
                </a:solidFill>
                <a:latin typeface="Georgia"/>
                <a:ea typeface="Georgia"/>
                <a:cs typeface="Georgia"/>
              </a:rPr>
              <a:t>network </a:t>
            </a:r>
            <a:r>
              <a:rPr lang="en-US" altLang="zh-CN" sz="1800" i="1" spc="3" dirty="0">
                <a:solidFill>
                  <a:srgbClr val="000000"/>
                </a:solidFill>
                <a:latin typeface="Georgia"/>
                <a:ea typeface="Georgia"/>
                <a:cs typeface="Georgia"/>
              </a:rPr>
              <a:t>connections</a:t>
            </a:r>
            <a:r>
              <a:rPr lang="en-US" altLang="zh-CN" sz="1800" i="1" spc="-3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inside</a:t>
            </a:r>
            <a:r>
              <a:rPr lang="en-US" altLang="zh-CN" sz="1800" i="1" spc="-25" dirty="0">
                <a:solidFill>
                  <a:srgbClr val="000000"/>
                </a:solidFill>
                <a:latin typeface="Georgia"/>
                <a:ea typeface="Georgia"/>
                <a:cs typeface="Georgia"/>
              </a:rPr>
              <a:t> </a:t>
            </a:r>
            <a:r>
              <a:rPr lang="en-US" altLang="zh-CN" sz="1800" i="1" spc="2" dirty="0">
                <a:solidFill>
                  <a:srgbClr val="000000"/>
                </a:solidFill>
                <a:latin typeface="Georgia"/>
                <a:ea typeface="Georgia"/>
                <a:cs typeface="Georgia"/>
              </a:rPr>
              <a:t>the DTGOV</a:t>
            </a:r>
            <a:r>
              <a:rPr lang="en-US" altLang="zh-CN" sz="1800" i="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data</a:t>
            </a:r>
            <a:r>
              <a:rPr lang="en-US" altLang="zh-CN" sz="1800" i="1" dirty="0">
                <a:solidFill>
                  <a:srgbClr val="000000"/>
                </a:solidFill>
                <a:latin typeface="Georgia"/>
                <a:ea typeface="Georgia"/>
                <a:cs typeface="Georgia"/>
              </a:rPr>
              <a:t> </a:t>
            </a:r>
            <a:r>
              <a:rPr lang="en-US" altLang="zh-CN" sz="1800" i="1" spc="3" dirty="0">
                <a:solidFill>
                  <a:srgbClr val="000000"/>
                </a:solidFill>
                <a:latin typeface="Georgia"/>
                <a:ea typeface="Georgia"/>
                <a:cs typeface="Georgia"/>
              </a:rPr>
              <a:t>center</a:t>
            </a:r>
            <a:endParaRPr lang="en-US" altLang="zh-CN" sz="1800" dirty="0">
              <a:latin typeface="Georgia"/>
              <a:ea typeface="Georgia"/>
              <a:cs typeface="Georgia"/>
            </a:endParaRPr>
          </a:p>
          <a:p>
            <a:endParaRPr lang="en-IN" dirty="0"/>
          </a:p>
        </p:txBody>
      </p:sp>
    </p:spTree>
    <p:extLst>
      <p:ext uri="{BB962C8B-B14F-4D97-AF65-F5344CB8AC3E}">
        <p14:creationId xmlns:p14="http://schemas.microsoft.com/office/powerpoint/2010/main" val="22112466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F3CFE-34FF-4678-A2E1-7666E174537F}"/>
              </a:ext>
            </a:extLst>
          </p:cNvPr>
          <p:cNvSpPr>
            <a:spLocks noGrp="1"/>
          </p:cNvSpPr>
          <p:nvPr>
            <p:ph type="sldNum" sz="quarter" idx="12"/>
          </p:nvPr>
        </p:nvSpPr>
        <p:spPr/>
        <p:txBody>
          <a:bodyPr/>
          <a:lstStyle/>
          <a:p>
            <a:fld id="{81101EAC-1EE0-46AF-9025-5E3D800F67C9}" type="slidenum">
              <a:rPr lang="en-IN" smtClean="0"/>
              <a:t>91</a:t>
            </a:fld>
            <a:endParaRPr lang="en-IN"/>
          </a:p>
        </p:txBody>
      </p:sp>
      <p:pic>
        <p:nvPicPr>
          <p:cNvPr id="5" name="Picture 2">
            <a:extLst>
              <a:ext uri="{FF2B5EF4-FFF2-40B4-BE49-F238E27FC236}">
                <a16:creationId xmlns:a16="http://schemas.microsoft.com/office/drawing/2014/main" id="{9797B2C3-8123-4A48-BC0E-10303B819CFA}"/>
              </a:ext>
            </a:extLst>
          </p:cNvPr>
          <p:cNvPicPr>
            <a:picLocks noChangeAspect="1" noChangeArrowheads="1"/>
          </p:cNvPicPr>
          <p:nvPr/>
        </p:nvPicPr>
        <p:blipFill>
          <a:blip r:embed="rId2"/>
          <a:srcRect/>
          <a:stretch>
            <a:fillRect/>
          </a:stretch>
        </p:blipFill>
        <p:spPr bwMode="auto">
          <a:xfrm>
            <a:off x="-1" y="47176"/>
            <a:ext cx="12127345" cy="6810824"/>
          </a:xfrm>
          <a:prstGeom prst="rect">
            <a:avLst/>
          </a:prstGeom>
          <a:noFill/>
          <a:ln w="9525">
            <a:noFill/>
            <a:miter lim="800000"/>
            <a:headEnd/>
            <a:tailEnd/>
          </a:ln>
          <a:effectLst/>
        </p:spPr>
      </p:pic>
    </p:spTree>
    <p:extLst>
      <p:ext uri="{BB962C8B-B14F-4D97-AF65-F5344CB8AC3E}">
        <p14:creationId xmlns:p14="http://schemas.microsoft.com/office/powerpoint/2010/main" val="287336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7C5750F9F5B46B2FB468D1F3887FD" ma:contentTypeVersion="2" ma:contentTypeDescription="Create a new document." ma:contentTypeScope="" ma:versionID="ce7d0c0191af14131274ec5bd03a7d7d">
  <xsd:schema xmlns:xsd="http://www.w3.org/2001/XMLSchema" xmlns:xs="http://www.w3.org/2001/XMLSchema" xmlns:p="http://schemas.microsoft.com/office/2006/metadata/properties" xmlns:ns2="1fc8fff9-d4e0-4f2e-b2fa-6fafaf52c5e3" targetNamespace="http://schemas.microsoft.com/office/2006/metadata/properties" ma:root="true" ma:fieldsID="5aa7d6f2b829c744bc67aefe5fa174bb" ns2:_="">
    <xsd:import namespace="1fc8fff9-d4e0-4f2e-b2fa-6fafaf5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8fff9-d4e0-4f2e-b2fa-6fafaf5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799FB9-183B-4546-A73C-71A284F79512}"/>
</file>

<file path=customXml/itemProps2.xml><?xml version="1.0" encoding="utf-8"?>
<ds:datastoreItem xmlns:ds="http://schemas.openxmlformats.org/officeDocument/2006/customXml" ds:itemID="{BCFC3358-0F31-48D1-B02A-30C5F46F11C3}"/>
</file>

<file path=customXml/itemProps3.xml><?xml version="1.0" encoding="utf-8"?>
<ds:datastoreItem xmlns:ds="http://schemas.openxmlformats.org/officeDocument/2006/customXml" ds:itemID="{B24A40D7-EC42-4802-B33A-AC4FC1614661}"/>
</file>

<file path=docProps/app.xml><?xml version="1.0" encoding="utf-8"?>
<Properties xmlns="http://schemas.openxmlformats.org/officeDocument/2006/extended-properties" xmlns:vt="http://schemas.openxmlformats.org/officeDocument/2006/docPropsVTypes">
  <TotalTime>2224</TotalTime>
  <Words>5541</Words>
  <Application>Microsoft Office PowerPoint</Application>
  <PresentationFormat>Widescreen</PresentationFormat>
  <Paragraphs>556</Paragraphs>
  <Slides>91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91</vt:i4>
      </vt:variant>
    </vt:vector>
  </HeadingPairs>
  <TitlesOfParts>
    <vt:vector size="103" baseType="lpstr">
      <vt:lpstr>Arial</vt:lpstr>
      <vt:lpstr>Calibri</vt:lpstr>
      <vt:lpstr>Calibri Light</vt:lpstr>
      <vt:lpstr>Georgia</vt:lpstr>
      <vt:lpstr>inter-bold</vt:lpstr>
      <vt:lpstr>inter-regular</vt:lpstr>
      <vt:lpstr>Nunito</vt:lpstr>
      <vt:lpstr>open-sans</vt:lpstr>
      <vt:lpstr>Source Sans Pro</vt:lpstr>
      <vt:lpstr>Times New Roman</vt:lpstr>
      <vt:lpstr>Wingdings</vt:lpstr>
      <vt:lpstr>Office Theme</vt:lpstr>
      <vt:lpstr>Cloud Computing</vt:lpstr>
      <vt:lpstr>Contents </vt:lpstr>
      <vt:lpstr>2.1 Broadband Networks and Internet Architecture</vt:lpstr>
      <vt:lpstr>ISP(Internet Service Provider)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Data center Technology</vt:lpstr>
      <vt:lpstr>PowerPoint Presentation</vt:lpstr>
      <vt:lpstr>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vt:lpstr>
      <vt:lpstr>PowerPoint Presentation</vt:lpstr>
      <vt:lpstr>NAS vs SAN</vt:lpstr>
      <vt:lpstr>PowerPoint Presentation</vt:lpstr>
      <vt:lpstr>PowerPoint Presentation</vt:lpstr>
      <vt:lpstr>Contin..</vt:lpstr>
      <vt:lpstr>Contin..</vt:lpstr>
      <vt:lpstr>2.3 Virtualization Technology </vt:lpstr>
      <vt:lpstr>Contin..</vt:lpstr>
      <vt:lpstr>Contin..</vt:lpstr>
      <vt:lpstr>Contin.. </vt:lpstr>
      <vt:lpstr>Contin..</vt:lpstr>
      <vt:lpstr>Types of server virtualization</vt:lpstr>
      <vt:lpstr>Operating system based virtualization</vt:lpstr>
      <vt:lpstr>Contin..</vt:lpstr>
      <vt:lpstr>Hardware-Based Virtualization</vt:lpstr>
      <vt:lpstr>Contin..</vt:lpstr>
      <vt:lpstr>Virtualization management</vt:lpstr>
      <vt:lpstr>Other considerations</vt:lpstr>
      <vt:lpstr>Best virtualization software - at a glance</vt:lpstr>
      <vt:lpstr>Case study 1: Financial services company running out of space</vt:lpstr>
      <vt:lpstr>5.4 Web Technology</vt:lpstr>
      <vt:lpstr>PowerPoint Presentation</vt:lpstr>
      <vt:lpstr>PowerPoint Presentation</vt:lpstr>
      <vt:lpstr>PowerPoint Presentation</vt:lpstr>
      <vt:lpstr>PowerPoint Presentation</vt:lpstr>
      <vt:lpstr>Basic components of web technology</vt:lpstr>
      <vt:lpstr>PowerPoint Presentation</vt:lpstr>
      <vt:lpstr>PowerPoint Presentation</vt:lpstr>
      <vt:lpstr>PowerPoint Presentation</vt:lpstr>
      <vt:lpstr>PowerPoint Presentation</vt:lpstr>
      <vt:lpstr>Web applications</vt:lpstr>
      <vt:lpstr>PowerPoint Presentation</vt:lpstr>
      <vt:lpstr>PowerPoint Presentation</vt:lpstr>
      <vt:lpstr>5.4 Multitenant Technology</vt:lpstr>
      <vt:lpstr>PowerPoint Presentation</vt:lpstr>
      <vt:lpstr>PowerPoint Presentation</vt:lpstr>
      <vt:lpstr>Characteristics of Multitenant application</vt:lpstr>
      <vt:lpstr>PowerPoint Presentation</vt:lpstr>
      <vt:lpstr>Multitenant vs virtualization</vt:lpstr>
      <vt:lpstr>5.6 Service Technology</vt:lpstr>
      <vt:lpstr>Web Services</vt:lpstr>
      <vt:lpstr>Components of web services</vt:lpstr>
      <vt:lpstr>PowerPoint Presentation</vt:lpstr>
      <vt:lpstr>How web service work??</vt:lpstr>
      <vt:lpstr>PowerPoint Presentation</vt:lpstr>
      <vt:lpstr>WSDL</vt:lpstr>
      <vt:lpstr>PowerPoint Presentation</vt:lpstr>
      <vt:lpstr>WSDL Operations</vt:lpstr>
      <vt:lpstr>SOAP</vt:lpstr>
      <vt:lpstr>XML Schema</vt:lpstr>
      <vt:lpstr>UDDI</vt:lpstr>
      <vt:lpstr>An overview of how first-generation Web service technologies commonly relate to each other </vt:lpstr>
      <vt:lpstr>REST(Representational state transfer) Services</vt:lpstr>
      <vt:lpstr>REST Principles and constraints</vt:lpstr>
      <vt:lpstr>Service Agents</vt:lpstr>
      <vt:lpstr>PowerPoint Presentation</vt:lpstr>
      <vt:lpstr>Service Middleware</vt:lpstr>
      <vt:lpstr>DTGOV Case Study</vt:lpstr>
      <vt:lpstr>Contin..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Subash Choudary Dasari</dc:creator>
  <cp:lastModifiedBy>Subash Choudary Dasari</cp:lastModifiedBy>
  <cp:revision>41</cp:revision>
  <dcterms:created xsi:type="dcterms:W3CDTF">2022-06-28T11:35:33Z</dcterms:created>
  <dcterms:modified xsi:type="dcterms:W3CDTF">2022-07-13T10:28:50Z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0x01010089A7C5750F9F5B46B2FB468D1F3887FD</vt:lpwstr>
  </property>
</Properties>
</file>