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608" r:id="rId1"/>
  </p:sldMasterIdLst>
  <p:notesMasterIdLst>
    <p:notesMasterId r:id="rId15"/>
  </p:notesMasterIdLst>
  <p:sldIdLst>
    <p:sldId id="256" r:id="rId2"/>
    <p:sldId id="257" r:id="rId3"/>
    <p:sldId id="258" r:id="rId4"/>
    <p:sldId id="259" r:id="rId5"/>
    <p:sldId id="292" r:id="rId6"/>
    <p:sldId id="260" r:id="rId7"/>
    <p:sldId id="261" r:id="rId8"/>
    <p:sldId id="262" r:id="rId9"/>
    <p:sldId id="263" r:id="rId10"/>
    <p:sldId id="291" r:id="rId11"/>
    <p:sldId id="264" r:id="rId12"/>
    <p:sldId id="265" r:id="rId13"/>
    <p:sldId id="29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AF1DE-72B6-4F81-94CF-6977EE6A3186}" v="17" dt="2023-10-04T13:19:39.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1186"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45415E-EB41-4C25-B5A7-7916CD63F2A9}" type="datetimeFigureOut">
              <a:rPr lang="en-US" smtClean="0"/>
              <a:t>10/7/2023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FE356B-A4E4-45D7-95CA-D6549A1E51DA}" type="slidenum">
              <a:rPr lang="en-US" smtClean="0"/>
              <a:t>‹#›</a:t>
            </a:fld>
            <a:endParaRPr lang="en-US"/>
          </a:p>
        </p:txBody>
      </p:sp>
    </p:spTree>
    <p:extLst>
      <p:ext uri="{BB962C8B-B14F-4D97-AF65-F5344CB8AC3E}">
        <p14:creationId xmlns:p14="http://schemas.microsoft.com/office/powerpoint/2010/main" val="3954266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06FE356B-A4E4-45D7-95CA-D6549A1E51DA}" type="slidenum">
              <a:rPr lang="en-US" smtClean="0"/>
              <a:t>11</a:t>
            </a:fld>
            <a:endParaRPr lang="en-US"/>
          </a:p>
        </p:txBody>
      </p:sp>
    </p:spTree>
    <p:extLst>
      <p:ext uri="{BB962C8B-B14F-4D97-AF65-F5344CB8AC3E}">
        <p14:creationId xmlns:p14="http://schemas.microsoft.com/office/powerpoint/2010/main" val="3332899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9CB04-E013-51BA-970B-50816252A22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D01A3D8-3C5E-0993-ECA2-604F2B21D4E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E9173E-3796-AC01-D04A-FEBBB30CC2BD}"/>
              </a:ext>
            </a:extLst>
          </p:cNvPr>
          <p:cNvSpPr>
            <a:spLocks noGrp="1"/>
          </p:cNvSpPr>
          <p:nvPr>
            <p:ph type="dt" sz="half" idx="10"/>
          </p:nvPr>
        </p:nvSpPr>
        <p:spPr/>
        <p:txBody>
          <a:bodyPr/>
          <a:lstStyle/>
          <a:p>
            <a:fld id="{32BA5666-C778-4D3F-A403-8D9F3995DD5E}" type="datetimeFigureOut">
              <a:rPr lang="en-US" smtClean="0"/>
              <a:t>10/7/2023</a:t>
            </a:fld>
            <a:endParaRPr lang="en-US"/>
          </a:p>
        </p:txBody>
      </p:sp>
      <p:sp>
        <p:nvSpPr>
          <p:cNvPr id="5" name="Footer Placeholder 4">
            <a:extLst>
              <a:ext uri="{FF2B5EF4-FFF2-40B4-BE49-F238E27FC236}">
                <a16:creationId xmlns:a16="http://schemas.microsoft.com/office/drawing/2014/main" id="{A4338B58-B0D3-1475-5CA1-81D80E1970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18FF3-527F-50E4-9939-33CE400FB420}"/>
              </a:ext>
            </a:extLst>
          </p:cNvPr>
          <p:cNvSpPr>
            <a:spLocks noGrp="1"/>
          </p:cNvSpPr>
          <p:nvPr>
            <p:ph type="sldNum" sz="quarter" idx="12"/>
          </p:nvPr>
        </p:nvSpPr>
        <p:spPr/>
        <p:txBody>
          <a:bodyPr/>
          <a:lstStyle/>
          <a:p>
            <a:fld id="{29B6CBEE-9714-4BEA-A5A0-8A3984C77745}" type="slidenum">
              <a:rPr lang="en-US" smtClean="0"/>
              <a:t>‹#›</a:t>
            </a:fld>
            <a:endParaRPr lang="en-US"/>
          </a:p>
        </p:txBody>
      </p:sp>
    </p:spTree>
    <p:extLst>
      <p:ext uri="{BB962C8B-B14F-4D97-AF65-F5344CB8AC3E}">
        <p14:creationId xmlns:p14="http://schemas.microsoft.com/office/powerpoint/2010/main" val="2231786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2385-B17E-EB05-0A72-6A2D0411B4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C52A6F-3F74-E16F-2D1E-CC44507D51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FDBF1C-EB15-41B8-A3D2-2622B037F0EB}"/>
              </a:ext>
            </a:extLst>
          </p:cNvPr>
          <p:cNvSpPr>
            <a:spLocks noGrp="1"/>
          </p:cNvSpPr>
          <p:nvPr>
            <p:ph type="dt" sz="half" idx="10"/>
          </p:nvPr>
        </p:nvSpPr>
        <p:spPr/>
        <p:txBody>
          <a:bodyPr/>
          <a:lstStyle/>
          <a:p>
            <a:fld id="{32BA5666-C778-4D3F-A403-8D9F3995DD5E}" type="datetimeFigureOut">
              <a:rPr lang="en-US" smtClean="0"/>
              <a:t>10/7/2023</a:t>
            </a:fld>
            <a:endParaRPr lang="en-US"/>
          </a:p>
        </p:txBody>
      </p:sp>
      <p:sp>
        <p:nvSpPr>
          <p:cNvPr id="5" name="Footer Placeholder 4">
            <a:extLst>
              <a:ext uri="{FF2B5EF4-FFF2-40B4-BE49-F238E27FC236}">
                <a16:creationId xmlns:a16="http://schemas.microsoft.com/office/drawing/2014/main" id="{73E9A510-86DF-C957-CEED-09706C5C1E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986B61-226B-E00E-60E6-C74360FBBE15}"/>
              </a:ext>
            </a:extLst>
          </p:cNvPr>
          <p:cNvSpPr>
            <a:spLocks noGrp="1"/>
          </p:cNvSpPr>
          <p:nvPr>
            <p:ph type="sldNum" sz="quarter" idx="12"/>
          </p:nvPr>
        </p:nvSpPr>
        <p:spPr/>
        <p:txBody>
          <a:bodyPr/>
          <a:lstStyle/>
          <a:p>
            <a:fld id="{29B6CBEE-9714-4BEA-A5A0-8A3984C77745}" type="slidenum">
              <a:rPr lang="en-US" smtClean="0"/>
              <a:t>‹#›</a:t>
            </a:fld>
            <a:endParaRPr lang="en-US"/>
          </a:p>
        </p:txBody>
      </p:sp>
    </p:spTree>
    <p:extLst>
      <p:ext uri="{BB962C8B-B14F-4D97-AF65-F5344CB8AC3E}">
        <p14:creationId xmlns:p14="http://schemas.microsoft.com/office/powerpoint/2010/main" val="1809402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94E416-444C-7DBA-3EB2-9BFAF2BED93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B63B1D-DA17-1986-3B62-D56935E23E30}"/>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251A04-BC6B-7951-E857-BBFC7DAD27C4}"/>
              </a:ext>
            </a:extLst>
          </p:cNvPr>
          <p:cNvSpPr>
            <a:spLocks noGrp="1"/>
          </p:cNvSpPr>
          <p:nvPr>
            <p:ph type="dt" sz="half" idx="10"/>
          </p:nvPr>
        </p:nvSpPr>
        <p:spPr/>
        <p:txBody>
          <a:bodyPr/>
          <a:lstStyle/>
          <a:p>
            <a:fld id="{32BA5666-C778-4D3F-A403-8D9F3995DD5E}" type="datetimeFigureOut">
              <a:rPr lang="en-US" smtClean="0"/>
              <a:t>10/7/2023</a:t>
            </a:fld>
            <a:endParaRPr lang="en-US"/>
          </a:p>
        </p:txBody>
      </p:sp>
      <p:sp>
        <p:nvSpPr>
          <p:cNvPr id="5" name="Footer Placeholder 4">
            <a:extLst>
              <a:ext uri="{FF2B5EF4-FFF2-40B4-BE49-F238E27FC236}">
                <a16:creationId xmlns:a16="http://schemas.microsoft.com/office/drawing/2014/main" id="{F4A5A2A7-5DED-5227-A23A-10E758DE4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0770F-6FAE-704A-D2E0-C56CF463EED8}"/>
              </a:ext>
            </a:extLst>
          </p:cNvPr>
          <p:cNvSpPr>
            <a:spLocks noGrp="1"/>
          </p:cNvSpPr>
          <p:nvPr>
            <p:ph type="sldNum" sz="quarter" idx="12"/>
          </p:nvPr>
        </p:nvSpPr>
        <p:spPr/>
        <p:txBody>
          <a:bodyPr/>
          <a:lstStyle/>
          <a:p>
            <a:fld id="{29B6CBEE-9714-4BEA-A5A0-8A3984C77745}" type="slidenum">
              <a:rPr lang="en-US" smtClean="0"/>
              <a:t>‹#›</a:t>
            </a:fld>
            <a:endParaRPr lang="en-US"/>
          </a:p>
        </p:txBody>
      </p:sp>
    </p:spTree>
    <p:extLst>
      <p:ext uri="{BB962C8B-B14F-4D97-AF65-F5344CB8AC3E}">
        <p14:creationId xmlns:p14="http://schemas.microsoft.com/office/powerpoint/2010/main" val="1206651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686B8-B86E-EA3E-CD39-8C7F985BEC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324E49-62EF-8A81-6462-E50376EE2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CA888E-CA8D-D5BE-06C6-4898932C0BFA}"/>
              </a:ext>
            </a:extLst>
          </p:cNvPr>
          <p:cNvSpPr>
            <a:spLocks noGrp="1"/>
          </p:cNvSpPr>
          <p:nvPr>
            <p:ph type="dt" sz="half" idx="10"/>
          </p:nvPr>
        </p:nvSpPr>
        <p:spPr/>
        <p:txBody>
          <a:bodyPr/>
          <a:lstStyle/>
          <a:p>
            <a:fld id="{32BA5666-C778-4D3F-A403-8D9F3995DD5E}" type="datetimeFigureOut">
              <a:rPr lang="en-US" smtClean="0"/>
              <a:t>10/7/2023</a:t>
            </a:fld>
            <a:endParaRPr lang="en-US"/>
          </a:p>
        </p:txBody>
      </p:sp>
      <p:sp>
        <p:nvSpPr>
          <p:cNvPr id="5" name="Footer Placeholder 4">
            <a:extLst>
              <a:ext uri="{FF2B5EF4-FFF2-40B4-BE49-F238E27FC236}">
                <a16:creationId xmlns:a16="http://schemas.microsoft.com/office/drawing/2014/main" id="{0D4EC20D-635D-C9EA-11F7-74A15F26B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0135A4-DCE9-BDC6-3825-3C749088BDBC}"/>
              </a:ext>
            </a:extLst>
          </p:cNvPr>
          <p:cNvSpPr>
            <a:spLocks noGrp="1"/>
          </p:cNvSpPr>
          <p:nvPr>
            <p:ph type="sldNum" sz="quarter" idx="12"/>
          </p:nvPr>
        </p:nvSpPr>
        <p:spPr/>
        <p:txBody>
          <a:bodyPr/>
          <a:lstStyle/>
          <a:p>
            <a:fld id="{29B6CBEE-9714-4BEA-A5A0-8A3984C77745}" type="slidenum">
              <a:rPr lang="en-US" smtClean="0"/>
              <a:t>‹#›</a:t>
            </a:fld>
            <a:endParaRPr lang="en-US"/>
          </a:p>
        </p:txBody>
      </p:sp>
    </p:spTree>
    <p:extLst>
      <p:ext uri="{BB962C8B-B14F-4D97-AF65-F5344CB8AC3E}">
        <p14:creationId xmlns:p14="http://schemas.microsoft.com/office/powerpoint/2010/main" val="4039026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B52A-9B3E-6EFB-D029-41FCFE5CF19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9D7EEE-8A82-6702-1B6E-5C8688219E8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6A07F4-FAC2-BDCC-9884-4F4C79B81640}"/>
              </a:ext>
            </a:extLst>
          </p:cNvPr>
          <p:cNvSpPr>
            <a:spLocks noGrp="1"/>
          </p:cNvSpPr>
          <p:nvPr>
            <p:ph type="dt" sz="half" idx="10"/>
          </p:nvPr>
        </p:nvSpPr>
        <p:spPr/>
        <p:txBody>
          <a:bodyPr/>
          <a:lstStyle/>
          <a:p>
            <a:fld id="{32BA5666-C778-4D3F-A403-8D9F3995DD5E}" type="datetimeFigureOut">
              <a:rPr lang="en-US" smtClean="0"/>
              <a:t>10/7/2023</a:t>
            </a:fld>
            <a:endParaRPr lang="en-US"/>
          </a:p>
        </p:txBody>
      </p:sp>
      <p:sp>
        <p:nvSpPr>
          <p:cNvPr id="5" name="Footer Placeholder 4">
            <a:extLst>
              <a:ext uri="{FF2B5EF4-FFF2-40B4-BE49-F238E27FC236}">
                <a16:creationId xmlns:a16="http://schemas.microsoft.com/office/drawing/2014/main" id="{E9E53F0A-1998-5AB2-92F9-D73236249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305C4-B45B-4111-558F-683E9D811C2D}"/>
              </a:ext>
            </a:extLst>
          </p:cNvPr>
          <p:cNvSpPr>
            <a:spLocks noGrp="1"/>
          </p:cNvSpPr>
          <p:nvPr>
            <p:ph type="sldNum" sz="quarter" idx="12"/>
          </p:nvPr>
        </p:nvSpPr>
        <p:spPr/>
        <p:txBody>
          <a:bodyPr/>
          <a:lstStyle/>
          <a:p>
            <a:fld id="{29B6CBEE-9714-4BEA-A5A0-8A3984C77745}" type="slidenum">
              <a:rPr lang="en-US" smtClean="0"/>
              <a:t>‹#›</a:t>
            </a:fld>
            <a:endParaRPr lang="en-US"/>
          </a:p>
        </p:txBody>
      </p:sp>
    </p:spTree>
    <p:extLst>
      <p:ext uri="{BB962C8B-B14F-4D97-AF65-F5344CB8AC3E}">
        <p14:creationId xmlns:p14="http://schemas.microsoft.com/office/powerpoint/2010/main" val="3301697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FB83-CA30-D305-C63E-BC320227D2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BC1EED-35BB-AB4D-0826-7E1207C3B58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D03E08-0A0C-4C5B-8579-6841811A613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DADAEB-9525-1E9B-5B6B-A6A50B0C75AE}"/>
              </a:ext>
            </a:extLst>
          </p:cNvPr>
          <p:cNvSpPr>
            <a:spLocks noGrp="1"/>
          </p:cNvSpPr>
          <p:nvPr>
            <p:ph type="dt" sz="half" idx="10"/>
          </p:nvPr>
        </p:nvSpPr>
        <p:spPr/>
        <p:txBody>
          <a:bodyPr/>
          <a:lstStyle/>
          <a:p>
            <a:fld id="{32BA5666-C778-4D3F-A403-8D9F3995DD5E}" type="datetimeFigureOut">
              <a:rPr lang="en-US" smtClean="0"/>
              <a:t>10/7/2023</a:t>
            </a:fld>
            <a:endParaRPr lang="en-US"/>
          </a:p>
        </p:txBody>
      </p:sp>
      <p:sp>
        <p:nvSpPr>
          <p:cNvPr id="6" name="Footer Placeholder 5">
            <a:extLst>
              <a:ext uri="{FF2B5EF4-FFF2-40B4-BE49-F238E27FC236}">
                <a16:creationId xmlns:a16="http://schemas.microsoft.com/office/drawing/2014/main" id="{B6CC9069-92EE-7BF2-F12C-9E77992341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3E2DDC-62CE-1E43-2E92-8B314AD6F355}"/>
              </a:ext>
            </a:extLst>
          </p:cNvPr>
          <p:cNvSpPr>
            <a:spLocks noGrp="1"/>
          </p:cNvSpPr>
          <p:nvPr>
            <p:ph type="sldNum" sz="quarter" idx="12"/>
          </p:nvPr>
        </p:nvSpPr>
        <p:spPr/>
        <p:txBody>
          <a:bodyPr/>
          <a:lstStyle/>
          <a:p>
            <a:fld id="{29B6CBEE-9714-4BEA-A5A0-8A3984C77745}" type="slidenum">
              <a:rPr lang="en-US" smtClean="0"/>
              <a:t>‹#›</a:t>
            </a:fld>
            <a:endParaRPr lang="en-US"/>
          </a:p>
        </p:txBody>
      </p:sp>
    </p:spTree>
    <p:extLst>
      <p:ext uri="{BB962C8B-B14F-4D97-AF65-F5344CB8AC3E}">
        <p14:creationId xmlns:p14="http://schemas.microsoft.com/office/powerpoint/2010/main" val="4021549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DD520-CC89-95AA-65D8-A9C9DC85DBF1}"/>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3F0B71-1882-9E2F-9922-5BB43366F8F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BD703FC-E69F-AC9D-A3C0-1E2F4016E96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0B7356-FF65-FDC8-E66E-63C64985763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D5BECB8-817A-595E-CCDB-271E48244927}"/>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B91741-7EA7-DB69-92C3-355786D1A74B}"/>
              </a:ext>
            </a:extLst>
          </p:cNvPr>
          <p:cNvSpPr>
            <a:spLocks noGrp="1"/>
          </p:cNvSpPr>
          <p:nvPr>
            <p:ph type="dt" sz="half" idx="10"/>
          </p:nvPr>
        </p:nvSpPr>
        <p:spPr/>
        <p:txBody>
          <a:bodyPr/>
          <a:lstStyle/>
          <a:p>
            <a:fld id="{32BA5666-C778-4D3F-A403-8D9F3995DD5E}" type="datetimeFigureOut">
              <a:rPr lang="en-US" smtClean="0"/>
              <a:t>10/7/2023</a:t>
            </a:fld>
            <a:endParaRPr lang="en-US"/>
          </a:p>
        </p:txBody>
      </p:sp>
      <p:sp>
        <p:nvSpPr>
          <p:cNvPr id="8" name="Footer Placeholder 7">
            <a:extLst>
              <a:ext uri="{FF2B5EF4-FFF2-40B4-BE49-F238E27FC236}">
                <a16:creationId xmlns:a16="http://schemas.microsoft.com/office/drawing/2014/main" id="{EB550F03-E2D1-E154-A0D3-9865C3F651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753E0F-140E-67A9-A717-D4CF5B0EDEDA}"/>
              </a:ext>
            </a:extLst>
          </p:cNvPr>
          <p:cNvSpPr>
            <a:spLocks noGrp="1"/>
          </p:cNvSpPr>
          <p:nvPr>
            <p:ph type="sldNum" sz="quarter" idx="12"/>
          </p:nvPr>
        </p:nvSpPr>
        <p:spPr/>
        <p:txBody>
          <a:bodyPr/>
          <a:lstStyle/>
          <a:p>
            <a:fld id="{29B6CBEE-9714-4BEA-A5A0-8A3984C77745}" type="slidenum">
              <a:rPr lang="en-US" smtClean="0"/>
              <a:t>‹#›</a:t>
            </a:fld>
            <a:endParaRPr lang="en-US"/>
          </a:p>
        </p:txBody>
      </p:sp>
    </p:spTree>
    <p:extLst>
      <p:ext uri="{BB962C8B-B14F-4D97-AF65-F5344CB8AC3E}">
        <p14:creationId xmlns:p14="http://schemas.microsoft.com/office/powerpoint/2010/main" val="847567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06EE8-E099-1173-8607-591F03971F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83BEA3-3875-31F6-EC22-C4092CDF826D}"/>
              </a:ext>
            </a:extLst>
          </p:cNvPr>
          <p:cNvSpPr>
            <a:spLocks noGrp="1"/>
          </p:cNvSpPr>
          <p:nvPr>
            <p:ph type="dt" sz="half" idx="10"/>
          </p:nvPr>
        </p:nvSpPr>
        <p:spPr/>
        <p:txBody>
          <a:bodyPr/>
          <a:lstStyle/>
          <a:p>
            <a:fld id="{32BA5666-C778-4D3F-A403-8D9F3995DD5E}" type="datetimeFigureOut">
              <a:rPr lang="en-US" smtClean="0"/>
              <a:t>10/7/2023</a:t>
            </a:fld>
            <a:endParaRPr lang="en-US"/>
          </a:p>
        </p:txBody>
      </p:sp>
      <p:sp>
        <p:nvSpPr>
          <p:cNvPr id="4" name="Footer Placeholder 3">
            <a:extLst>
              <a:ext uri="{FF2B5EF4-FFF2-40B4-BE49-F238E27FC236}">
                <a16:creationId xmlns:a16="http://schemas.microsoft.com/office/drawing/2014/main" id="{999CDC98-B736-A920-C7D0-22C4C2E3FA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9A8E28-139F-6DAC-17D4-C2264D367EEC}"/>
              </a:ext>
            </a:extLst>
          </p:cNvPr>
          <p:cNvSpPr>
            <a:spLocks noGrp="1"/>
          </p:cNvSpPr>
          <p:nvPr>
            <p:ph type="sldNum" sz="quarter" idx="12"/>
          </p:nvPr>
        </p:nvSpPr>
        <p:spPr/>
        <p:txBody>
          <a:bodyPr/>
          <a:lstStyle/>
          <a:p>
            <a:fld id="{29B6CBEE-9714-4BEA-A5A0-8A3984C77745}" type="slidenum">
              <a:rPr lang="en-US" smtClean="0"/>
              <a:t>‹#›</a:t>
            </a:fld>
            <a:endParaRPr lang="en-US"/>
          </a:p>
        </p:txBody>
      </p:sp>
    </p:spTree>
    <p:extLst>
      <p:ext uri="{BB962C8B-B14F-4D97-AF65-F5344CB8AC3E}">
        <p14:creationId xmlns:p14="http://schemas.microsoft.com/office/powerpoint/2010/main" val="143706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FF65C1-911C-3990-2510-B92814837F42}"/>
              </a:ext>
            </a:extLst>
          </p:cNvPr>
          <p:cNvSpPr>
            <a:spLocks noGrp="1"/>
          </p:cNvSpPr>
          <p:nvPr>
            <p:ph type="dt" sz="half" idx="10"/>
          </p:nvPr>
        </p:nvSpPr>
        <p:spPr/>
        <p:txBody>
          <a:bodyPr/>
          <a:lstStyle/>
          <a:p>
            <a:fld id="{32BA5666-C778-4D3F-A403-8D9F3995DD5E}" type="datetimeFigureOut">
              <a:rPr lang="en-US" smtClean="0"/>
              <a:t>10/7/2023</a:t>
            </a:fld>
            <a:endParaRPr lang="en-US"/>
          </a:p>
        </p:txBody>
      </p:sp>
      <p:sp>
        <p:nvSpPr>
          <p:cNvPr id="3" name="Footer Placeholder 2">
            <a:extLst>
              <a:ext uri="{FF2B5EF4-FFF2-40B4-BE49-F238E27FC236}">
                <a16:creationId xmlns:a16="http://schemas.microsoft.com/office/drawing/2014/main" id="{857B8C1B-6D20-B2EC-9A8A-E90F2CDA3B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7695A5-32F9-E12C-4F89-04DF9E265FEB}"/>
              </a:ext>
            </a:extLst>
          </p:cNvPr>
          <p:cNvSpPr>
            <a:spLocks noGrp="1"/>
          </p:cNvSpPr>
          <p:nvPr>
            <p:ph type="sldNum" sz="quarter" idx="12"/>
          </p:nvPr>
        </p:nvSpPr>
        <p:spPr/>
        <p:txBody>
          <a:bodyPr/>
          <a:lstStyle/>
          <a:p>
            <a:fld id="{29B6CBEE-9714-4BEA-A5A0-8A3984C77745}" type="slidenum">
              <a:rPr lang="en-US" smtClean="0"/>
              <a:t>‹#›</a:t>
            </a:fld>
            <a:endParaRPr lang="en-US"/>
          </a:p>
        </p:txBody>
      </p:sp>
    </p:spTree>
    <p:extLst>
      <p:ext uri="{BB962C8B-B14F-4D97-AF65-F5344CB8AC3E}">
        <p14:creationId xmlns:p14="http://schemas.microsoft.com/office/powerpoint/2010/main" val="3639129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6039-63A5-145D-0171-9102C8048FE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02CCD0-6CB1-EAAD-B0D6-FF045CE506A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907F0E-EADD-6046-CCEC-72BB3BE2443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676EAC9-9468-4D4E-F2F1-12AAA9BDB836}"/>
              </a:ext>
            </a:extLst>
          </p:cNvPr>
          <p:cNvSpPr>
            <a:spLocks noGrp="1"/>
          </p:cNvSpPr>
          <p:nvPr>
            <p:ph type="dt" sz="half" idx="10"/>
          </p:nvPr>
        </p:nvSpPr>
        <p:spPr/>
        <p:txBody>
          <a:bodyPr/>
          <a:lstStyle/>
          <a:p>
            <a:fld id="{32BA5666-C778-4D3F-A403-8D9F3995DD5E}" type="datetimeFigureOut">
              <a:rPr lang="en-US" smtClean="0"/>
              <a:t>10/7/2023</a:t>
            </a:fld>
            <a:endParaRPr lang="en-US"/>
          </a:p>
        </p:txBody>
      </p:sp>
      <p:sp>
        <p:nvSpPr>
          <p:cNvPr id="6" name="Footer Placeholder 5">
            <a:extLst>
              <a:ext uri="{FF2B5EF4-FFF2-40B4-BE49-F238E27FC236}">
                <a16:creationId xmlns:a16="http://schemas.microsoft.com/office/drawing/2014/main" id="{EC897143-430E-5AEA-ECDE-073081D857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981552-C11F-8AE2-579E-5B45FEE5E90D}"/>
              </a:ext>
            </a:extLst>
          </p:cNvPr>
          <p:cNvSpPr>
            <a:spLocks noGrp="1"/>
          </p:cNvSpPr>
          <p:nvPr>
            <p:ph type="sldNum" sz="quarter" idx="12"/>
          </p:nvPr>
        </p:nvSpPr>
        <p:spPr/>
        <p:txBody>
          <a:bodyPr/>
          <a:lstStyle/>
          <a:p>
            <a:fld id="{29B6CBEE-9714-4BEA-A5A0-8A3984C77745}" type="slidenum">
              <a:rPr lang="en-US" smtClean="0"/>
              <a:t>‹#›</a:t>
            </a:fld>
            <a:endParaRPr lang="en-US"/>
          </a:p>
        </p:txBody>
      </p:sp>
    </p:spTree>
    <p:extLst>
      <p:ext uri="{BB962C8B-B14F-4D97-AF65-F5344CB8AC3E}">
        <p14:creationId xmlns:p14="http://schemas.microsoft.com/office/powerpoint/2010/main" val="79170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D701-76DC-4369-6847-94ACB32ED1E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5241F5-5E5A-8CEA-21CC-57887321876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C4C67F7C-36B0-AA7A-7533-1244892868D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1FB130B-CF01-A014-BADF-A04CD15B560B}"/>
              </a:ext>
            </a:extLst>
          </p:cNvPr>
          <p:cNvSpPr>
            <a:spLocks noGrp="1"/>
          </p:cNvSpPr>
          <p:nvPr>
            <p:ph type="dt" sz="half" idx="10"/>
          </p:nvPr>
        </p:nvSpPr>
        <p:spPr/>
        <p:txBody>
          <a:bodyPr/>
          <a:lstStyle/>
          <a:p>
            <a:fld id="{32BA5666-C778-4D3F-A403-8D9F3995DD5E}" type="datetimeFigureOut">
              <a:rPr lang="en-US" smtClean="0"/>
              <a:t>10/7/2023</a:t>
            </a:fld>
            <a:endParaRPr lang="en-US"/>
          </a:p>
        </p:txBody>
      </p:sp>
      <p:sp>
        <p:nvSpPr>
          <p:cNvPr id="6" name="Footer Placeholder 5">
            <a:extLst>
              <a:ext uri="{FF2B5EF4-FFF2-40B4-BE49-F238E27FC236}">
                <a16:creationId xmlns:a16="http://schemas.microsoft.com/office/drawing/2014/main" id="{B68C91E1-67BE-B814-77EB-90F7CF7FEF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9087A2-5D9A-375F-0D8F-948118C88C89}"/>
              </a:ext>
            </a:extLst>
          </p:cNvPr>
          <p:cNvSpPr>
            <a:spLocks noGrp="1"/>
          </p:cNvSpPr>
          <p:nvPr>
            <p:ph type="sldNum" sz="quarter" idx="12"/>
          </p:nvPr>
        </p:nvSpPr>
        <p:spPr/>
        <p:txBody>
          <a:bodyPr/>
          <a:lstStyle/>
          <a:p>
            <a:fld id="{29B6CBEE-9714-4BEA-A5A0-8A3984C77745}" type="slidenum">
              <a:rPr lang="en-US" smtClean="0"/>
              <a:t>‹#›</a:t>
            </a:fld>
            <a:endParaRPr lang="en-US"/>
          </a:p>
        </p:txBody>
      </p:sp>
    </p:spTree>
    <p:extLst>
      <p:ext uri="{BB962C8B-B14F-4D97-AF65-F5344CB8AC3E}">
        <p14:creationId xmlns:p14="http://schemas.microsoft.com/office/powerpoint/2010/main" val="3632338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515C13-9D93-7293-850B-5AE62B35D15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24B1C4-4EBC-2DDE-CE94-93E35A3BB6B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026767-946C-12BE-C41B-8E8A78E9E31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2BA5666-C778-4D3F-A403-8D9F3995DD5E}" type="datetimeFigureOut">
              <a:rPr lang="en-US" smtClean="0"/>
              <a:t>10/7/2023</a:t>
            </a:fld>
            <a:endParaRPr lang="en-US"/>
          </a:p>
        </p:txBody>
      </p:sp>
      <p:sp>
        <p:nvSpPr>
          <p:cNvPr id="5" name="Footer Placeholder 4">
            <a:extLst>
              <a:ext uri="{FF2B5EF4-FFF2-40B4-BE49-F238E27FC236}">
                <a16:creationId xmlns:a16="http://schemas.microsoft.com/office/drawing/2014/main" id="{32C4D29D-C7C6-E998-1FC8-651859CDE2B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28499E-BF85-34BB-9DC6-79234BE6776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B6CBEE-9714-4BEA-A5A0-8A3984C77745}" type="slidenum">
              <a:rPr lang="en-US" smtClean="0"/>
              <a:t>‹#›</a:t>
            </a:fld>
            <a:endParaRPr lang="en-US"/>
          </a:p>
        </p:txBody>
      </p:sp>
    </p:spTree>
    <p:extLst>
      <p:ext uri="{BB962C8B-B14F-4D97-AF65-F5344CB8AC3E}">
        <p14:creationId xmlns:p14="http://schemas.microsoft.com/office/powerpoint/2010/main" val="1561487443"/>
      </p:ext>
    </p:extLst>
  </p:cSld>
  <p:clrMap bg1="lt1" tx1="dk1" bg2="lt2" tx2="dk2" accent1="accent1" accent2="accent2" accent3="accent3" accent4="accent4" accent5="accent5" accent6="accent6" hlink="hlink" folHlink="folHlink"/>
  <p:sldLayoutIdLst>
    <p:sldLayoutId id="2147484609" r:id="rId1"/>
    <p:sldLayoutId id="2147484610" r:id="rId2"/>
    <p:sldLayoutId id="2147484611" r:id="rId3"/>
    <p:sldLayoutId id="2147484612" r:id="rId4"/>
    <p:sldLayoutId id="2147484613" r:id="rId5"/>
    <p:sldLayoutId id="2147484614" r:id="rId6"/>
    <p:sldLayoutId id="2147484615" r:id="rId7"/>
    <p:sldLayoutId id="2147484616" r:id="rId8"/>
    <p:sldLayoutId id="2147484617" r:id="rId9"/>
    <p:sldLayoutId id="2147484618" r:id="rId10"/>
    <p:sldLayoutId id="214748461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54" y="304800"/>
            <a:ext cx="9087853" cy="2862322"/>
          </a:xfrm>
          <a:prstGeom prst="rect">
            <a:avLst/>
          </a:prstGeom>
        </p:spPr>
        <p:txBody>
          <a:bodyPr wrap="square">
            <a:spAutoFit/>
          </a:bodyPr>
          <a:lstStyle/>
          <a:p>
            <a:pPr lvl="0" algn="ctr" eaLnBrk="0" fontAlgn="base" hangingPunct="0">
              <a:spcBef>
                <a:spcPct val="0"/>
              </a:spcBef>
              <a:spcAft>
                <a:spcPct val="0"/>
              </a:spcAft>
            </a:pPr>
            <a:r>
              <a:rPr lang="en-US" altLang="en-US" b="1" dirty="0">
                <a:solidFill>
                  <a:schemeClr val="bg2">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t>ANNAMACHARYA INSTITUTE OF TECHNOLOGY AND SCIENCES, RAJAMPET</a:t>
            </a:r>
            <a:endParaRPr lang="en-US" altLang="en-US" dirty="0">
              <a:solidFill>
                <a:schemeClr val="bg2">
                  <a:lumMod val="25000"/>
                </a:schemeClr>
              </a:solidFill>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US" altLang="en-US" b="1" dirty="0">
                <a:solidFill>
                  <a:schemeClr val="bg2">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t>(AN AUTONOMOUS INSTITUTION)</a:t>
            </a:r>
          </a:p>
          <a:p>
            <a:pPr lvl="0" algn="ctr" eaLnBrk="0" fontAlgn="base" hangingPunct="0">
              <a:spcBef>
                <a:spcPct val="0"/>
              </a:spcBef>
              <a:spcAft>
                <a:spcPct val="0"/>
              </a:spcAft>
            </a:pPr>
            <a:endParaRPr lang="en-US" altLang="en-US"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US" altLang="en-US" b="1" dirty="0">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DEPARTMENT OF ARTIFICIAL INTELLIGENCE AND DATA SCIENCE</a:t>
            </a:r>
            <a:endParaRPr lang="en-US" altLang="en-US" dirty="0">
              <a:solidFill>
                <a:srgbClr val="FF0000"/>
              </a:solidFill>
              <a:latin typeface="Times New Roman" panose="02020603050405020304" pitchFamily="18" charset="0"/>
              <a:cs typeface="Times New Roman" panose="02020603050405020304" pitchFamily="18" charset="0"/>
            </a:endParaRPr>
          </a:p>
          <a:p>
            <a:pPr algn="ctr"/>
            <a:endParaRPr lang="en-US" dirty="0">
              <a:solidFill>
                <a:srgbClr val="0000FF"/>
              </a:solidFill>
              <a:latin typeface="Times New Roman" panose="02020603050405020304" pitchFamily="18" charset="0"/>
              <a:cs typeface="Times New Roman" panose="02020603050405020304" pitchFamily="18" charset="0"/>
            </a:endParaRPr>
          </a:p>
          <a:p>
            <a:pPr algn="ctr"/>
            <a:r>
              <a:rPr lang="en-US" dirty="0">
                <a:solidFill>
                  <a:schemeClr val="tx1">
                    <a:lumMod val="95000"/>
                    <a:lumOff val="5000"/>
                  </a:schemeClr>
                </a:solidFill>
                <a:latin typeface="Times New Roman" panose="02020603050405020304" pitchFamily="18" charset="0"/>
                <a:cs typeface="Times New Roman" panose="02020603050405020304" pitchFamily="18" charset="0"/>
              </a:rPr>
              <a:t>A Project Review on</a:t>
            </a:r>
          </a:p>
          <a:p>
            <a:pPr algn="ct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r>
              <a:rPr lang="en-US" dirty="0">
                <a:solidFill>
                  <a:schemeClr val="tx1">
                    <a:lumMod val="95000"/>
                    <a:lumOff val="5000"/>
                  </a:schemeClr>
                </a:solidFill>
                <a:latin typeface="Times New Roman" panose="02020603050405020304" pitchFamily="18" charset="0"/>
                <a:cs typeface="Times New Roman" panose="02020603050405020304" pitchFamily="18" charset="0"/>
              </a:rPr>
              <a:t>LEAF CLASSIFIER: DEVELOPING  A  PLANT  SPECIES IDENTIFICATION</a:t>
            </a:r>
          </a:p>
          <a:p>
            <a:pPr algn="ctr"/>
            <a:r>
              <a:rPr lang="en-US" dirty="0">
                <a:solidFill>
                  <a:schemeClr val="tx1">
                    <a:lumMod val="95000"/>
                    <a:lumOff val="5000"/>
                  </a:schemeClr>
                </a:solidFill>
                <a:latin typeface="Times New Roman" panose="02020603050405020304" pitchFamily="18" charset="0"/>
                <a:cs typeface="Times New Roman" panose="02020603050405020304" pitchFamily="18" charset="0"/>
              </a:rPr>
              <a:t>MODEL WITH TRANSFER LEARNING </a:t>
            </a:r>
          </a:p>
          <a:p>
            <a:pPr algn="ctr"/>
            <a:endParaRPr lang="en-US" dirty="0">
              <a:solidFill>
                <a:srgbClr val="0000FF"/>
              </a:solidFill>
              <a:latin typeface="Times New Roman" panose="02020603050405020304" pitchFamily="18" charset="0"/>
              <a:cs typeface="Times New Roman" panose="02020603050405020304" pitchFamily="18" charset="0"/>
            </a:endParaRPr>
          </a:p>
        </p:txBody>
      </p:sp>
      <p:sp>
        <p:nvSpPr>
          <p:cNvPr id="3" name="Rectangle 2"/>
          <p:cNvSpPr/>
          <p:nvPr/>
        </p:nvSpPr>
        <p:spPr>
          <a:xfrm>
            <a:off x="228600" y="4572000"/>
            <a:ext cx="3364831" cy="1354217"/>
          </a:xfrm>
          <a:prstGeom prst="rect">
            <a:avLst/>
          </a:prstGeom>
        </p:spPr>
        <p:txBody>
          <a:bodyPr wrap="square">
            <a:spAutoFit/>
          </a:bodyPr>
          <a:lstStyle/>
          <a:p>
            <a:pPr algn="ctr"/>
            <a:r>
              <a:rPr lang="en-US" sz="1600" b="1" dirty="0">
                <a:latin typeface="Times New Roman" panose="02020603050405020304" pitchFamily="18" charset="0"/>
                <a:cs typeface="Times New Roman" panose="02020603050405020304" pitchFamily="18" charset="0"/>
              </a:rPr>
              <a:t>Under the Esteemed Guidance of</a:t>
            </a:r>
          </a:p>
          <a:p>
            <a:pPr algn="ctr"/>
            <a:r>
              <a:rPr lang="en-US" b="1" dirty="0" err="1">
                <a:latin typeface="Times New Roman" panose="02020603050405020304" pitchFamily="18" charset="0"/>
                <a:cs typeface="Times New Roman" panose="02020603050405020304" pitchFamily="18" charset="0"/>
              </a:rPr>
              <a:t>Mr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P.Nagendra</a:t>
            </a:r>
            <a:r>
              <a:rPr lang="en-US"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M.Tech</a:t>
            </a:r>
            <a:endParaRPr lang="en-US" sz="1200" b="1" dirty="0">
              <a:latin typeface="Times New Roman" panose="02020603050405020304" pitchFamily="18" charset="0"/>
              <a:cs typeface="Times New Roman" panose="02020603050405020304" pitchFamily="18" charset="0"/>
            </a:endParaRPr>
          </a:p>
          <a:p>
            <a:pPr algn="ctr"/>
            <a:r>
              <a:rPr lang="en-US" sz="1600" b="1" dirty="0">
                <a:latin typeface="Times New Roman" panose="02020603050405020304" pitchFamily="18" charset="0"/>
                <a:cs typeface="Times New Roman" panose="02020603050405020304" pitchFamily="18" charset="0"/>
              </a:rPr>
              <a:t>Assistant Professor,</a:t>
            </a:r>
          </a:p>
          <a:p>
            <a:pPr algn="ctr"/>
            <a:r>
              <a:rPr lang="en-US" sz="1600" b="1" dirty="0">
                <a:latin typeface="Times New Roman" panose="02020603050405020304" pitchFamily="18" charset="0"/>
                <a:cs typeface="Times New Roman" panose="02020603050405020304" pitchFamily="18" charset="0"/>
              </a:rPr>
              <a:t>Dept. of AI&amp;DS,</a:t>
            </a:r>
          </a:p>
          <a:p>
            <a:pPr algn="ctr"/>
            <a:r>
              <a:rPr lang="en-US" sz="1600" b="1" dirty="0">
                <a:latin typeface="Times New Roman" panose="02020603050405020304" pitchFamily="18" charset="0"/>
                <a:cs typeface="Times New Roman" panose="02020603050405020304" pitchFamily="18" charset="0"/>
              </a:rPr>
              <a:t>AITS, Rajampet</a:t>
            </a:r>
          </a:p>
        </p:txBody>
      </p:sp>
      <p:sp>
        <p:nvSpPr>
          <p:cNvPr id="4" name="Rectangle 3"/>
          <p:cNvSpPr/>
          <p:nvPr/>
        </p:nvSpPr>
        <p:spPr>
          <a:xfrm>
            <a:off x="4109402" y="4572000"/>
            <a:ext cx="4572000" cy="1354217"/>
          </a:xfrm>
          <a:prstGeom prst="rect">
            <a:avLst/>
          </a:prstGeom>
        </p:spPr>
        <p:txBody>
          <a:bodyPr>
            <a:spAutoFit/>
          </a:bodyPr>
          <a:lstStyle/>
          <a:p>
            <a:pPr algn="ctr"/>
            <a:r>
              <a:rPr lang="en-US" b="1" i="1" dirty="0">
                <a:latin typeface="Times New Roman" panose="02020603050405020304" pitchFamily="18" charset="0"/>
                <a:cs typeface="Times New Roman" panose="02020603050405020304" pitchFamily="18" charset="0"/>
              </a:rPr>
              <a:t>Presented by</a:t>
            </a:r>
          </a:p>
          <a:p>
            <a:r>
              <a:rPr lang="en-GB" altLang="en-IN" sz="1600" dirty="0">
                <a:latin typeface="Times New Roman" panose="02020603050405020304" pitchFamily="18" charset="0"/>
                <a:cs typeface="Times New Roman" panose="02020603050405020304" pitchFamily="18" charset="0"/>
              </a:rPr>
              <a:t>                    </a:t>
            </a:r>
            <a:r>
              <a:rPr lang="en-GB" altLang="en-IN" sz="1600" dirty="0" err="1">
                <a:latin typeface="Times New Roman" panose="02020603050405020304" pitchFamily="18" charset="0"/>
                <a:cs typeface="Times New Roman" panose="02020603050405020304" pitchFamily="18" charset="0"/>
              </a:rPr>
              <a:t>K.Nikhil</a:t>
            </a:r>
            <a:r>
              <a:rPr lang="en-GB" altLang="en-IN" sz="1600" dirty="0">
                <a:latin typeface="Times New Roman" panose="02020603050405020304" pitchFamily="18" charset="0"/>
                <a:cs typeface="Times New Roman" panose="02020603050405020304" pitchFamily="18" charset="0"/>
              </a:rPr>
              <a:t> Reddy</a:t>
            </a:r>
            <a:r>
              <a:rPr lang="en-GB" altLang="en-US" sz="16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20701A3029</a:t>
            </a:r>
            <a:r>
              <a:rPr lang="en-US" sz="1600" dirty="0">
                <a:latin typeface="Times New Roman" panose="02020603050405020304" pitchFamily="18" charset="0"/>
                <a:cs typeface="Times New Roman" panose="02020603050405020304" pitchFamily="18" charset="0"/>
              </a:rPr>
              <a:t>)</a:t>
            </a:r>
          </a:p>
          <a:p>
            <a:r>
              <a:rPr lang="en-GB" altLang="en-US" sz="1600" dirty="0">
                <a:latin typeface="Times New Roman" panose="02020603050405020304" pitchFamily="18" charset="0"/>
                <a:cs typeface="Times New Roman" panose="02020603050405020304" pitchFamily="18" charset="0"/>
              </a:rPr>
              <a:t>                    </a:t>
            </a:r>
            <a:r>
              <a:rPr lang="en-GB" altLang="en-US" sz="1600" dirty="0" err="1">
                <a:latin typeface="Times New Roman" panose="02020603050405020304" pitchFamily="18" charset="0"/>
                <a:cs typeface="Times New Roman" panose="02020603050405020304" pitchFamily="18" charset="0"/>
              </a:rPr>
              <a:t>M.Bhaskar</a:t>
            </a:r>
            <a:r>
              <a:rPr lang="en-GB" altLang="en-US" sz="1600" dirty="0">
                <a:latin typeface="Times New Roman" panose="02020603050405020304" pitchFamily="18" charset="0"/>
                <a:cs typeface="Times New Roman" panose="02020603050405020304" pitchFamily="18" charset="0"/>
              </a:rPr>
              <a:t> Reddy      (</a:t>
            </a:r>
            <a:r>
              <a:rPr lang="en-US" altLang="en-US" sz="1600" dirty="0">
                <a:latin typeface="Times New Roman" panose="02020603050405020304" pitchFamily="18" charset="0"/>
                <a:cs typeface="Times New Roman" panose="02020603050405020304" pitchFamily="18" charset="0"/>
              </a:rPr>
              <a:t>21705A3001</a:t>
            </a:r>
            <a:r>
              <a:rPr lang="en-GB" alt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GB" altLang="en-US" sz="1600" dirty="0">
                <a:latin typeface="Times New Roman" panose="02020603050405020304" pitchFamily="18" charset="0"/>
                <a:cs typeface="Times New Roman" panose="02020603050405020304" pitchFamily="18" charset="0"/>
              </a:rPr>
              <a:t>                    </a:t>
            </a:r>
            <a:r>
              <a:rPr lang="en-GB" altLang="en-US" sz="1600" dirty="0" err="1">
                <a:latin typeface="Times New Roman" panose="02020603050405020304" pitchFamily="18" charset="0"/>
                <a:cs typeface="Times New Roman" panose="02020603050405020304" pitchFamily="18" charset="0"/>
              </a:rPr>
              <a:t>S.Uzzair</a:t>
            </a:r>
            <a:r>
              <a:rPr lang="en-GB" altLang="en-US" sz="1600" dirty="0">
                <a:latin typeface="Times New Roman" panose="02020603050405020304" pitchFamily="18" charset="0"/>
                <a:cs typeface="Times New Roman" panose="02020603050405020304" pitchFamily="18" charset="0"/>
              </a:rPr>
              <a:t> </a:t>
            </a:r>
            <a:r>
              <a:rPr lang="en-GB" altLang="en-US" sz="1600" dirty="0" err="1">
                <a:latin typeface="Times New Roman" panose="02020603050405020304" pitchFamily="18" charset="0"/>
                <a:cs typeface="Times New Roman" panose="02020603050405020304" pitchFamily="18" charset="0"/>
              </a:rPr>
              <a:t>Mahaboob</a:t>
            </a:r>
            <a:r>
              <a:rPr lang="en-GB"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(20701A3046</a:t>
            </a:r>
            <a:r>
              <a:rPr lang="en-GB"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GB" altLang="en-US" sz="1600" dirty="0">
                <a:latin typeface="Times New Roman" panose="02020603050405020304" pitchFamily="18" charset="0"/>
                <a:cs typeface="Times New Roman" panose="02020603050405020304" pitchFamily="18" charset="0"/>
              </a:rPr>
              <a:t>                    </a:t>
            </a:r>
            <a:r>
              <a:rPr lang="en-GB" altLang="en-US" sz="1600" dirty="0" err="1">
                <a:latin typeface="Times New Roman" panose="02020603050405020304" pitchFamily="18" charset="0"/>
                <a:cs typeface="Times New Roman" panose="02020603050405020304" pitchFamily="18" charset="0"/>
              </a:rPr>
              <a:t>B.Krishna</a:t>
            </a:r>
            <a:r>
              <a:rPr lang="en-GB" altLang="en-US" sz="1600" dirty="0">
                <a:latin typeface="Times New Roman" panose="02020603050405020304" pitchFamily="18" charset="0"/>
                <a:cs typeface="Times New Roman" panose="02020603050405020304" pitchFamily="18" charset="0"/>
              </a:rPr>
              <a:t> Reddy     	 </a:t>
            </a:r>
            <a:r>
              <a:rPr lang="en-US" sz="1600" dirty="0">
                <a:latin typeface="Times New Roman" panose="02020603050405020304" pitchFamily="18" charset="0"/>
                <a:cs typeface="Times New Roman" panose="02020603050405020304" pitchFamily="18" charset="0"/>
              </a:rPr>
              <a:t>(20701A3020</a:t>
            </a:r>
            <a:r>
              <a:rPr lang="en-GB" sz="1600" dirty="0">
                <a:latin typeface="Times New Roman" panose="02020603050405020304" pitchFamily="18" charset="0"/>
                <a:cs typeface="Times New Roman" panose="02020603050405020304" pitchFamily="18" charset="0"/>
              </a:rPr>
              <a:t>)  </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851" y="2971800"/>
            <a:ext cx="1524299"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821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5">
            <a:extLst>
              <a:ext uri="{FF2B5EF4-FFF2-40B4-BE49-F238E27FC236}">
                <a16:creationId xmlns:a16="http://schemas.microsoft.com/office/drawing/2014/main" id="{EAD95D33-27C9-5AF4-D67F-8AD7F49C4182}"/>
              </a:ext>
            </a:extLst>
          </p:cNvPr>
          <p:cNvPicPr>
            <a:picLocks noGrp="1" noChangeAspect="1"/>
          </p:cNvPicPr>
          <p:nvPr/>
        </p:nvPicPr>
        <p:blipFill rotWithShape="1">
          <a:blip r:embed="rId2">
            <a:extLst>
              <a:ext uri="{28A0092B-C50C-407E-A947-70E740481C1C}">
                <a14:useLocalDpi xmlns:a14="http://schemas.microsoft.com/office/drawing/2010/main" val="0"/>
              </a:ext>
            </a:extLst>
          </a:blip>
          <a:srcRect l="1544" b="10687"/>
          <a:stretch/>
        </p:blipFill>
        <p:spPr>
          <a:xfrm>
            <a:off x="356135" y="1465910"/>
            <a:ext cx="7291449" cy="3885023"/>
          </a:xfrm>
          <a:prstGeom prst="rect">
            <a:avLst/>
          </a:prstGeom>
        </p:spPr>
      </p:pic>
      <p:sp>
        <p:nvSpPr>
          <p:cNvPr id="7" name="TextBox 6">
            <a:extLst>
              <a:ext uri="{FF2B5EF4-FFF2-40B4-BE49-F238E27FC236}">
                <a16:creationId xmlns:a16="http://schemas.microsoft.com/office/drawing/2014/main" id="{23C4C82A-5A7D-D256-96B8-11D6EAB8C7F6}"/>
              </a:ext>
            </a:extLst>
          </p:cNvPr>
          <p:cNvSpPr txBox="1"/>
          <p:nvPr/>
        </p:nvSpPr>
        <p:spPr>
          <a:xfrm>
            <a:off x="6350000" y="5392090"/>
            <a:ext cx="922867" cy="369332"/>
          </a:xfrm>
          <a:prstGeom prst="rect">
            <a:avLst/>
          </a:prstGeom>
          <a:noFill/>
        </p:spPr>
        <p:txBody>
          <a:bodyPr wrap="square" rtlCol="0">
            <a:spAutoFit/>
          </a:bodyPr>
          <a:lstStyle/>
          <a:p>
            <a:r>
              <a:rPr lang="en-IN" b="1" dirty="0"/>
              <a:t>VGG19</a:t>
            </a:r>
          </a:p>
        </p:txBody>
      </p:sp>
      <p:sp>
        <p:nvSpPr>
          <p:cNvPr id="9" name="Title 1">
            <a:extLst>
              <a:ext uri="{FF2B5EF4-FFF2-40B4-BE49-F238E27FC236}">
                <a16:creationId xmlns:a16="http://schemas.microsoft.com/office/drawing/2014/main" id="{8FEB51AE-A36F-6AB5-D303-EE0A061338EC}"/>
              </a:ext>
            </a:extLst>
          </p:cNvPr>
          <p:cNvSpPr txBox="1">
            <a:spLocks/>
          </p:cNvSpPr>
          <p:nvPr/>
        </p:nvSpPr>
        <p:spPr>
          <a:xfrm>
            <a:off x="2514600" y="568503"/>
            <a:ext cx="5638800" cy="630148"/>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ltLang="en-IN" sz="2400" b="1" dirty="0">
                <a:solidFill>
                  <a:schemeClr val="tx1"/>
                </a:solidFill>
                <a:latin typeface="Times New Roman" panose="02020603050405020304" pitchFamily="18" charset="0"/>
                <a:cs typeface="Times New Roman" panose="02020603050405020304" pitchFamily="18" charset="0"/>
              </a:rPr>
              <a:t>WORK FLOW DIAGRAM</a:t>
            </a:r>
            <a:endParaRPr lang="en-GB" altLang="en-IN" sz="2400" dirty="0">
              <a:latin typeface="Calibri" panose="020F0502020204030204" pitchFamily="34" charset="0"/>
              <a:cs typeface="Calibri" panose="020F0502020204030204" pitchFamily="34" charset="0"/>
            </a:endParaRPr>
          </a:p>
          <a:p>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0952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512852"/>
            <a:ext cx="8153400" cy="1595758"/>
          </a:xfrm>
          <a:prstGeom prst="rect">
            <a:avLst/>
          </a:prstGeom>
        </p:spPr>
        <p:txBody>
          <a:bodyPr wrap="square">
            <a:spAutoFit/>
          </a:bodyPr>
          <a:lstStyle/>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ea typeface="Calibri" panose="020F0502020204030204" pitchFamily="34" charset="0"/>
              </a:rPr>
              <a:t>	</a:t>
            </a:r>
            <a:endParaRPr lang="en-US" dirty="0"/>
          </a:p>
          <a:p>
            <a:pPr algn="just">
              <a:lnSpc>
                <a:spcPct val="150000"/>
              </a:lnSpc>
            </a:pPr>
            <a:r>
              <a:rPr lang="en-US" dirty="0"/>
              <a:t>      </a:t>
            </a:r>
          </a:p>
        </p:txBody>
      </p:sp>
      <p:sp>
        <p:nvSpPr>
          <p:cNvPr id="2" name="Title 1">
            <a:extLst>
              <a:ext uri="{FF2B5EF4-FFF2-40B4-BE49-F238E27FC236}">
                <a16:creationId xmlns:a16="http://schemas.microsoft.com/office/drawing/2014/main" id="{1CBA22E9-E9B3-CB6C-F4E2-F33D22049CA0}"/>
              </a:ext>
            </a:extLst>
          </p:cNvPr>
          <p:cNvSpPr>
            <a:spLocks noGrp="1"/>
          </p:cNvSpPr>
          <p:nvPr>
            <p:ph type="title"/>
          </p:nvPr>
        </p:nvSpPr>
        <p:spPr>
          <a:xfrm>
            <a:off x="1653639" y="828735"/>
            <a:ext cx="5638800" cy="630148"/>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HARDWARE REQUIREMENTS</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227CE49-9579-68B4-2655-9F876937D985}"/>
              </a:ext>
            </a:extLst>
          </p:cNvPr>
          <p:cNvSpPr>
            <a:spLocks noGrp="1"/>
          </p:cNvSpPr>
          <p:nvPr>
            <p:ph idx="1"/>
          </p:nvPr>
        </p:nvSpPr>
        <p:spPr>
          <a:xfrm>
            <a:off x="1440870" y="1017918"/>
            <a:ext cx="6515597" cy="4822163"/>
          </a:xfrm>
        </p:spPr>
        <p:txBody>
          <a:bodyPr>
            <a:normAutofit/>
          </a:bodyPr>
          <a:lstStyle/>
          <a:p>
            <a:pPr marL="0" indent="0" algn="just">
              <a:lnSpc>
                <a:spcPct val="150000"/>
              </a:lnSpc>
              <a:buNone/>
            </a:pPr>
            <a:r>
              <a:rPr lang="en-US" sz="2000" dirty="0">
                <a:latin typeface="Times New Roman" panose="02020603050405020304" pitchFamily="18" charset="0"/>
                <a:ea typeface="Calibri" panose="020F0502020204030204" pitchFamily="34" charset="0"/>
              </a:rPr>
              <a:t>	</a:t>
            </a: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Hardware requirements</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shows what the system does and not how it should be implemented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buClr>
                <a:schemeClr val="tx1"/>
              </a:buCl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Processor       :   Intel Core i5 or equivalent</a:t>
            </a:r>
          </a:p>
          <a:p>
            <a:pPr algn="just">
              <a:lnSpc>
                <a:spcPct val="150000"/>
              </a:lnSpc>
              <a:buClr>
                <a:schemeClr val="tx1"/>
              </a:buCl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Hard disk       :   250 GB or higher</a:t>
            </a:r>
          </a:p>
          <a:p>
            <a:pPr algn="just">
              <a:lnSpc>
                <a:spcPct val="150000"/>
              </a:lnSpc>
              <a:buClrTx/>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RAM             :   4 GB(minimum) </a:t>
            </a:r>
          </a:p>
          <a:p>
            <a:pPr algn="just">
              <a:lnSpc>
                <a:spcPct val="150000"/>
              </a:lnSpc>
              <a:buClrTx/>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GPU              :    NVIDIA GeForce GTX series</a:t>
            </a:r>
          </a:p>
          <a:p>
            <a:pPr algn="just">
              <a:lnSpc>
                <a:spcPct val="150000"/>
              </a:lnSpc>
              <a:buClrTx/>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Keyboard      :   110 keys enhanced</a:t>
            </a:r>
          </a:p>
          <a:p>
            <a:pPr marL="0" indent="0">
              <a:buNone/>
            </a:pPr>
            <a:endParaRPr lang="en-IN" sz="2000" dirty="0"/>
          </a:p>
        </p:txBody>
      </p:sp>
    </p:spTree>
    <p:extLst>
      <p:ext uri="{BB962C8B-B14F-4D97-AF65-F5344CB8AC3E}">
        <p14:creationId xmlns:p14="http://schemas.microsoft.com/office/powerpoint/2010/main" val="2369240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9A01BB-AE2D-5DB6-CB54-7EE3D25449C6}"/>
              </a:ext>
            </a:extLst>
          </p:cNvPr>
          <p:cNvSpPr>
            <a:spLocks noGrp="1"/>
          </p:cNvSpPr>
          <p:nvPr>
            <p:ph type="title"/>
          </p:nvPr>
        </p:nvSpPr>
        <p:spPr>
          <a:xfrm>
            <a:off x="1974273" y="626000"/>
            <a:ext cx="4442712" cy="1320800"/>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SOFTWARE REQUIREMENTS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AD6257CB-4926-DC01-0497-D80449EA82EC}"/>
              </a:ext>
            </a:extLst>
          </p:cNvPr>
          <p:cNvSpPr>
            <a:spLocks noGrp="1"/>
          </p:cNvSpPr>
          <p:nvPr>
            <p:ph idx="1"/>
          </p:nvPr>
        </p:nvSpPr>
        <p:spPr>
          <a:xfrm>
            <a:off x="935182" y="2009605"/>
            <a:ext cx="7772400" cy="3561995"/>
          </a:xfrm>
        </p:spPr>
        <p:txBody>
          <a:bodyPr>
            <a:normAutofit fontScale="25000" lnSpcReduction="20000"/>
          </a:bodyPr>
          <a:lstStyle/>
          <a:p>
            <a:pPr marL="0" indent="0" algn="just">
              <a:lnSpc>
                <a:spcPct val="170000"/>
              </a:lnSpc>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8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Software requirements</a:t>
            </a:r>
            <a:r>
              <a:rPr lang="en-US" sz="8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is useful in estimating cost, planning team</a:t>
            </a:r>
            <a:endParaRPr lang="en-US" sz="8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ClrTx/>
              <a:buFont typeface="Wingdings" panose="05000000000000000000" pitchFamily="2" charset="2"/>
              <a:buChar char="Ø"/>
            </a:pPr>
            <a:r>
              <a:rPr lang="en-US" sz="8000" dirty="0">
                <a:solidFill>
                  <a:schemeClr val="tx1">
                    <a:lumMod val="95000"/>
                    <a:lumOff val="5000"/>
                  </a:schemeClr>
                </a:solidFill>
                <a:latin typeface="Calibri" panose="020F0502020204030204" pitchFamily="34" charset="0"/>
                <a:cs typeface="Calibri" panose="020F0502020204030204" pitchFamily="34" charset="0"/>
              </a:rPr>
              <a:t> Operating system    :   Windows 10</a:t>
            </a:r>
          </a:p>
          <a:p>
            <a:pPr algn="just">
              <a:lnSpc>
                <a:spcPct val="150000"/>
              </a:lnSpc>
              <a:buClrTx/>
              <a:buFont typeface="Wingdings" panose="05000000000000000000" pitchFamily="2" charset="2"/>
              <a:buChar char="Ø"/>
            </a:pPr>
            <a:r>
              <a:rPr lang="en-US" sz="8000" dirty="0">
                <a:solidFill>
                  <a:schemeClr val="tx1">
                    <a:lumMod val="95000"/>
                    <a:lumOff val="5000"/>
                  </a:schemeClr>
                </a:solidFill>
                <a:latin typeface="Calibri" panose="020F0502020204030204" pitchFamily="34" charset="0"/>
                <a:cs typeface="Calibri" panose="020F0502020204030204" pitchFamily="34" charset="0"/>
              </a:rPr>
              <a:t> Model                        :   CNN (VGG19)  </a:t>
            </a:r>
          </a:p>
          <a:p>
            <a:pPr algn="just">
              <a:lnSpc>
                <a:spcPct val="150000"/>
              </a:lnSpc>
              <a:buClrTx/>
              <a:buFont typeface="Wingdings" panose="05000000000000000000" pitchFamily="2" charset="2"/>
              <a:buChar char="Ø"/>
            </a:pPr>
            <a:r>
              <a:rPr lang="en-US" sz="8000" dirty="0">
                <a:solidFill>
                  <a:schemeClr val="tx1">
                    <a:lumMod val="95000"/>
                    <a:lumOff val="5000"/>
                  </a:schemeClr>
                </a:solidFill>
                <a:latin typeface="Calibri" panose="020F0502020204030204" pitchFamily="34" charset="0"/>
                <a:cs typeface="Calibri" panose="020F0502020204030204" pitchFamily="34" charset="0"/>
              </a:rPr>
              <a:t> Framework app       :    </a:t>
            </a:r>
            <a:r>
              <a:rPr lang="en-US" sz="8000" dirty="0" err="1">
                <a:solidFill>
                  <a:schemeClr val="tx1">
                    <a:lumMod val="95000"/>
                    <a:lumOff val="5000"/>
                  </a:schemeClr>
                </a:solidFill>
                <a:latin typeface="Calibri" panose="020F0502020204030204" pitchFamily="34" charset="0"/>
                <a:cs typeface="Calibri" panose="020F0502020204030204" pitchFamily="34" charset="0"/>
              </a:rPr>
              <a:t>Streamlit</a:t>
            </a:r>
            <a:endParaRPr lang="en-US" sz="8000" dirty="0">
              <a:solidFill>
                <a:schemeClr val="tx1">
                  <a:lumMod val="95000"/>
                  <a:lumOff val="5000"/>
                </a:schemeClr>
              </a:solidFill>
              <a:latin typeface="Calibri" panose="020F0502020204030204" pitchFamily="34" charset="0"/>
              <a:cs typeface="Calibri" panose="020F0502020204030204" pitchFamily="34" charset="0"/>
            </a:endParaRPr>
          </a:p>
          <a:p>
            <a:pPr algn="just">
              <a:lnSpc>
                <a:spcPct val="150000"/>
              </a:lnSpc>
              <a:buClrTx/>
              <a:buFont typeface="Wingdings" panose="05000000000000000000" pitchFamily="2" charset="2"/>
              <a:buChar char="Ø"/>
            </a:pPr>
            <a:r>
              <a:rPr lang="en-US" sz="8000" dirty="0">
                <a:solidFill>
                  <a:schemeClr val="tx1">
                    <a:lumMod val="95000"/>
                    <a:lumOff val="5000"/>
                  </a:schemeClr>
                </a:solidFill>
                <a:latin typeface="Calibri" panose="020F0502020204030204" pitchFamily="34" charset="0"/>
                <a:cs typeface="Calibri" panose="020F0502020204030204" pitchFamily="34" charset="0"/>
              </a:rPr>
              <a:t> Coding Language     :   Python</a:t>
            </a:r>
          </a:p>
          <a:p>
            <a:pPr algn="just">
              <a:lnSpc>
                <a:spcPct val="150000"/>
              </a:lnSpc>
              <a:buClrTx/>
              <a:buFont typeface="Wingdings" panose="05000000000000000000" pitchFamily="2" charset="2"/>
              <a:buChar char="Ø"/>
            </a:pPr>
            <a:r>
              <a:rPr lang="en-US" sz="8000" dirty="0">
                <a:solidFill>
                  <a:schemeClr val="tx1">
                    <a:lumMod val="95000"/>
                    <a:lumOff val="5000"/>
                  </a:schemeClr>
                </a:solidFill>
                <a:latin typeface="Calibri" panose="020F0502020204030204" pitchFamily="34" charset="0"/>
                <a:cs typeface="Calibri" panose="020F0502020204030204" pitchFamily="34" charset="0"/>
              </a:rPr>
              <a:t>Database                    :   SQL</a:t>
            </a:r>
          </a:p>
          <a:p>
            <a:pPr algn="just">
              <a:lnSpc>
                <a:spcPct val="150000"/>
              </a:lnSpc>
              <a:buClrTx/>
              <a:buFont typeface="Wingdings" panose="05000000000000000000" pitchFamily="2" charset="2"/>
              <a:buChar char="Ø"/>
            </a:pPr>
            <a:r>
              <a:rPr lang="en-US" sz="8000" dirty="0">
                <a:solidFill>
                  <a:schemeClr val="tx1">
                    <a:lumMod val="95000"/>
                    <a:lumOff val="5000"/>
                  </a:schemeClr>
                </a:solidFill>
                <a:latin typeface="Calibri" panose="020F0502020204030204" pitchFamily="34" charset="0"/>
                <a:cs typeface="Calibri" panose="020F0502020204030204" pitchFamily="34" charset="0"/>
              </a:rPr>
              <a:t> Software Tool           :   Google </a:t>
            </a:r>
            <a:r>
              <a:rPr lang="en-US" sz="8000" dirty="0" err="1">
                <a:solidFill>
                  <a:schemeClr val="tx1">
                    <a:lumMod val="95000"/>
                    <a:lumOff val="5000"/>
                  </a:schemeClr>
                </a:solidFill>
                <a:latin typeface="Calibri" panose="020F0502020204030204" pitchFamily="34" charset="0"/>
                <a:cs typeface="Calibri" panose="020F0502020204030204" pitchFamily="34" charset="0"/>
              </a:rPr>
              <a:t>Colab</a:t>
            </a:r>
            <a:r>
              <a:rPr lang="en-US" sz="8000" dirty="0">
                <a:solidFill>
                  <a:schemeClr val="tx1">
                    <a:lumMod val="95000"/>
                    <a:lumOff val="5000"/>
                  </a:schemeClr>
                </a:solidFill>
                <a:latin typeface="Calibri" panose="020F0502020204030204" pitchFamily="34" charset="0"/>
                <a:cs typeface="Calibri" panose="020F0502020204030204" pitchFamily="34" charset="0"/>
              </a:rPr>
              <a:t> or Jupiter </a:t>
            </a:r>
            <a:r>
              <a:rPr lang="en-US" sz="8000" dirty="0" err="1">
                <a:solidFill>
                  <a:schemeClr val="tx1">
                    <a:lumMod val="95000"/>
                    <a:lumOff val="5000"/>
                  </a:schemeClr>
                </a:solidFill>
                <a:latin typeface="Calibri" panose="020F0502020204030204" pitchFamily="34" charset="0"/>
                <a:cs typeface="Calibri" panose="020F0502020204030204" pitchFamily="34" charset="0"/>
              </a:rPr>
              <a:t>NoteBook</a:t>
            </a:r>
            <a:endParaRPr lang="en-US" sz="8000" dirty="0">
              <a:solidFill>
                <a:schemeClr val="tx1">
                  <a:lumMod val="95000"/>
                  <a:lumOff val="5000"/>
                </a:schemeClr>
              </a:solidFill>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342132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6,353 Thank You Blue Stock Illustrations, Cliparts and Royalty Free Thank  You Blue Vectors">
            <a:extLst>
              <a:ext uri="{FF2B5EF4-FFF2-40B4-BE49-F238E27FC236}">
                <a16:creationId xmlns:a16="http://schemas.microsoft.com/office/drawing/2014/main" id="{0E465198-D16E-058B-7633-3ADA972D4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26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81000"/>
            <a:ext cx="2133600" cy="461665"/>
          </a:xfrm>
          <a:prstGeom prst="rect">
            <a:avLst/>
          </a:prstGeom>
        </p:spPr>
        <p:txBody>
          <a:bodyPr wrap="square">
            <a:spAutoFit/>
          </a:bodyPr>
          <a:lstStyle/>
          <a:p>
            <a:r>
              <a:rPr lang="en-IN" sz="2400" b="1" dirty="0">
                <a:solidFill>
                  <a:schemeClr val="tx1"/>
                </a:solidFill>
                <a:latin typeface="Times New Roman" panose="02020603050405020304" pitchFamily="18" charset="0"/>
                <a:cs typeface="Times New Roman" panose="02020603050405020304" pitchFamily="18" charset="0"/>
              </a:rPr>
              <a:t>CONTENTS</a:t>
            </a:r>
            <a:endParaRPr lang="en-US" sz="2400" dirty="0"/>
          </a:p>
        </p:txBody>
      </p:sp>
      <p:sp>
        <p:nvSpPr>
          <p:cNvPr id="3" name="Rectangle 2"/>
          <p:cNvSpPr/>
          <p:nvPr/>
        </p:nvSpPr>
        <p:spPr>
          <a:xfrm>
            <a:off x="685800" y="1047008"/>
            <a:ext cx="5105400" cy="4993931"/>
          </a:xfrm>
          <a:prstGeom prst="rect">
            <a:avLst/>
          </a:prstGeom>
        </p:spPr>
        <p:txBody>
          <a:bodyPr wrap="square">
            <a:spAutoFit/>
          </a:bodyPr>
          <a:lstStyle/>
          <a:p>
            <a:pPr marL="342900" indent="-342900">
              <a:lnSpc>
                <a:spcPct val="20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Abstract</a:t>
            </a:r>
          </a:p>
          <a:p>
            <a:pPr marL="342900" indent="-342900">
              <a:lnSpc>
                <a:spcPct val="20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Introduction</a:t>
            </a:r>
          </a:p>
          <a:p>
            <a:pPr marL="342900" indent="-342900">
              <a:lnSpc>
                <a:spcPct val="20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Existing  System</a:t>
            </a:r>
          </a:p>
          <a:p>
            <a:pPr marL="342900" indent="-342900">
              <a:lnSpc>
                <a:spcPct val="20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Problem statement</a:t>
            </a:r>
          </a:p>
          <a:p>
            <a:pPr marL="342900" indent="-342900">
              <a:lnSpc>
                <a:spcPct val="20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Disadvantages </a:t>
            </a:r>
          </a:p>
          <a:p>
            <a:pPr marL="342900" indent="-34290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 Proposed System	</a:t>
            </a:r>
          </a:p>
          <a:p>
            <a:pPr marL="342900" indent="-342900">
              <a:lnSpc>
                <a:spcPct val="200000"/>
              </a:lnSpc>
              <a:buFont typeface="Wingdings" panose="05000000000000000000" pitchFamily="2" charset="2"/>
              <a:buChar char="Ø"/>
            </a:pPr>
            <a:r>
              <a:rPr lang="en-GB" altLang="en-IN" dirty="0">
                <a:latin typeface="Times New Roman" panose="02020603050405020304" pitchFamily="18" charset="0"/>
                <a:cs typeface="Times New Roman" panose="02020603050405020304" pitchFamily="18" charset="0"/>
              </a:rPr>
              <a:t> Advantages </a:t>
            </a:r>
          </a:p>
          <a:p>
            <a:pPr marL="342900" indent="-342900">
              <a:lnSpc>
                <a:spcPct val="200000"/>
              </a:lnSpc>
              <a:buFont typeface="Wingdings" panose="05000000000000000000" pitchFamily="2" charset="2"/>
              <a:buChar char="Ø"/>
            </a:pPr>
            <a:r>
              <a:rPr lang="en-GB" altLang="en-IN" dirty="0">
                <a:latin typeface="Times New Roman" panose="02020603050405020304" pitchFamily="18" charset="0"/>
                <a:cs typeface="Times New Roman" panose="02020603050405020304" pitchFamily="18" charset="0"/>
              </a:rPr>
              <a:t> Work Flow Diagram</a:t>
            </a:r>
          </a:p>
          <a:p>
            <a:pPr marL="342900" indent="-34290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 Hardware &amp; Software Requirements</a:t>
            </a:r>
            <a:endParaRPr lang="en-GB" alt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3943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524" y="1362803"/>
            <a:ext cx="6639296" cy="4401205"/>
          </a:xfrm>
          <a:prstGeom prst="rect">
            <a:avLst/>
          </a:prstGeom>
        </p:spPr>
        <p:txBody>
          <a:bodyPr wrap="square">
            <a:spAutoFit/>
          </a:bodyPr>
          <a:lstStyle/>
          <a:p>
            <a:pPr marL="285750" indent="-285750" algn="just">
              <a:buFont typeface="Wingdings" pitchFamily="2" charset="2"/>
              <a:buChar char="§"/>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This project uses deep learning techniques, specifically the VGG19 model in TensorFlow, to efficiently identify plant species based on their visual characteristics.</a:t>
            </a:r>
          </a:p>
          <a:p>
            <a:pPr marL="285750" indent="-285750" algn="just">
              <a:buFont typeface="Wingdings" pitchFamily="2" charset="2"/>
              <a:buChar char="§"/>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The system categorizes plants into seven types, including crops, fruits, industrial plants, medicinal plants, nuts, tubers, and vegetable plants. </a:t>
            </a:r>
            <a:endParaRPr lang="en-US" altLang="en-US" sz="2000"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The project's success is measured by metrics like accuracy, precision, recall, F1-score, and user feedback. </a:t>
            </a:r>
          </a:p>
          <a:p>
            <a:pPr marL="285750" indent="-285750" algn="just">
              <a:buFont typeface="Wingdings" pitchFamily="2" charset="2"/>
              <a:buChar char="§"/>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The user-friendly application provides real-time identification results and information on plant uses in healthcare.</a:t>
            </a:r>
          </a:p>
          <a:p>
            <a:pPr marL="285750" indent="-285750" algn="just">
              <a:buFont typeface="Wingdings" pitchFamily="2" charset="2"/>
              <a:buChar char="§"/>
            </a:pPr>
            <a:r>
              <a:rPr lang="en-US" sz="2000" b="0" i="0" dirty="0">
                <a:effectLst/>
                <a:latin typeface="Times New Roman" panose="02020603050405020304" pitchFamily="18" charset="0"/>
                <a:cs typeface="Times New Roman" panose="02020603050405020304" pitchFamily="18" charset="0"/>
              </a:rPr>
              <a:t>The system is designed with scalability in mind, allowing for the inclusion of more plant species and categories in the future as the dataset and knowledge base expand</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3" name="Rectangle 2"/>
          <p:cNvSpPr/>
          <p:nvPr/>
        </p:nvSpPr>
        <p:spPr>
          <a:xfrm flipH="1">
            <a:off x="3048000" y="457200"/>
            <a:ext cx="2133600" cy="523220"/>
          </a:xfrm>
          <a:prstGeom prst="rect">
            <a:avLst/>
          </a:prstGeom>
        </p:spPr>
        <p:txBody>
          <a:bodyPr wrap="square">
            <a:spAutoFit/>
          </a:bodyPr>
          <a:lstStyle/>
          <a:p>
            <a:pPr algn="ctr"/>
            <a:r>
              <a:rPr lang="en-US" sz="28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1885973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839" y="621475"/>
            <a:ext cx="7848600" cy="461665"/>
          </a:xfrm>
          <a:prstGeom prst="rect">
            <a:avLst/>
          </a:prstGeom>
        </p:spPr>
        <p:txBody>
          <a:bodyPr wrap="square">
            <a:spAutoFit/>
          </a:bodyPr>
          <a:lstStyle/>
          <a:p>
            <a:pPr algn="ctr"/>
            <a:r>
              <a:rPr lang="en-US" sz="2400" b="1" dirty="0">
                <a:solidFill>
                  <a:schemeClr val="accent5"/>
                </a:solidFill>
              </a:rPr>
              <a:t>      </a:t>
            </a:r>
            <a:r>
              <a:rPr lang="en-US" sz="2400" b="1" dirty="0">
                <a:latin typeface="Times New Roman" panose="02020603050405020304" pitchFamily="18" charset="0"/>
                <a:cs typeface="Times New Roman" panose="02020603050405020304" pitchFamily="18" charset="0"/>
              </a:rPr>
              <a:t>INTRODUCTION</a:t>
            </a:r>
            <a:endParaRPr lang="en-US" sz="2400" dirty="0">
              <a:latin typeface="Times New Roman" panose="02020603050405020304" pitchFamily="18" charset="0"/>
              <a:cs typeface="Times New Roman" panose="02020603050405020304" pitchFamily="18" charset="0"/>
            </a:endParaRPr>
          </a:p>
        </p:txBody>
      </p:sp>
      <p:sp>
        <p:nvSpPr>
          <p:cNvPr id="2" name="Rectangle 1"/>
          <p:cNvSpPr/>
          <p:nvPr/>
        </p:nvSpPr>
        <p:spPr>
          <a:xfrm>
            <a:off x="457201" y="1364717"/>
            <a:ext cx="6769100" cy="5016758"/>
          </a:xfrm>
          <a:prstGeom prst="rect">
            <a:avLst/>
          </a:prstGeom>
        </p:spPr>
        <p:txBody>
          <a:bodyPr wrap="square">
            <a:spAutoFit/>
          </a:bodyPr>
          <a:lstStyle/>
          <a:p>
            <a:pPr marL="285750" indent="-285750" algn="just">
              <a:buFont typeface="Wingdings" pitchFamily="2" charset="2"/>
              <a:buChar char="§"/>
            </a:pPr>
            <a:r>
              <a:rPr lang="en-US" sz="2000" dirty="0">
                <a:latin typeface="Times New Roman" panose="02020603050405020304" pitchFamily="18" charset="0"/>
                <a:cs typeface="Times New Roman" panose="02020603050405020304" pitchFamily="18" charset="0"/>
              </a:rPr>
              <a:t>This project harnesses deep learning techniques, specifically the VGG19 model in TensorFlow, to revolutionize the identification of plant species based on their visual features.</a:t>
            </a:r>
          </a:p>
          <a:p>
            <a:pPr marL="285750" indent="-285750" algn="just">
              <a:buFont typeface="Wingdings" pitchFamily="2" charset="2"/>
              <a:buChar char="§"/>
            </a:pPr>
            <a:r>
              <a:rPr lang="en-US" sz="2000" dirty="0">
                <a:latin typeface="Times New Roman" panose="02020603050405020304" pitchFamily="18" charset="0"/>
                <a:cs typeface="Times New Roman" panose="02020603050405020304" pitchFamily="18" charset="0"/>
              </a:rPr>
              <a:t>It encompasses a comprehensive spectrum of plant types, categorizing them into seven distinct groups, ranging from essential crops to medicinal herbs. </a:t>
            </a:r>
          </a:p>
          <a:p>
            <a:pPr marL="285750" indent="-285750" algn="just">
              <a:buFont typeface="Wingdings" pitchFamily="2" charset="2"/>
              <a:buChar char="§"/>
            </a:pPr>
            <a:r>
              <a:rPr lang="en-US" sz="2000" dirty="0">
                <a:latin typeface="Times New Roman" panose="02020603050405020304" pitchFamily="18" charset="0"/>
                <a:cs typeface="Times New Roman" panose="02020603050405020304" pitchFamily="18" charset="0"/>
              </a:rPr>
              <a:t>To measure its success, the project employs a wide array of metrics, including accuracy, precision, recall, F1-score, and the valuable feedback of real users.</a:t>
            </a:r>
          </a:p>
          <a:p>
            <a:pPr marL="285750" indent="-285750" algn="just">
              <a:buFont typeface="Wingdings" pitchFamily="2" charset="2"/>
              <a:buChar char="§"/>
            </a:pPr>
            <a:r>
              <a:rPr lang="en-US" sz="2000" dirty="0">
                <a:latin typeface="Times New Roman" panose="02020603050405020304" pitchFamily="18" charset="0"/>
                <a:cs typeface="Times New Roman" panose="02020603050405020304" pitchFamily="18" charset="0"/>
              </a:rPr>
              <a:t>Beyond mere identification, the user-friendly application also serves as an educational resource by providing insights into the practical applications of identified plants in healthcare.</a:t>
            </a:r>
          </a:p>
          <a:p>
            <a:pPr marL="285750" indent="-285750" algn="just">
              <a:buFont typeface="Wingdings" pitchFamily="2" charset="2"/>
              <a:buChar char="§"/>
            </a:pPr>
            <a:r>
              <a:rPr lang="en-US" sz="2000" dirty="0">
                <a:latin typeface="Times New Roman" panose="02020603050405020304" pitchFamily="18" charset="0"/>
                <a:cs typeface="Times New Roman" panose="02020603050405020304" pitchFamily="18" charset="0"/>
              </a:rPr>
              <a:t>In a world where botanical diversity is vital for agriculture and healthcare, this project emerges as a powerful tool for quick and accurate plant species identification, thanks to the advances in deep learning technology. </a:t>
            </a:r>
          </a:p>
        </p:txBody>
      </p:sp>
    </p:spTree>
    <p:extLst>
      <p:ext uri="{BB962C8B-B14F-4D97-AF65-F5344CB8AC3E}">
        <p14:creationId xmlns:p14="http://schemas.microsoft.com/office/powerpoint/2010/main" val="83289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5B7567-3FFA-9436-6E8A-87D68C54664C}"/>
              </a:ext>
            </a:extLst>
          </p:cNvPr>
          <p:cNvSpPr/>
          <p:nvPr/>
        </p:nvSpPr>
        <p:spPr>
          <a:xfrm>
            <a:off x="-372093" y="573522"/>
            <a:ext cx="7848600" cy="461665"/>
          </a:xfrm>
          <a:prstGeom prst="rect">
            <a:avLst/>
          </a:prstGeom>
        </p:spPr>
        <p:txBody>
          <a:bodyPr wrap="square">
            <a:spAutoFit/>
          </a:bodyPr>
          <a:lstStyle/>
          <a:p>
            <a:pPr algn="ctr"/>
            <a:r>
              <a:rPr lang="en-US" sz="2400" b="1" dirty="0">
                <a:solidFill>
                  <a:schemeClr val="accent5"/>
                </a:solidFill>
              </a:rPr>
              <a:t>      </a:t>
            </a:r>
            <a:r>
              <a:rPr lang="en-US" sz="2400" b="1" dirty="0">
                <a:latin typeface="Times New Roman" panose="02020603050405020304" pitchFamily="18" charset="0"/>
                <a:cs typeface="Times New Roman" panose="02020603050405020304" pitchFamily="18" charset="0"/>
              </a:rPr>
              <a:t>PROBLEM STATEMENT</a:t>
            </a:r>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D0BFB6E-A380-3226-856E-F35897BE3D9C}"/>
              </a:ext>
            </a:extLst>
          </p:cNvPr>
          <p:cNvSpPr/>
          <p:nvPr/>
        </p:nvSpPr>
        <p:spPr>
          <a:xfrm>
            <a:off x="457201" y="1364717"/>
            <a:ext cx="6769100" cy="4401205"/>
          </a:xfrm>
          <a:prstGeom prst="rect">
            <a:avLst/>
          </a:prstGeom>
        </p:spPr>
        <p:txBody>
          <a:bodyPr wrap="square">
            <a:spAutoFit/>
          </a:bodyPr>
          <a:lstStyle/>
          <a:p>
            <a:pPr algn="just"/>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precise and effective identification of distinct plant species based on visual traits is the main issue that the research seeks to address. The goal of the project is to create a strong system capable of classifying plant images into seven different categories, including crops, fruits, industrial plants, medicinal plants, nuts, tubers, and vegetable plants. It does this by utilizing the power of deep learning, specifically the VGG19 model in TensorFlow. The goal is to develop a trustworthy tool that can help scientists, farmers, and environmentalists quickly and accurately identify plant species for agricultural, conservation and ecological purposes, as well as provide insightful information about their potential uses in medicine and other areas.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1118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7696200" cy="461665"/>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EXISTING SYSTEM</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381000" y="1143000"/>
            <a:ext cx="7378700" cy="5324535"/>
          </a:xfrm>
          <a:prstGeom prst="rect">
            <a:avLst/>
          </a:prstGeom>
        </p:spPr>
        <p:txBody>
          <a:bodyPr wrap="square">
            <a:spAutoFit/>
          </a:bodyPr>
          <a:lstStyle/>
          <a:p>
            <a:pPr marL="285750" indent="-285750" algn="just">
              <a:buFont typeface="Wingdings" pitchFamily="2" charset="2"/>
              <a:buChar char="§"/>
            </a:pPr>
            <a:r>
              <a:rPr lang="en-US" sz="2000" dirty="0">
                <a:latin typeface="Times New Roman" panose="02020603050405020304" pitchFamily="18" charset="0"/>
                <a:cs typeface="Times New Roman" panose="02020603050405020304" pitchFamily="18" charset="0"/>
              </a:rPr>
              <a:t>Traditional methods of plant species identification have relied on Convolutional Neural Networks (CNNs) within the domain of Machine learning. These CNNs are trained on labeled images, allowing them to extract and analyze visual information effectively.</a:t>
            </a:r>
          </a:p>
          <a:p>
            <a:pPr marL="285750" indent="-285750" algn="just">
              <a:buFont typeface="Wingdings" pitchFamily="2" charset="2"/>
              <a:buChar char="§"/>
            </a:pPr>
            <a:r>
              <a:rPr lang="en-US" sz="2000" dirty="0">
                <a:latin typeface="Times New Roman" panose="02020603050405020304" pitchFamily="18" charset="0"/>
                <a:cs typeface="Times New Roman" panose="02020603050405020304" pitchFamily="18" charset="0"/>
              </a:rPr>
              <a:t>Through the process of training, CNNs become proficient in learning distinctive features from image data, which is crucial for distinguishing various plant species accurately.</a:t>
            </a:r>
          </a:p>
          <a:p>
            <a:pPr marL="285750" indent="-285750" algn="just">
              <a:buFont typeface="Wingdings" pitchFamily="2" charset="2"/>
              <a:buChar char="§"/>
            </a:pPr>
            <a:r>
              <a:rPr lang="en-US" sz="2000" dirty="0">
                <a:latin typeface="Times New Roman" panose="02020603050405020304" pitchFamily="18" charset="0"/>
                <a:cs typeface="Times New Roman" panose="02020603050405020304" pitchFamily="18" charset="0"/>
              </a:rPr>
              <a:t>One of the significant advantages of this approach is its ability to rapidly classify plant species, making it a promising technology for revolutionizing plant species identification.</a:t>
            </a:r>
          </a:p>
          <a:p>
            <a:pPr marL="285750" indent="-285750" algn="just">
              <a:buFont typeface="Wingdings" pitchFamily="2" charset="2"/>
              <a:buChar char="§"/>
            </a:pPr>
            <a:r>
              <a:rPr lang="en-US" sz="2000" dirty="0">
                <a:latin typeface="Times New Roman" panose="02020603050405020304" pitchFamily="18" charset="0"/>
                <a:cs typeface="Times New Roman" panose="02020603050405020304" pitchFamily="18" charset="0"/>
              </a:rPr>
              <a:t>The application of CNNs in plant species identification has the potential to offer valuable support to botanists, researchers, and conservationists. It aids in their efforts to better understand and preserve the diverse array of plant species in our ecosystem.</a:t>
            </a:r>
          </a:p>
          <a:p>
            <a:pPr marL="285750" indent="-285750" algn="just">
              <a:buFont typeface="Wingdings" pitchFamily="2" charset="2"/>
              <a:buChar char="§"/>
            </a:pPr>
            <a:r>
              <a:rPr lang="en-US" sz="2000" dirty="0">
                <a:latin typeface="Times New Roman" panose="02020603050405020304" pitchFamily="18" charset="0"/>
                <a:cs typeface="Times New Roman" panose="02020603050405020304" pitchFamily="18" charset="0"/>
              </a:rPr>
              <a:t>This technology bridges the gap between advanced deep learning techniques and the field of botany, enhancing the capacity to identify and conserve plant species efficiently.</a:t>
            </a:r>
          </a:p>
        </p:txBody>
      </p:sp>
    </p:spTree>
    <p:extLst>
      <p:ext uri="{BB962C8B-B14F-4D97-AF65-F5344CB8AC3E}">
        <p14:creationId xmlns:p14="http://schemas.microsoft.com/office/powerpoint/2010/main" val="1034253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33304" y="533400"/>
            <a:ext cx="7467600" cy="523220"/>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DISADVANTAGES</a:t>
            </a:r>
            <a:r>
              <a:rPr lang="en-US" sz="24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p>
        </p:txBody>
      </p:sp>
      <p:sp>
        <p:nvSpPr>
          <p:cNvPr id="3" name="Rectangle 2"/>
          <p:cNvSpPr/>
          <p:nvPr/>
        </p:nvSpPr>
        <p:spPr>
          <a:xfrm>
            <a:off x="609600" y="1056620"/>
            <a:ext cx="6565900" cy="4247317"/>
          </a:xfrm>
          <a:prstGeom prst="rect">
            <a:avLst/>
          </a:prstGeom>
        </p:spPr>
        <p:txBody>
          <a:bodyPr wrap="square">
            <a:spAutoFit/>
          </a:bodyPr>
          <a:lstStyle/>
          <a:p>
            <a:pPr algn="just"/>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itchFamily="2" charset="2"/>
              <a:buChar char="§"/>
            </a:pPr>
            <a:r>
              <a:rPr lang="en-US" sz="2000" dirty="0">
                <a:latin typeface="Times New Roman" panose="02020603050405020304" pitchFamily="18" charset="0"/>
                <a:cs typeface="Times New Roman" panose="02020603050405020304" pitchFamily="18" charset="0"/>
              </a:rPr>
              <a:t>Dependency on labeled data for training, which can be time-consuming and costly. Suffers an expensive cost  processing search </a:t>
            </a:r>
          </a:p>
          <a:p>
            <a:pPr marL="285750" lvl="0" indent="-285750" algn="just">
              <a:lnSpc>
                <a:spcPct val="150000"/>
              </a:lnSpc>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Limited ability to generalize to unseen or novel plant species.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50000"/>
              </a:lnSpc>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Sensitivity to variations in image quality, affecting accuracy.</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itchFamily="2" charset="2"/>
              <a:buChar char="§"/>
            </a:pPr>
            <a:r>
              <a:rPr lang="en-US" sz="2000" dirty="0">
                <a:latin typeface="Times New Roman" panose="02020603050405020304" pitchFamily="18" charset="0"/>
                <a:cs typeface="Times New Roman" panose="02020603050405020304" pitchFamily="18" charset="0"/>
              </a:rPr>
              <a:t>Lack of fine-grained information about specific plant attributes or parts.</a:t>
            </a:r>
          </a:p>
        </p:txBody>
      </p:sp>
    </p:spTree>
    <p:extLst>
      <p:ext uri="{BB962C8B-B14F-4D97-AF65-F5344CB8AC3E}">
        <p14:creationId xmlns:p14="http://schemas.microsoft.com/office/powerpoint/2010/main" val="2912954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8146" y="937160"/>
            <a:ext cx="4114800"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PROPOSED  SYSTEM </a:t>
            </a:r>
          </a:p>
        </p:txBody>
      </p:sp>
      <p:sp>
        <p:nvSpPr>
          <p:cNvPr id="3" name="Rectangle 2"/>
          <p:cNvSpPr/>
          <p:nvPr/>
        </p:nvSpPr>
        <p:spPr>
          <a:xfrm>
            <a:off x="497773" y="1979221"/>
            <a:ext cx="6615546" cy="3170099"/>
          </a:xfrm>
          <a:prstGeom prst="rect">
            <a:avLst/>
          </a:prstGeom>
        </p:spPr>
        <p:txBody>
          <a:bodyPr wrap="square">
            <a:spAutoFit/>
          </a:bodyPr>
          <a:lstStyle/>
          <a:p>
            <a:pPr marL="285750" indent="-285750" algn="just">
              <a:buFont typeface="Wingdings" pitchFamily="2" charset="2"/>
              <a:buChar char="§"/>
            </a:pPr>
            <a:r>
              <a:rPr lang="en-US" sz="2000" dirty="0">
                <a:latin typeface="Times New Roman" panose="02020603050405020304" pitchFamily="18" charset="0"/>
                <a:cs typeface="Times New Roman" panose="02020603050405020304" pitchFamily="18" charset="0"/>
              </a:rPr>
              <a:t>In this study, a dataset is divided into seven different categories of plants: crops, fruits, industrial plants, medicinal plants, nuts, tubers, and vegetable plants.</a:t>
            </a:r>
          </a:p>
          <a:p>
            <a:pPr marL="285750" indent="-285750" algn="just">
              <a:buFont typeface="Wingdings" pitchFamily="2" charset="2"/>
              <a:buChar char="§"/>
            </a:pPr>
            <a:r>
              <a:rPr lang="en-US" sz="2000" dirty="0">
                <a:latin typeface="Times New Roman" panose="02020603050405020304" pitchFamily="18" charset="0"/>
                <a:cs typeface="Times New Roman" panose="02020603050405020304" pitchFamily="18" charset="0"/>
              </a:rPr>
              <a:t> The VGG19 model in the TensorFlow framework then improves accuracy by extracting nuanced information from pictures, and CNN is used to identify the species of plants</a:t>
            </a:r>
          </a:p>
          <a:p>
            <a:pPr marL="285750" indent="-285750" algn="just">
              <a:buFont typeface="Wingdings" pitchFamily="2" charset="2"/>
              <a:buChar char="§"/>
            </a:pPr>
            <a:r>
              <a:rPr lang="en-US" sz="2000" dirty="0">
                <a:latin typeface="Times New Roman" panose="02020603050405020304" pitchFamily="18" charset="0"/>
                <a:cs typeface="Times New Roman" panose="02020603050405020304" pitchFamily="18" charset="0"/>
              </a:rPr>
              <a:t>The system forecasts plant species and offers thorough details on their advantages, uses, and possible applications.</a:t>
            </a:r>
          </a:p>
          <a:p>
            <a:pPr marL="285750" indent="-285750" algn="just">
              <a:buFont typeface="Wingdings" pitchFamily="2" charset="2"/>
              <a:buChar char="§"/>
            </a:pPr>
            <a:r>
              <a:rPr lang="en-US" sz="2000" dirty="0">
                <a:latin typeface="Times New Roman" panose="02020603050405020304" pitchFamily="18" charset="0"/>
                <a:cs typeface="Times New Roman" panose="02020603050405020304" pitchFamily="18" charset="0"/>
              </a:rPr>
              <a:t>This method aids decision-making in a variety of sectors for researchers, medical professionals, and environmentalists.</a:t>
            </a:r>
          </a:p>
        </p:txBody>
      </p:sp>
    </p:spTree>
    <p:extLst>
      <p:ext uri="{BB962C8B-B14F-4D97-AF65-F5344CB8AC3E}">
        <p14:creationId xmlns:p14="http://schemas.microsoft.com/office/powerpoint/2010/main" val="1687148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5179" y="385948"/>
            <a:ext cx="7543800"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ADVANTAGES</a:t>
            </a:r>
          </a:p>
        </p:txBody>
      </p:sp>
      <p:sp>
        <p:nvSpPr>
          <p:cNvPr id="3" name="Rectangle 2"/>
          <p:cNvSpPr/>
          <p:nvPr/>
        </p:nvSpPr>
        <p:spPr>
          <a:xfrm>
            <a:off x="1077686" y="1326078"/>
            <a:ext cx="6380018" cy="3549690"/>
          </a:xfrm>
          <a:prstGeom prst="rect">
            <a:avLst/>
          </a:prstGeom>
        </p:spPr>
        <p:txBody>
          <a:bodyPr wrap="square">
            <a:spAutoFit/>
          </a:bodyPr>
          <a:lstStyle/>
          <a:p>
            <a:pPr marL="285750" indent="-285750" algn="just">
              <a:lnSpc>
                <a:spcPct val="150000"/>
              </a:lnSpc>
              <a:buFont typeface="Wingdings" pitchFamily="2" charset="2"/>
              <a:buChar char="§"/>
            </a:pPr>
            <a:r>
              <a:rPr lang="en-US" sz="2000" dirty="0">
                <a:latin typeface="Times New Roman" panose="02020603050405020304" pitchFamily="18" charset="0"/>
                <a:cs typeface="Times New Roman" panose="02020603050405020304" pitchFamily="18" charset="0"/>
              </a:rPr>
              <a:t>Enhanced Accuracy in Plant Identification</a:t>
            </a:r>
          </a:p>
          <a:p>
            <a:pPr marL="285750" lvl="0" indent="-285750" algn="just">
              <a:lnSpc>
                <a:spcPct val="150000"/>
              </a:lnSpc>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Comprehensive Information on Plant Species.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50000"/>
              </a:lnSpc>
              <a:spcAft>
                <a:spcPts val="80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Wide Applicability Across Various Sectors.</a:t>
            </a:r>
          </a:p>
          <a:p>
            <a:pPr marL="285750" lvl="0" indent="-285750" algn="just">
              <a:lnSpc>
                <a:spcPct val="150000"/>
              </a:lnSpc>
              <a:spcAft>
                <a:spcPts val="800"/>
              </a:spcAft>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Facilitating Informed Decision-Making.</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50000"/>
              </a:lnSpc>
              <a:spcAft>
                <a:spcPts val="80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Support for Researchers in Botany and Agriculture.</a:t>
            </a:r>
          </a:p>
          <a:p>
            <a:pPr marL="285750" lvl="0" indent="-285750" algn="just">
              <a:lnSpc>
                <a:spcPct val="150000"/>
              </a:lnSpc>
              <a:spcAft>
                <a:spcPts val="800"/>
              </a:spcAft>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Valuable Resource for Medical Professionals.</a:t>
            </a:r>
          </a:p>
          <a:p>
            <a:pPr marL="285750" indent="-285750" algn="just">
              <a:buFont typeface="Wingdings"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009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TotalTime>
  <Words>990</Words>
  <Application>Microsoft Office PowerPoint</Application>
  <PresentationFormat>On-screen Show (4:3)</PresentationFormat>
  <Paragraphs>89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HARDWARE REQUIREMENTS</vt:lpstr>
      <vt:lpstr>SOFTWARE REQUIREMENTS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Aravind</dc:creator>
  <cp:lastModifiedBy>Nikhil Kumar Reddy</cp:lastModifiedBy>
  <cp:revision>14</cp:revision>
  <dcterms:modified xsi:type="dcterms:W3CDTF">2023-10-07T07:09:16Z</dcterms:modified>
</cp:coreProperties>
</file>