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313" r:id="rId3"/>
    <p:sldId id="314" r:id="rId4"/>
    <p:sldId id="274" r:id="rId5"/>
    <p:sldId id="275" r:id="rId6"/>
    <p:sldId id="277" r:id="rId7"/>
    <p:sldId id="293" r:id="rId8"/>
    <p:sldId id="315" r:id="rId9"/>
    <p:sldId id="302" r:id="rId10"/>
    <p:sldId id="283" r:id="rId11"/>
    <p:sldId id="284" r:id="rId12"/>
    <p:sldId id="285" r:id="rId13"/>
    <p:sldId id="286" r:id="rId14"/>
    <p:sldId id="304" r:id="rId15"/>
    <p:sldId id="305" r:id="rId16"/>
    <p:sldId id="306" r:id="rId17"/>
    <p:sldId id="307" r:id="rId18"/>
    <p:sldId id="316" r:id="rId19"/>
    <p:sldId id="271" r:id="rId20"/>
    <p:sldId id="289" r:id="rId21"/>
    <p:sldId id="29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5F7D-E8A3-4812-91DD-DB083A9121B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735B9-2C4C-4253-8B5B-96F3EC8B9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852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7C0C-25E8-450B-A8A7-7E58C1679160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                                                                       SIT, Tumkur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2D13-2213-40D4-9D0C-C6AD0117ADED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                                                                       SIT, Tumkur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1C6A-A17A-4A90-B45C-6BD5D96BBC3E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                                                                       SIT, Tumkur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62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56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8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1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84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78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37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5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7E76-9D35-4D33-B524-D8FCCCC994FA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                                                                       SIT, Tumkur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45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586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8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2CDD-D542-4DA0-B1B5-6C85414CFD66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                                                                       SIT, Tumkur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741-CDDA-4523-B128-AD5EA41FCB9A}" type="datetime1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                                                                       SIT, Tumkur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7229-52F9-48D0-841A-4FFF94352426}" type="datetime1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                                                                       SIT, Tumkur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D5BD-9534-4DC1-9D56-6D7F2FC0153A}" type="datetime1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                                                                       SIT, Tumkur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314-0AF7-4B43-A44D-080AF580FFD2}" type="datetime1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                                                                       SIT, Tumkur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D407-7928-42E2-A8E1-1D4BB8B00978}" type="datetime1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                                                                       SIT, Tumkur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7A82-D89E-4A46-863F-D4D37C1F1E47}" type="datetime1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                                                                       SIT, Tumkur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8D367-3593-461F-B1E8-9317CCFA153A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Dept. of ECE,                                                                        SIT, Tumkur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564" y="1905000"/>
            <a:ext cx="8686800" cy="129539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International Conference on Smart Systems for applications in Electrical Sciences </a:t>
            </a:r>
            <a:br>
              <a:rPr lang="en-US" sz="3200" b="1" dirty="0">
                <a:solidFill>
                  <a:srgbClr val="0070C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ICSSES-2024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505199"/>
            <a:ext cx="7086600" cy="2057400"/>
          </a:xfrm>
        </p:spPr>
        <p:txBody>
          <a:bodyPr>
            <a:noAutofit/>
          </a:bodyPr>
          <a:lstStyle/>
          <a:p>
            <a:r>
              <a:rPr lang="en-IN" sz="2000" b="1" i="0" u="none" strike="noStrike" baseline="0" dirty="0">
                <a:solidFill>
                  <a:srgbClr val="C00000"/>
                </a:solidFill>
              </a:rPr>
              <a:t>“</a:t>
            </a:r>
            <a:r>
              <a:rPr lang="en-US" sz="2000" b="1" i="0" u="none" strike="noStrike" baseline="0" dirty="0">
                <a:solidFill>
                  <a:srgbClr val="C00000"/>
                </a:solidFill>
              </a:rPr>
              <a:t>Alzheimer’s Disease Detection from MRI </a:t>
            </a:r>
          </a:p>
          <a:p>
            <a:r>
              <a:rPr lang="en-US" sz="2000" b="1" i="0" u="none" strike="noStrike" baseline="0" dirty="0">
                <a:solidFill>
                  <a:srgbClr val="C00000"/>
                </a:solidFill>
              </a:rPr>
              <a:t>using Histogram of Oriented Gradients and Support</a:t>
            </a:r>
          </a:p>
          <a:p>
            <a:r>
              <a:rPr lang="en-US" sz="2000" b="1" i="0" u="none" strike="noStrike" baseline="0" dirty="0">
                <a:solidFill>
                  <a:srgbClr val="C00000"/>
                </a:solidFill>
              </a:rPr>
              <a:t>Vector Machine</a:t>
            </a:r>
            <a:r>
              <a:rPr lang="en-IN" sz="2000" b="1" i="0" u="none" strike="noStrike" baseline="0" dirty="0">
                <a:solidFill>
                  <a:srgbClr val="C00000"/>
                </a:solidFill>
              </a:rPr>
              <a:t>”</a:t>
            </a:r>
            <a:endParaRPr lang="en-US" sz="2000" b="1" i="0" u="none" strike="noStrike" baseline="0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By</a:t>
            </a:r>
          </a:p>
          <a:p>
            <a:r>
              <a:rPr lang="en-US" sz="1800" b="1" dirty="0">
                <a:solidFill>
                  <a:srgbClr val="C00000"/>
                </a:solidFill>
              </a:rPr>
              <a:t>Nikhil K 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80505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Date: 04/05/2024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503663"/>
            <a:ext cx="6213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Siddaganga Institute of Technology, Tumakuru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Association of Electrical Sciences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457200"/>
            <a:ext cx="25622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D06C8A-55F3-446B-8FC7-3BAE9621795E}"/>
              </a:ext>
            </a:extLst>
          </p:cNvPr>
          <p:cNvSpPr txBox="1"/>
          <p:nvPr/>
        </p:nvSpPr>
        <p:spPr>
          <a:xfrm>
            <a:off x="6781800" y="580477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Paper ID: 363 </a:t>
            </a:r>
          </a:p>
        </p:txBody>
      </p:sp>
    </p:spTree>
    <p:extLst>
      <p:ext uri="{BB962C8B-B14F-4D97-AF65-F5344CB8AC3E}">
        <p14:creationId xmlns:p14="http://schemas.microsoft.com/office/powerpoint/2010/main" val="356486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ML model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Preprocessing and Feature Extraction (HOG)</a:t>
            </a:r>
          </a:p>
          <a:p>
            <a:pPr>
              <a:buNone/>
            </a:pPr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Conversion of RGB images into grayscale images.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Histogram of Oriented Gradients (HOG) is used for feature extraction which computes pixel wise gradient and orientation.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HOG stores values in a vector and plots them on a histogram.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Equation 1 and 2 gives the gradient of the pixel present in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location.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s-ES" sz="2000" i="1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000" baseline="-25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" sz="2000" baseline="-25000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s-ES" sz="2000" baseline="-25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 = I</a:t>
            </a:r>
            <a:r>
              <a:rPr lang="es-ES" sz="2000" baseline="-25000" dirty="0">
                <a:latin typeface="Times New Roman" pitchFamily="18" charset="0"/>
                <a:cs typeface="Times New Roman" pitchFamily="18" charset="0"/>
              </a:rPr>
              <a:t>(x+1,y)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 − I</a:t>
            </a:r>
            <a:r>
              <a:rPr lang="es-ES" sz="2000" baseline="-25000" dirty="0">
                <a:latin typeface="Times New Roman" pitchFamily="18" charset="0"/>
                <a:cs typeface="Times New Roman" pitchFamily="18" charset="0"/>
              </a:rPr>
              <a:t>(x−1,y)                                                             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" sz="2000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1)</a:t>
            </a:r>
            <a:r>
              <a:rPr lang="es-ES" sz="2000" baseline="-25000" dirty="0">
                <a:latin typeface="Times New Roman" pitchFamily="18" charset="0"/>
                <a:cs typeface="Times New Roman" pitchFamily="18" charset="0"/>
              </a:rPr>
              <a:t>                                           </a:t>
            </a:r>
          </a:p>
          <a:p>
            <a:pPr marL="0" indent="0">
              <a:buNone/>
            </a:pPr>
            <a:endParaRPr lang="es-ES" sz="2000" i="1" baseline="-25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s-ES" sz="2000" i="1" baseline="-250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000" baseline="-25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" sz="2000" baseline="-25000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s-ES" sz="2000" baseline="-25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 = I</a:t>
            </a:r>
            <a:r>
              <a:rPr lang="es-ES" sz="2000" baseline="-25000" dirty="0">
                <a:latin typeface="Times New Roman" pitchFamily="18" charset="0"/>
                <a:cs typeface="Times New Roman" pitchFamily="18" charset="0"/>
              </a:rPr>
              <a:t>(x,y+1)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 − I</a:t>
            </a:r>
            <a:r>
              <a:rPr lang="es-ES" sz="2000" baseline="-25000" dirty="0">
                <a:latin typeface="Times New Roman" pitchFamily="18" charset="0"/>
                <a:cs typeface="Times New Roman" pitchFamily="18" charset="0"/>
              </a:rPr>
              <a:t>(x,y-1)                                                              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" sz="2000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2)</a:t>
            </a:r>
          </a:p>
          <a:p>
            <a:pPr marL="0" indent="0">
              <a:buNone/>
            </a:pP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ML model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| </m:t>
                    </m:r>
                    <m:r>
                      <m:rPr>
                        <m:nor/>
                      </m:rPr>
                      <a:rPr lang="en-US" sz="200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G</m:t>
                    </m:r>
                    <m:r>
                      <m:rPr>
                        <m:nor/>
                      </m:rPr>
                      <a:rPr lang="en-US" sz="2000" baseline="-250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aseline="-250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000" baseline="-250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baseline="-250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000" baseline="-250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 | </m:t>
                    </m:r>
                    <m:r>
                      <m:rPr>
                        <m:nor/>
                      </m:rPr>
                      <a:rPr lang="en-US" sz="2000" smtClean="0"/>
                      <m:t>=</m:t>
                    </m:r>
                    <m:r>
                      <m:rPr>
                        <m:nor/>
                      </m:rPr>
                      <a:rPr lang="en-US" sz="2000" b="0" i="0" smtClean="0"/>
                      <m:t> 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s-ES" sz="2000" i="1" dirty="0">
                            <a:latin typeface="Times New Roman" pitchFamily="18" charset="0"/>
                            <a:cs typeface="Times New Roman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s-ES" sz="2000" i="1" baseline="30000" dirty="0">
                            <a:latin typeface="Times New Roman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s-ES" sz="2000" i="1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2000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2000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2000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s-ES" sz="2000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s-ES" sz="2000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s-ES" sz="2000" dirty="0"/>
                          <m:t>+ </m:t>
                        </m:r>
                        <m:r>
                          <m:rPr>
                            <m:nor/>
                          </m:rPr>
                          <a:rPr lang="es-ES" sz="2000" i="1" dirty="0">
                            <a:latin typeface="Times New Roman" pitchFamily="18" charset="0"/>
                            <a:cs typeface="Times New Roman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s-ES" sz="2000" i="1" baseline="30000" dirty="0">
                            <a:latin typeface="Times New Roman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s-ES" sz="2000" i="1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s-ES" sz="2000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2000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2000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s-ES" sz="2000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s-ES" sz="2000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s-ES" sz="2000" baseline="-25000" dirty="0">
                    <a:latin typeface="Times New Roman" pitchFamily="18" charset="0"/>
                    <a:cs typeface="Times New Roman" pitchFamily="18" charset="0"/>
                  </a:rPr>
                  <a:t>                                                       </a:t>
                </a:r>
                <a:r>
                  <a:rPr lang="es-ES" sz="2000" dirty="0">
                    <a:latin typeface="Times New Roman" pitchFamily="18" charset="0"/>
                    <a:cs typeface="Times New Roman" pitchFamily="18" charset="0"/>
                  </a:rPr>
                  <a:t> ( </a:t>
                </a:r>
                <a:r>
                  <a:rPr lang="es-ES" sz="2000" dirty="0" err="1">
                    <a:latin typeface="Times New Roman" pitchFamily="18" charset="0"/>
                    <a:cs typeface="Times New Roman" pitchFamily="18" charset="0"/>
                  </a:rPr>
                  <a:t>Eq</a:t>
                </a:r>
                <a:r>
                  <a:rPr lang="es-ES" sz="2000" dirty="0">
                    <a:latin typeface="Times New Roman" pitchFamily="18" charset="0"/>
                    <a:cs typeface="Times New Roman" pitchFamily="18" charset="0"/>
                  </a:rPr>
                  <a:t> 3 )</a:t>
                </a:r>
              </a:p>
              <a:p>
                <a:pPr>
                  <a:buNone/>
                </a:pPr>
                <a:endParaRPr lang="es-E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None/>
                </a:pPr>
                <a:r>
                  <a:rPr lang="es-E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ϕ = </a:t>
                </a:r>
                <a:r>
                  <a:rPr lang="es-E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</a:t>
                </a:r>
                <a:r>
                  <a:rPr lang="es-E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−1</a:t>
                </a:r>
                <a:r>
                  <a:rPr lang="es-E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sz="2000" i="1" dirty="0">
                            <a:latin typeface="Times New Roman" pitchFamily="18" charset="0"/>
                            <a:cs typeface="Times New Roman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s-ES" sz="2000" i="1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2000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2000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2000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s-ES" sz="2000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s-ES" sz="2000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s-ES" sz="2000" i="1" dirty="0">
                            <a:latin typeface="Times New Roman" pitchFamily="18" charset="0"/>
                            <a:cs typeface="Times New Roman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s-ES" sz="2000" i="1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s-ES" sz="2000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2000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2000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s-ES" sz="2000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s-ES" sz="2000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)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)</m:t>
                    </m:r>
                  </m:oMath>
                </a14:m>
                <a:r>
                  <a:rPr lang="es-ES" sz="2000" dirty="0">
                    <a:latin typeface="Times New Roman" panose="02020603050405020304" pitchFamily="18" charset="0"/>
                    <a:cs typeface="Times New Roman" pitchFamily="18" charset="0"/>
                  </a:rPr>
                  <a:t>                                                     ( </a:t>
                </a:r>
                <a:r>
                  <a:rPr lang="es-ES" sz="2000" dirty="0" err="1">
                    <a:latin typeface="Times New Roman" panose="02020603050405020304" pitchFamily="18" charset="0"/>
                    <a:cs typeface="Times New Roman" pitchFamily="18" charset="0"/>
                  </a:rPr>
                  <a:t>Eq</a:t>
                </a:r>
                <a:r>
                  <a:rPr lang="es-ES" sz="2000" dirty="0">
                    <a:latin typeface="Times New Roman" panose="02020603050405020304" pitchFamily="18" charset="0"/>
                    <a:cs typeface="Times New Roman" pitchFamily="18" charset="0"/>
                  </a:rPr>
                  <a:t> 4 )</a:t>
                </a:r>
              </a:p>
              <a:p>
                <a:pPr marL="0" indent="0">
                  <a:buNone/>
                </a:pPr>
                <a:endParaRPr lang="es-ES" sz="2000" dirty="0"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r>
                  <a:rPr lang="es-ES" sz="2000" dirty="0" err="1">
                    <a:latin typeface="Times New Roman" panose="02020603050405020304" pitchFamily="18" charset="0"/>
                    <a:cs typeface="Times New Roman" pitchFamily="18" charset="0"/>
                  </a:rPr>
                  <a:t>Magnitude</a:t>
                </a:r>
                <a:r>
                  <a:rPr lang="es-ES" sz="2000" dirty="0">
                    <a:latin typeface="Times New Roman" panose="02020603050405020304" pitchFamily="18" charset="0"/>
                    <a:cs typeface="Times New Roman" pitchFamily="18" charset="0"/>
                  </a:rPr>
                  <a:t> </a:t>
                </a:r>
                <a:r>
                  <a:rPr lang="es-ES" sz="2000" dirty="0" err="1">
                    <a:latin typeface="Times New Roman" panose="02020603050405020304" pitchFamily="18" charset="0"/>
                    <a:cs typeface="Times New Roman" pitchFamily="18" charset="0"/>
                  </a:rPr>
                  <a:t>of</a:t>
                </a:r>
                <a:r>
                  <a:rPr lang="es-ES" sz="2000" dirty="0">
                    <a:latin typeface="Times New Roman" panose="02020603050405020304" pitchFamily="18" charset="0"/>
                    <a:cs typeface="Times New Roman" pitchFamily="18" charset="0"/>
                  </a:rPr>
                  <a:t> </a:t>
                </a:r>
                <a:r>
                  <a:rPr lang="es-ES" sz="2000" dirty="0" err="1">
                    <a:latin typeface="Times New Roman" panose="02020603050405020304" pitchFamily="18" charset="0"/>
                    <a:cs typeface="Times New Roman" pitchFamily="18" charset="0"/>
                  </a:rPr>
                  <a:t>the</a:t>
                </a:r>
                <a:r>
                  <a:rPr lang="es-ES" sz="2000" dirty="0">
                    <a:latin typeface="Times New Roman" panose="02020603050405020304" pitchFamily="18" charset="0"/>
                    <a:cs typeface="Times New Roman" pitchFamily="18" charset="0"/>
                  </a:rPr>
                  <a:t> </a:t>
                </a:r>
                <a:r>
                  <a:rPr lang="es-ES" sz="2000" dirty="0" err="1">
                    <a:latin typeface="Times New Roman" panose="02020603050405020304" pitchFamily="18" charset="0"/>
                    <a:cs typeface="Times New Roman" pitchFamily="18" charset="0"/>
                  </a:rPr>
                  <a:t>gradient</a:t>
                </a:r>
                <a:r>
                  <a:rPr lang="es-ES" sz="2000" dirty="0">
                    <a:latin typeface="Times New Roman" panose="02020603050405020304" pitchFamily="18" charset="0"/>
                    <a:cs typeface="Times New Roman" pitchFamily="18" charset="0"/>
                  </a:rPr>
                  <a:t> </a:t>
                </a:r>
                <a:r>
                  <a:rPr lang="es-ES" sz="2000" dirty="0" err="1">
                    <a:latin typeface="Times New Roman" panose="02020603050405020304" pitchFamily="18" charset="0"/>
                    <a:cs typeface="Times New Roman" pitchFamily="18" charset="0"/>
                  </a:rPr>
                  <a:t>of</a:t>
                </a:r>
                <a:r>
                  <a:rPr lang="es-ES" sz="2000" dirty="0">
                    <a:latin typeface="Times New Roman" panose="02020603050405020304" pitchFamily="18" charset="0"/>
                    <a:cs typeface="Times New Roman" pitchFamily="18" charset="0"/>
                  </a:rPr>
                  <a:t> </a:t>
                </a:r>
                <a:r>
                  <a:rPr lang="es-ES" sz="2000" dirty="0" err="1">
                    <a:latin typeface="Times New Roman" panose="02020603050405020304" pitchFamily="18" charset="0"/>
                    <a:cs typeface="Times New Roman" pitchFamily="18" charset="0"/>
                  </a:rPr>
                  <a:t>the</a:t>
                </a:r>
                <a:r>
                  <a:rPr lang="es-ES" sz="2000" dirty="0">
                    <a:latin typeface="Times New Roman" panose="02020603050405020304" pitchFamily="18" charset="0"/>
                    <a:cs typeface="Times New Roman" pitchFamily="18" charset="0"/>
                  </a:rPr>
                  <a:t> pixel </a:t>
                </a:r>
                <a:r>
                  <a:rPr lang="es-ES" sz="2000" dirty="0" err="1">
                    <a:latin typeface="Times New Roman" panose="02020603050405020304" pitchFamily="18" charset="0"/>
                    <a:cs typeface="Times New Roman" pitchFamily="18" charset="0"/>
                  </a:rPr>
                  <a:t>is</a:t>
                </a:r>
                <a:r>
                  <a:rPr lang="es-ES" sz="2000" dirty="0">
                    <a:latin typeface="Times New Roman" panose="02020603050405020304" pitchFamily="18" charset="0"/>
                    <a:cs typeface="Times New Roman" pitchFamily="18" charset="0"/>
                  </a:rPr>
                  <a:t> </a:t>
                </a:r>
                <a:r>
                  <a:rPr lang="es-ES" sz="2000" dirty="0" err="1">
                    <a:latin typeface="Times New Roman" panose="02020603050405020304" pitchFamily="18" charset="0"/>
                    <a:cs typeface="Times New Roman" pitchFamily="18" charset="0"/>
                  </a:rPr>
                  <a:t>given</a:t>
                </a:r>
                <a:r>
                  <a:rPr lang="es-ES" sz="2000" dirty="0">
                    <a:latin typeface="Times New Roman" panose="02020603050405020304" pitchFamily="18" charset="0"/>
                    <a:cs typeface="Times New Roman" pitchFamily="18" charset="0"/>
                  </a:rPr>
                  <a:t> in </a:t>
                </a:r>
                <a:r>
                  <a:rPr lang="es-ES" sz="2000" dirty="0" err="1">
                    <a:latin typeface="Times New Roman" panose="02020603050405020304" pitchFamily="18" charset="0"/>
                    <a:cs typeface="Times New Roman" pitchFamily="18" charset="0"/>
                  </a:rPr>
                  <a:t>Equation</a:t>
                </a:r>
                <a:r>
                  <a:rPr lang="es-ES" sz="2000" dirty="0">
                    <a:latin typeface="Times New Roman" panose="02020603050405020304" pitchFamily="18" charset="0"/>
                    <a:cs typeface="Times New Roman" pitchFamily="18" charset="0"/>
                  </a:rPr>
                  <a:t> 3 and </a:t>
                </a:r>
                <a:r>
                  <a:rPr lang="es-ES" sz="2000" dirty="0" err="1">
                    <a:latin typeface="Times New Roman" panose="02020603050405020304" pitchFamily="18" charset="0"/>
                    <a:cs typeface="Times New Roman" pitchFamily="18" charset="0"/>
                  </a:rPr>
                  <a:t>orientation</a:t>
                </a:r>
                <a:r>
                  <a:rPr lang="es-ES" sz="2000" dirty="0">
                    <a:latin typeface="Times New Roman" panose="02020603050405020304" pitchFamily="18" charset="0"/>
                    <a:cs typeface="Times New Roman" pitchFamily="18" charset="0"/>
                  </a:rPr>
                  <a:t> </a:t>
                </a:r>
                <a:r>
                  <a:rPr lang="es-ES" sz="2000" dirty="0" err="1">
                    <a:latin typeface="Times New Roman" panose="02020603050405020304" pitchFamily="18" charset="0"/>
                    <a:cs typeface="Times New Roman" pitchFamily="18" charset="0"/>
                  </a:rPr>
                  <a:t>of</a:t>
                </a:r>
                <a:r>
                  <a:rPr lang="es-ES" sz="2000" dirty="0">
                    <a:latin typeface="Times New Roman" panose="02020603050405020304" pitchFamily="18" charset="0"/>
                    <a:cs typeface="Times New Roman" pitchFamily="18" charset="0"/>
                  </a:rPr>
                  <a:t> </a:t>
                </a:r>
                <a:r>
                  <a:rPr lang="es-ES" sz="2000" dirty="0" err="1">
                    <a:latin typeface="Times New Roman" panose="02020603050405020304" pitchFamily="18" charset="0"/>
                    <a:cs typeface="Times New Roman" pitchFamily="18" charset="0"/>
                  </a:rPr>
                  <a:t>the</a:t>
                </a:r>
                <a:r>
                  <a:rPr lang="es-ES" sz="2000" dirty="0">
                    <a:latin typeface="Times New Roman" panose="02020603050405020304" pitchFamily="18" charset="0"/>
                    <a:cs typeface="Times New Roman" pitchFamily="18" charset="0"/>
                  </a:rPr>
                  <a:t> pixel </a:t>
                </a:r>
                <a:r>
                  <a:rPr lang="es-ES" sz="2000" dirty="0" err="1">
                    <a:latin typeface="Times New Roman" panose="02020603050405020304" pitchFamily="18" charset="0"/>
                    <a:cs typeface="Times New Roman" pitchFamily="18" charset="0"/>
                  </a:rPr>
                  <a:t>located</a:t>
                </a:r>
                <a:r>
                  <a:rPr lang="es-ES" sz="2000" dirty="0">
                    <a:latin typeface="Times New Roman" panose="02020603050405020304" pitchFamily="18" charset="0"/>
                    <a:cs typeface="Times New Roman" pitchFamily="18" charset="0"/>
                  </a:rPr>
                  <a:t> at (</a:t>
                </a:r>
                <a:r>
                  <a:rPr lang="es-ES" sz="2000" dirty="0" err="1">
                    <a:latin typeface="Times New Roman" panose="02020603050405020304" pitchFamily="18" charset="0"/>
                    <a:cs typeface="Times New Roman" pitchFamily="18" charset="0"/>
                  </a:rPr>
                  <a:t>x,y</a:t>
                </a:r>
                <a:r>
                  <a:rPr lang="es-ES" sz="2000" dirty="0">
                    <a:latin typeface="Times New Roman" panose="02020603050405020304" pitchFamily="18" charset="0"/>
                    <a:cs typeface="Times New Roman" pitchFamily="18" charset="0"/>
                  </a:rPr>
                  <a:t>) </a:t>
                </a:r>
                <a:r>
                  <a:rPr lang="es-ES" sz="2000" dirty="0" err="1">
                    <a:latin typeface="Times New Roman" panose="02020603050405020304" pitchFamily="18" charset="0"/>
                    <a:cs typeface="Times New Roman" pitchFamily="18" charset="0"/>
                  </a:rPr>
                  <a:t>location</a:t>
                </a:r>
                <a:r>
                  <a:rPr lang="es-ES" sz="2000" dirty="0">
                    <a:latin typeface="Times New Roman" panose="02020603050405020304" pitchFamily="18" charset="0"/>
                    <a:cs typeface="Times New Roman" pitchFamily="18" charset="0"/>
                  </a:rPr>
                  <a:t> </a:t>
                </a:r>
                <a:r>
                  <a:rPr lang="es-ES" sz="2000" dirty="0" err="1">
                    <a:latin typeface="Times New Roman" panose="02020603050405020304" pitchFamily="18" charset="0"/>
                    <a:cs typeface="Times New Roman" pitchFamily="18" charset="0"/>
                  </a:rPr>
                  <a:t>is</a:t>
                </a:r>
                <a:r>
                  <a:rPr lang="es-ES" sz="2000" dirty="0">
                    <a:latin typeface="Times New Roman" panose="02020603050405020304" pitchFamily="18" charset="0"/>
                    <a:cs typeface="Times New Roman" pitchFamily="18" charset="0"/>
                  </a:rPr>
                  <a:t> </a:t>
                </a:r>
                <a:r>
                  <a:rPr lang="es-ES" sz="2000" dirty="0" err="1">
                    <a:latin typeface="Times New Roman" panose="02020603050405020304" pitchFamily="18" charset="0"/>
                    <a:cs typeface="Times New Roman" pitchFamily="18" charset="0"/>
                  </a:rPr>
                  <a:t>given</a:t>
                </a:r>
                <a:r>
                  <a:rPr lang="es-ES" sz="2000" dirty="0">
                    <a:latin typeface="Times New Roman" panose="02020603050405020304" pitchFamily="18" charset="0"/>
                    <a:cs typeface="Times New Roman" pitchFamily="18" charset="0"/>
                  </a:rPr>
                  <a:t> </a:t>
                </a:r>
                <a:r>
                  <a:rPr lang="es-ES" sz="2000" dirty="0" err="1">
                    <a:latin typeface="Times New Roman" panose="02020603050405020304" pitchFamily="18" charset="0"/>
                    <a:cs typeface="Times New Roman" pitchFamily="18" charset="0"/>
                  </a:rPr>
                  <a:t>by</a:t>
                </a:r>
                <a:r>
                  <a:rPr lang="es-ES" sz="2000" dirty="0">
                    <a:latin typeface="Times New Roman" panose="02020603050405020304" pitchFamily="18" charset="0"/>
                    <a:cs typeface="Times New Roman" pitchFamily="18" charset="0"/>
                  </a:rPr>
                  <a:t> </a:t>
                </a:r>
                <a:r>
                  <a:rPr lang="es-ES" sz="2000" dirty="0" err="1">
                    <a:latin typeface="Times New Roman" panose="02020603050405020304" pitchFamily="18" charset="0"/>
                    <a:cs typeface="Times New Roman" pitchFamily="18" charset="0"/>
                  </a:rPr>
                  <a:t>Equation</a:t>
                </a:r>
                <a:r>
                  <a:rPr lang="es-ES" sz="2000" dirty="0">
                    <a:latin typeface="Times New Roman" panose="02020603050405020304" pitchFamily="18" charset="0"/>
                    <a:cs typeface="Times New Roman" pitchFamily="18" charset="0"/>
                  </a:rPr>
                  <a:t> 4.</a:t>
                </a:r>
              </a:p>
              <a:p>
                <a:endParaRPr lang="es-ES" sz="2000" dirty="0"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itchFamily="18" charset="0"/>
                  </a:rPr>
                  <a:t>The values of G and ϕ are plotted on histogram and then they are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itchFamily="18" charset="0"/>
                  </a:rPr>
                  <a:t>normalised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itchFamily="18" charset="0"/>
                  </a:rPr>
                  <a:t> and relevant features are extracted.</a:t>
                </a:r>
                <a:endParaRPr lang="es-ES" sz="2000" dirty="0"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endParaRPr lang="es-ES" sz="2000" dirty="0"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s-ES" sz="2000" dirty="0"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>
                  <a:buNone/>
                </a:pPr>
                <a:endParaRPr lang="es-ES" sz="2000" dirty="0"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>
                  <a:buNone/>
                </a:pPr>
                <a:endParaRPr lang="es-ES" sz="2000" dirty="0"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ML model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splitting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dataset into training, and testing sets.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Training, Performance Evaluation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 classifier is trained on the training data.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trained model is tested on unseen data to assess its accuracy and effectiveness.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such as accuracy, precision, recall, and F1-score are computed.</a:t>
            </a:r>
          </a:p>
          <a:p>
            <a:endParaRPr lang="en-US" sz="2000" b="1" dirty="0"/>
          </a:p>
          <a:p>
            <a:pPr>
              <a:buNone/>
            </a:pPr>
            <a:endParaRPr lang="en-US" sz="2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5601-4170-B276-78F4-7CF27124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ML model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8A83B-3324-9F2E-9203-D8E8F2ED4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66018"/>
            <a:ext cx="8229600" cy="5006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 using Random Forest and K-Nearest Neighbor as classifiers.</a:t>
            </a:r>
          </a:p>
          <a:p>
            <a:pPr marL="0" indent="0">
              <a:buNone/>
            </a:pP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1343B-3244-3C11-0147-E5F2CD806075}"/>
              </a:ext>
            </a:extLst>
          </p:cNvPr>
          <p:cNvSpPr txBox="1"/>
          <p:nvPr/>
        </p:nvSpPr>
        <p:spPr>
          <a:xfrm>
            <a:off x="1905000" y="5368816"/>
            <a:ext cx="42691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 : Machine Learning model flow diagram</a:t>
            </a:r>
          </a:p>
          <a:p>
            <a:endParaRPr lang="en-US" dirty="0"/>
          </a:p>
        </p:txBody>
      </p:sp>
      <p:pic>
        <p:nvPicPr>
          <p:cNvPr id="8" name="Picture 7" descr="A diagram of data processing&#10;&#10;Description automatically generated">
            <a:extLst>
              <a:ext uri="{FF2B5EF4-FFF2-40B4-BE49-F238E27FC236}">
                <a16:creationId xmlns:a16="http://schemas.microsoft.com/office/drawing/2014/main" id="{92A61662-9B72-A73D-2BF0-02D394BD4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1981200"/>
            <a:ext cx="67532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5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2235-A280-2414-C3AE-A6A62DF6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ML model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FD4D-AA4E-9D75-811A-00A87225C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Preprocessing and Data Augmentation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image is resized to a fixed target size.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techniques including horizontal flipping, random rotation, and random zoom are applied to increase the dataset's diversity.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images are generated and added to the dataset.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extracted from the preprocessed and augmented images are combined.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 are assigned to each sample based on the corresponding category of dementia severity</a:t>
            </a:r>
          </a:p>
          <a:p>
            <a:pPr marL="0" indent="0">
              <a:buNone/>
            </a:pPr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07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6EA3-7BC7-AF70-8279-35EA1A2F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ML model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BA36-3F7C-D33D-471B-D23AD1BC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Evaluation:</a:t>
            </a:r>
            <a:endParaRPr lang="en-US" sz="2800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split into training and testing sets.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classifiers, Random Forest and K-Nearest Neighbors, are trained on the training data.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trained models are evaluated using various performance metrics such as accuracy, precision, recall, and F1-score.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231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147E-460D-DD76-9E3B-9907B6B3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3A825B-BD3B-40C3-2A5B-F34E6554E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524000"/>
            <a:ext cx="4495154" cy="30275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06CAF9-7843-2B32-D7C2-6346B2781C91}"/>
              </a:ext>
            </a:extLst>
          </p:cNvPr>
          <p:cNvSpPr txBox="1"/>
          <p:nvPr/>
        </p:nvSpPr>
        <p:spPr>
          <a:xfrm>
            <a:off x="114300" y="4961564"/>
            <a:ext cx="36888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 : Confusion Matrix of HOG with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as classifier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53D0EF-2DE9-C641-AC88-B244F842B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557" y="1517808"/>
            <a:ext cx="4357093" cy="30275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D3C315-E48D-FA9F-D456-4F0D57E0B565}"/>
              </a:ext>
            </a:extLst>
          </p:cNvPr>
          <p:cNvSpPr txBox="1"/>
          <p:nvPr/>
        </p:nvSpPr>
        <p:spPr>
          <a:xfrm>
            <a:off x="5105400" y="4900008"/>
            <a:ext cx="33153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8 : Confusion Matrix obtained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RF as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40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147E-460D-DD76-9E3B-9907B6B3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C4A31F-2B10-BB9D-57CE-F1ED07AAF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200" y="1499330"/>
            <a:ext cx="4634243" cy="299646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71133F-DD8B-0459-B34C-9FB0F6ED5578}"/>
              </a:ext>
            </a:extLst>
          </p:cNvPr>
          <p:cNvSpPr txBox="1"/>
          <p:nvPr/>
        </p:nvSpPr>
        <p:spPr>
          <a:xfrm>
            <a:off x="4257675" y="4883574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Performance of the ML models that are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tested against two datasets.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AFA8A4-F86A-4285-CF3A-7A699AB7D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8856"/>
            <a:ext cx="4098650" cy="3215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01731-2AF3-BE72-551D-B79DCFC5C9F9}"/>
              </a:ext>
            </a:extLst>
          </p:cNvPr>
          <p:cNvSpPr txBox="1"/>
          <p:nvPr/>
        </p:nvSpPr>
        <p:spPr>
          <a:xfrm>
            <a:off x="200101" y="4887479"/>
            <a:ext cx="33153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8 : Confusion Matrix obtained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KNN as classifier.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2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ML models are developed and compared to achieve better accuracy.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ML model takes HOG for feature extraction with SVM as classifier.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ML model uses RF and KNN as classifiers with data augmentation as additional part for data preprocessing.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HOG with SVM achieves highest accuracy of 98% for kaggledataset1.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70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8598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Shetty, Mangala, Manisha Bhat, and Manisha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Devadiga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“Detection of Alzheimer’s Disease Using Machine Learning.”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International Conference on Artificial Intelligence and Data Engineering (AIDE). IEEE,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Dec. 2022.</a:t>
            </a:r>
          </a:p>
          <a:p>
            <a:pPr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Devvi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Sarwinda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 and 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Alhadi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Bustamam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. “3D-HOG Features –Based Classification using MRI Images to Early Diagnosis of Alzheimer’s Disease.”</a:t>
            </a:r>
            <a:r>
              <a:rPr lang="fr-FR" sz="18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fr-FR" sz="1800" i="1" dirty="0">
                <a:latin typeface="Times New Roman" panose="02020603050405020304" pitchFamily="18" charset="0"/>
                <a:cs typeface="Times New Roman" pitchFamily="18" charset="0"/>
              </a:rPr>
              <a:t>IEEE ICIS 2018, </a:t>
            </a:r>
            <a:r>
              <a:rPr lang="fr-FR" sz="1800" dirty="0">
                <a:latin typeface="Times New Roman" panose="02020603050405020304" pitchFamily="18" charset="0"/>
                <a:cs typeface="Times New Roman" pitchFamily="18" charset="0"/>
              </a:rPr>
              <a:t>June 6-8, 2018.</a:t>
            </a:r>
            <a:endParaRPr lang="en-US" sz="18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Kavitha C, Mani V,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Srividhya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SR, Khalaf OI, Tavera Romero, “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EarlyStage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Alzheimer’s Disease Prediction Using Machine Learning Models.”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Front. Public Health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Mar. 2022. 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Nakul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Pranao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D, “Alzheimer’s Disease Prediction Using Machine Learning Methodologies.”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International Conference on Computer Communication and Informatics (ICCCI). IEEE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Jan. 2022. 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Rao,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Kongala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Nageswara, et al. “Prediction and Classification of Alzheimer’s Disease using Machine Learning Techniques in 3D MR Images.”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International Conference on Sustainable Computing and Smart Systems (ICSCSS). IEEE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June 2023. </a:t>
            </a:r>
          </a:p>
        </p:txBody>
      </p:sp>
    </p:spTree>
    <p:extLst>
      <p:ext uri="{BB962C8B-B14F-4D97-AF65-F5344CB8AC3E}">
        <p14:creationId xmlns:p14="http://schemas.microsoft.com/office/powerpoint/2010/main" val="200469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91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6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Amrutesh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Aniverthy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”Alzheimer’s Disease Prediction using Machine Learning and Transfer Learning Models.”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6th International Conference on Computation System and Information Technology for Sustainable Solutions (CSITSS). IEEE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Dec. 2022. </a:t>
            </a:r>
          </a:p>
          <a:p>
            <a:pPr>
              <a:buFont typeface="+mj-lt"/>
              <a:buAutoNum type="arabicPeriod" startAt="6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Shukla, Amar, Rajeev Tiwari,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Shamik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Tiwari. “Review 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alzheimer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disease detection methods: Automatic pipelines and machine learning techniques.”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vol 5, March 2023.</a:t>
            </a:r>
          </a:p>
          <a:p>
            <a:pPr>
              <a:buFont typeface="+mj-lt"/>
              <a:buAutoNum type="arabicPeriod" startAt="6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Basha, SK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Masthan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”A Study and Recognition of Alzheimer’s Disease Using Machine Learning.”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IEEE 8th International Conference for Convergence in Technology (I2CT). IEEE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Apr 2023. </a:t>
            </a:r>
          </a:p>
          <a:p>
            <a:pPr>
              <a:buFont typeface="+mj-lt"/>
              <a:buAutoNum type="arabicPeriod" startAt="6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Roobaea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Alroobaea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Seifeddine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Mechti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Mariem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Haoues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”Alzheimer’s Disease Early Detection Using Machine Learning Techniques”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Square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June 2021. </a:t>
            </a:r>
          </a:p>
          <a:p>
            <a:pPr>
              <a:buFont typeface="+mj-lt"/>
              <a:buAutoNum type="arabicPeriod" startAt="6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Shahbaz, Muhammad, et al. ”Classification of Alzheimer’s Disease using Machine Learning Techniques.”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July 2019.</a:t>
            </a:r>
            <a:endParaRPr lang="fr-FR" sz="18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5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of AD is a tedious and costly process since a lot of data is required and sophisticated tools are used for prediction. 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systems are more accurate than human assessment and are not subject to human errors.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Resonance Imaging (MRI) of brain is used as dataset for detection of AD in training ML and DL models.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the models are measured with parameters like accuracy, precision, recall and f1-score.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6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brain&#10;&#10;Description automatically generated">
            <a:extLst>
              <a:ext uri="{FF2B5EF4-FFF2-40B4-BE49-F238E27FC236}">
                <a16:creationId xmlns:a16="http://schemas.microsoft.com/office/drawing/2014/main" id="{A3862593-BE69-1328-4F9E-F3FF622CF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66018"/>
            <a:ext cx="6896705" cy="45259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DED132-DBB8-33A8-271E-8DE51656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6F138-8FA4-B8C5-EE94-399A576F41BE}"/>
              </a:ext>
            </a:extLst>
          </p:cNvPr>
          <p:cNvSpPr txBox="1"/>
          <p:nvPr/>
        </p:nvSpPr>
        <p:spPr>
          <a:xfrm>
            <a:off x="1295400" y="5716389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The comparison of a healthy brain (left part) and brain with Alzheimer’s disease (right part)  (Courtesy: medicoverhospitals.in)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69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970D-5D9D-3DB0-9E1C-0478C2E2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IN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1B63B4-E357-49D6-A735-EC0234B60713}"/>
              </a:ext>
            </a:extLst>
          </p:cNvPr>
          <p:cNvSpPr txBox="1"/>
          <p:nvPr/>
        </p:nvSpPr>
        <p:spPr>
          <a:xfrm>
            <a:off x="1371600" y="52578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The comparison of a healthy brain (left part) and brain with Alzheimer’s disease (right part)  (Courtesy: omegapds.com)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1C40BE-5A9E-B657-D25D-38DA6994AF1F}"/>
              </a:ext>
            </a:extLst>
          </p:cNvPr>
          <p:cNvSpPr/>
          <p:nvPr/>
        </p:nvSpPr>
        <p:spPr>
          <a:xfrm>
            <a:off x="1905000" y="1160434"/>
            <a:ext cx="4724400" cy="58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Content Placeholder 15" descr="A close-up of a brain&#10;&#10;Description automatically generated">
            <a:extLst>
              <a:ext uri="{FF2B5EF4-FFF2-40B4-BE49-F238E27FC236}">
                <a16:creationId xmlns:a16="http://schemas.microsoft.com/office/drawing/2014/main" id="{A05EC53F-BA94-28F9-1AF4-EDAFE4485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27163"/>
            <a:ext cx="8229600" cy="3550023"/>
          </a:xfrm>
        </p:spPr>
      </p:pic>
    </p:spTree>
    <p:extLst>
      <p:ext uri="{BB962C8B-B14F-4D97-AF65-F5344CB8AC3E}">
        <p14:creationId xmlns:p14="http://schemas.microsoft.com/office/powerpoint/2010/main" val="375132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03663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Literature Review</a:t>
            </a:r>
            <a:r>
              <a:rPr lang="en-US" sz="3600" dirty="0"/>
              <a:t>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539751"/>
              </p:ext>
            </p:extLst>
          </p:nvPr>
        </p:nvGraphicFramePr>
        <p:xfrm>
          <a:off x="495300" y="838200"/>
          <a:ext cx="8000999" cy="5349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6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3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Author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781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Kongala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Nageswara Rao ,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Bakka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Rajeev Gandhi ,M Venkateswara Rao , 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Sravanthi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Javvadi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, Sai Srinivas 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Vellela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Prediction and Classification of Alzheimer’s Disease using Machine Learning Techniques in 3D MR Images.</a:t>
                      </a:r>
                      <a:r>
                        <a:rPr lang="en-US" sz="14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2023 International Conference on Sustainable Computing and Smart Systems (ICSCSS). IEEE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 June 2023.</a:t>
                      </a:r>
                    </a:p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Highlight the impact of early detection on patient care and emphasize the clinical and research importance.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Exploring the growing role of machine learning, specifically in the context of 3D MRI scans for accurate</a:t>
                      </a:r>
                      <a:r>
                        <a:rPr lang="en-US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Alzheimer's prediction.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6765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Shukla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, A, 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Tiwari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, R,</a:t>
                      </a:r>
                      <a:r>
                        <a:rPr lang="en-US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Tiwari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Review on Alzheimer Disease Detection Methods: Automatic Pipelines and Machine Learning Techniques.</a:t>
                      </a:r>
                      <a:r>
                        <a:rPr lang="en-US" sz="14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Sci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, vol 5, March 2023.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Explore modern diagnostic methods, focusing on automated pipelines, machine learning, and multimodal approaches.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Address limitations, particularly in distinguishing between AD and MCI, emphasizing the complexities in multi-class classifications.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873963"/>
                  </a:ext>
                </a:extLst>
              </a:tr>
              <a:tr h="1447875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Dara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, O.A, Lopez-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Guede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, J.M. 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Raheem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, H.I, 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Rahebi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, J, 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Zulueta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, E, Fernandez-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Gamiz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, 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Alzheimer’s Disease Diagnosis Using Machine Learning.</a:t>
                      </a:r>
                      <a:r>
                        <a:rPr lang="en-US" sz="14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Applied Sciences 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vol 13, July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Highlights diverse factors, machine learning models, and challenges.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32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75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03663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Literature Review</a:t>
            </a:r>
            <a:r>
              <a:rPr lang="en-US" sz="3600" dirty="0"/>
              <a:t>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227181"/>
              </p:ext>
            </p:extLst>
          </p:nvPr>
        </p:nvGraphicFramePr>
        <p:xfrm>
          <a:off x="457200" y="838200"/>
          <a:ext cx="8458199" cy="5215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9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4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2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Author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30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Mangala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Shetty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Deekshitha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Manisha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Bhat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Manisha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Devadiga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Detection of Alzheimer’s Disease Using Machine Learning.</a:t>
                      </a:r>
                      <a:r>
                        <a:rPr lang="en-US" sz="14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2022 International Conference on Artificial Intelligence and Data Engineering (AIDE). IEEE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Dec 2022.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Machine learning algorithms were</a:t>
                      </a:r>
                      <a:r>
                        <a:rPr lang="en-US" sz="14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used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 predicting progression from mild cognitive impairment to dementia, offering valuable insights for clinicians and researchers.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30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Nakul 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Pranao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D, Harish M V, Dinesh C, 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Sasikala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S, Arun Kumar S,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Alzheimer’s Disease Prediction Using Machine Learning Methodologies.</a:t>
                      </a:r>
                      <a:r>
                        <a:rPr lang="en-US" sz="14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2022 International Conference on Artificial Intelligence and Data Engineering (AIDE). IEEE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Dec 2022.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Different</a:t>
                      </a:r>
                      <a:r>
                        <a:rPr lang="en-US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approaches were given in this paper</a:t>
                      </a:r>
                      <a:r>
                        <a:rPr lang="en-US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 and performance evaluation is measured.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873963"/>
                  </a:ext>
                </a:extLst>
              </a:tr>
              <a:tr h="15030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Battineni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Gopi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Improved Alzheimer’s disease detection by MRI using multimodal machine learning algorithms.</a:t>
                      </a:r>
                      <a:r>
                        <a:rPr lang="en-US" sz="14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Diagnostics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vol. 11 Nov. 2021.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Discuss historical reliance on clinical criteria, limitations (85% accuracy), and need for definitive methods.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Highlight the paradigm shift using MRI and machine learning for faster, more accurate AD diagnosis.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32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09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F2D7-5E0E-8449-8A44-CEEF8C9F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6525"/>
            <a:ext cx="9067800" cy="1281113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ML model using HOG and SVM</a:t>
            </a:r>
            <a:endParaRPr lang="en-IN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E0E385-4161-1DD7-2C14-D0F90BA07FBE}"/>
              </a:ext>
            </a:extLst>
          </p:cNvPr>
          <p:cNvSpPr txBox="1"/>
          <p:nvPr/>
        </p:nvSpPr>
        <p:spPr>
          <a:xfrm>
            <a:off x="2209800" y="543302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 : Machine Learning model flow diagram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 descr="A diagram of data processing&#10;&#10;Description automatically generated">
            <a:extLst>
              <a:ext uri="{FF2B5EF4-FFF2-40B4-BE49-F238E27FC236}">
                <a16:creationId xmlns:a16="http://schemas.microsoft.com/office/drawing/2014/main" id="{BAA51084-0D9D-8C10-9053-D93DA63FE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62303"/>
            <a:ext cx="8229600" cy="372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44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ML model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432304" y="5855940"/>
            <a:ext cx="586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 : Four classes of MRI images classified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227A6-B484-440B-9910-7B9CE9342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304" y="1064865"/>
            <a:ext cx="4617479" cy="46501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7251</TotalTime>
  <Words>1530</Words>
  <Application>Microsoft Office PowerPoint</Application>
  <PresentationFormat>On-screen Show (4:3)</PresentationFormat>
  <Paragraphs>155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Times New Roman</vt:lpstr>
      <vt:lpstr>Office Theme</vt:lpstr>
      <vt:lpstr>1_Office Theme</vt:lpstr>
      <vt:lpstr>International Conference on Smart Systems for applications in Electrical Sciences  ICSSES-2024</vt:lpstr>
      <vt:lpstr>Contents</vt:lpstr>
      <vt:lpstr>Introduction</vt:lpstr>
      <vt:lpstr>Introduction (Contd…)</vt:lpstr>
      <vt:lpstr>Introduction (Contd…)</vt:lpstr>
      <vt:lpstr>Literature Review </vt:lpstr>
      <vt:lpstr>Literature Review </vt:lpstr>
      <vt:lpstr>Methodology: ML model using HOG and SVM</vt:lpstr>
      <vt:lpstr>Methodology: ML model (Contd…)</vt:lpstr>
      <vt:lpstr>Methodology: ML model (Contd…)</vt:lpstr>
      <vt:lpstr>Methodology: ML model (Contd…)</vt:lpstr>
      <vt:lpstr>Methodology: ML model (Contd…)</vt:lpstr>
      <vt:lpstr>Methodology: ML model (Contd…)</vt:lpstr>
      <vt:lpstr>Methodology: ML model (Contd…)</vt:lpstr>
      <vt:lpstr>Methodology: ML model (Contd…)</vt:lpstr>
      <vt:lpstr>Results and Discussion</vt:lpstr>
      <vt:lpstr>Results and Discussion</vt:lpstr>
      <vt:lpstr>Conclusion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Administrator</dc:creator>
  <cp:lastModifiedBy>nikhil manoj</cp:lastModifiedBy>
  <cp:revision>43</cp:revision>
  <dcterms:created xsi:type="dcterms:W3CDTF">2006-08-16T00:00:00Z</dcterms:created>
  <dcterms:modified xsi:type="dcterms:W3CDTF">2024-05-01T15:09:44Z</dcterms:modified>
</cp:coreProperties>
</file>