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1" r:id="rId1"/>
  </p:sldMasterIdLst>
  <p:notesMasterIdLst>
    <p:notesMasterId r:id="rId14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6" r:id="rId11"/>
    <p:sldId id="267" r:id="rId12"/>
    <p:sldId id="269" r:id="rId13"/>
  </p:sldIdLst>
  <p:sldSz cx="14630400" cy="8229600"/>
  <p:notesSz cx="8229600" cy="14630400"/>
  <p:embeddedFontLst>
    <p:embeddedFont>
      <p:font typeface="Bookman Old Style" panose="02050604050505020204" pitchFamily="18" charset="0"/>
      <p:regular r:id="rId15"/>
      <p:bold r:id="rId16"/>
      <p:italic r:id="rId17"/>
      <p:boldItalic r:id="rId18"/>
    </p:embeddedFont>
    <p:embeddedFont>
      <p:font typeface="Epilogue" panose="020B0604020202020204" charset="0"/>
      <p:regular r:id="rId19"/>
    </p:embeddedFont>
    <p:embeddedFont>
      <p:font typeface="Fraunces Medium" panose="020B0604020202020204" charset="0"/>
      <p:regular r:id="rId20"/>
    </p:embeddedFont>
    <p:embeddedFont>
      <p:font typeface="Rockwell" panose="02060603020205020403" pitchFamily="18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470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323" y="1346836"/>
            <a:ext cx="10801754" cy="2865120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323" y="4322446"/>
            <a:ext cx="1080175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98762"/>
      </p:ext>
    </p:extLst>
  </p:cSld>
  <p:clrMapOvr>
    <a:masterClrMapping/>
  </p:clrMapOvr>
  <p:transition spd="med">
    <p:pull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147247"/>
            <a:ext cx="12441077" cy="983226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567" y="745586"/>
            <a:ext cx="12441077" cy="405568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39198" cy="818966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02369"/>
      </p:ext>
    </p:extLst>
  </p:cSld>
  <p:clrMapOvr>
    <a:masterClrMapping/>
  </p:clrMapOvr>
  <p:transition spd="med">
    <p:pull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1521"/>
            <a:ext cx="12424514" cy="4109831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5045784"/>
            <a:ext cx="12424513" cy="1910623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32352"/>
      </p:ext>
    </p:extLst>
  </p:cSld>
  <p:clrMapOvr>
    <a:masterClrMapping/>
  </p:clrMapOvr>
  <p:transition spd="med">
    <p:pull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512174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045785"/>
            <a:ext cx="12424514" cy="19036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934" y="8822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9547" y="3566512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038948"/>
      </p:ext>
    </p:extLst>
  </p:cSld>
  <p:clrMapOvr>
    <a:masterClrMapping/>
  </p:clrMapOvr>
  <p:transition spd="med">
    <p:pull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2552331"/>
            <a:ext cx="12426392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580667"/>
            <a:ext cx="12424516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43318"/>
      </p:ext>
    </p:extLst>
  </p:cSld>
  <p:clrMapOvr>
    <a:masterClrMapping/>
  </p:clrMapOvr>
  <p:transition spd="med">
    <p:pull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3" y="2505983"/>
            <a:ext cx="3958747" cy="9879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3" y="3493949"/>
            <a:ext cx="3958747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3853" y="2505984"/>
            <a:ext cx="3958270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3854" y="3493949"/>
            <a:ext cx="3959785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2505984"/>
            <a:ext cx="3949453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71616" y="3493949"/>
            <a:ext cx="3949453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00024"/>
      </p:ext>
    </p:extLst>
  </p:cSld>
  <p:clrMapOvr>
    <a:masterClrMapping/>
  </p:clrMapOvr>
  <p:transition spd="med">
    <p:pull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5" y="5035079"/>
            <a:ext cx="3958746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0424" y="2758784"/>
            <a:ext cx="352806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5" y="5726593"/>
            <a:ext cx="3958746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242" y="5035079"/>
            <a:ext cx="39587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58784"/>
            <a:ext cx="351663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26592"/>
            <a:ext cx="3960403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8108" y="5035079"/>
            <a:ext cx="39478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83364" y="2758784"/>
            <a:ext cx="3518536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957" y="5726594"/>
            <a:ext cx="3953110" cy="12228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54409"/>
      </p:ext>
    </p:extLst>
  </p:cSld>
  <p:clrMapOvr>
    <a:masterClrMapping/>
  </p:clrMapOvr>
  <p:transition spd="med">
    <p:pull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595838"/>
      </p:ext>
    </p:extLst>
  </p:cSld>
  <p:clrMapOvr>
    <a:masterClrMapping/>
  </p:clrMapOvr>
  <p:transition spd="med">
    <p:pull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1520"/>
            <a:ext cx="3051188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3" y="731520"/>
            <a:ext cx="9190446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04269"/>
      </p:ext>
    </p:extLst>
  </p:cSld>
  <p:clrMapOvr>
    <a:masterClrMapping/>
  </p:clrMapOvr>
  <p:transition spd="med">
    <p:pull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064317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78590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2968"/>
      </p:ext>
    </p:extLst>
  </p:cSld>
  <p:clrMapOvr>
    <a:masterClrMapping/>
  </p:clrMapOvr>
  <p:transition spd="med">
    <p:pull/>
  </p:transition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960183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105424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798180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105786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671464"/>
      </p:ext>
    </p:extLst>
  </p:cSld>
  <p:clrMapOvr>
    <a:masterClrMapping/>
  </p:clrMapOvr>
  <p:transition spd="med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773593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93" y="788672"/>
            <a:ext cx="11680214" cy="3423284"/>
          </a:xfrm>
        </p:spPr>
        <p:txBody>
          <a:bodyPr anchor="b">
            <a:normAutofit/>
          </a:bodyPr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93" y="4322446"/>
            <a:ext cx="11680214" cy="1800224"/>
          </a:xfrm>
        </p:spPr>
        <p:txBody>
          <a:bodyPr/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33885"/>
      </p:ext>
    </p:extLst>
  </p:cSld>
  <p:clrMapOvr>
    <a:masterClrMapping/>
  </p:clrMapOvr>
  <p:transition spd="med">
    <p:pull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4" y="2505984"/>
            <a:ext cx="612720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8084" y="2505984"/>
            <a:ext cx="611298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2255"/>
      </p:ext>
    </p:extLst>
  </p:cSld>
  <p:clrMapOvr>
    <a:masterClrMapping/>
  </p:clrMapOvr>
  <p:transition spd="med">
    <p:pull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1242451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165" y="2505984"/>
            <a:ext cx="5855039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54" y="3494678"/>
            <a:ext cx="6128650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404" y="2505984"/>
            <a:ext cx="5838665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494678"/>
            <a:ext cx="6114428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4786"/>
      </p:ext>
    </p:extLst>
  </p:cSld>
  <p:clrMapOvr>
    <a:masterClrMapping/>
  </p:clrMapOvr>
  <p:transition spd="med">
    <p:pull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78082"/>
      </p:ext>
    </p:extLst>
  </p:cSld>
  <p:clrMapOvr>
    <a:masterClrMapping/>
  </p:clrMapOvr>
  <p:transition spd="med">
    <p:pull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8593"/>
      </p:ext>
    </p:extLst>
  </p:cSld>
  <p:clrMapOvr>
    <a:masterClrMapping/>
  </p:clrMapOvr>
  <p:transition spd="med">
    <p:pull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4" y="731520"/>
            <a:ext cx="4718684" cy="283464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77" y="731520"/>
            <a:ext cx="7427390" cy="6217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4" y="3566161"/>
            <a:ext cx="4718684" cy="3383279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08798"/>
      </p:ext>
    </p:extLst>
  </p:cSld>
  <p:clrMapOvr>
    <a:masterClrMapping/>
  </p:clrMapOvr>
  <p:transition spd="med">
    <p:pull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3" y="731520"/>
            <a:ext cx="7115728" cy="2834640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5" y="910657"/>
            <a:ext cx="3906427" cy="585964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566160"/>
            <a:ext cx="7121940" cy="338328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97522"/>
      </p:ext>
    </p:extLst>
  </p:cSld>
  <p:clrMapOvr>
    <a:masterClrMapping/>
  </p:clrMapOvr>
  <p:transition spd="med">
    <p:pull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515277"/>
            <a:ext cx="12424514" cy="443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3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6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  <p:sldLayoutId id="2147483839" r:id="rId18"/>
    <p:sldLayoutId id="2147483840" r:id="rId19"/>
    <p:sldLayoutId id="2147483841" r:id="rId20"/>
    <p:sldLayoutId id="2147483842" r:id="rId21"/>
    <p:sldLayoutId id="2147483843" r:id="rId22"/>
    <p:sldLayoutId id="2147483844" r:id="rId23"/>
    <p:sldLayoutId id="2147483845" r:id="rId24"/>
    <p:sldLayoutId id="2147483847" r:id="rId25"/>
  </p:sldLayoutIdLst>
  <p:transition spd="med">
    <p:pull/>
  </p:transition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08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F74D-6266-86E9-CEA1-6250D6C3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Blockchain technology in </a:t>
            </a:r>
            <a:r>
              <a:rPr lang="en-US" dirty="0" err="1"/>
              <a:t>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2D08-5A2E-99BC-DB79-32C52CE3B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Sankalp </a:t>
            </a:r>
            <a:r>
              <a:rPr lang="en-US" dirty="0" err="1"/>
              <a:t>Saharia</a:t>
            </a:r>
            <a:r>
              <a:rPr lang="en-US" dirty="0"/>
              <a:t> (231IT063)</a:t>
            </a:r>
          </a:p>
          <a:p>
            <a:r>
              <a:rPr lang="en-US" dirty="0"/>
              <a:t>Nikhil Agarwal (231IT044)</a:t>
            </a:r>
          </a:p>
          <a:p>
            <a:r>
              <a:rPr lang="en-US" dirty="0"/>
              <a:t>Shubhrodipto De (231IT070)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8198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4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784" y="3431619"/>
            <a:ext cx="5348645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Expected Output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4" y="4421029"/>
            <a:ext cx="534829" cy="5348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8784" y="5169694"/>
            <a:ext cx="2674263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Registration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48784" y="5632252"/>
            <a:ext cx="3042523" cy="1369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New users can create accounts by providing their information, including a username and password.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181" y="4421029"/>
            <a:ext cx="534829" cy="5348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12181" y="5169694"/>
            <a:ext cx="2674263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Login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4112181" y="5632252"/>
            <a:ext cx="3042523" cy="1369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Existing users can log in using their registered credentials to access their account.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577" y="4421029"/>
            <a:ext cx="534829" cy="5348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5577" y="5169694"/>
            <a:ext cx="2674263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Check Balance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475577" y="5632252"/>
            <a:ext cx="3042523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can view their current balance after logging in.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8974" y="4421029"/>
            <a:ext cx="534829" cy="53482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8974" y="5169694"/>
            <a:ext cx="2674263" cy="334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Send to Other Users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10838974" y="5632252"/>
            <a:ext cx="3042642" cy="1026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Users can send cryptocurrency/coins to other users.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10838974" y="6787515"/>
            <a:ext cx="3042642" cy="6846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Transactions are securely recorded on the blockchain.</a:t>
            </a:r>
            <a:endParaRPr lang="en-US" sz="1650" dirty="0"/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2811" y="589955"/>
            <a:ext cx="4163616" cy="520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Expected Output</a:t>
            </a:r>
            <a:endParaRPr lang="en-US" sz="3250" dirty="0"/>
          </a:p>
        </p:txBody>
      </p:sp>
      <p:sp>
        <p:nvSpPr>
          <p:cNvPr id="3" name="Shape 1"/>
          <p:cNvSpPr/>
          <p:nvPr/>
        </p:nvSpPr>
        <p:spPr>
          <a:xfrm>
            <a:off x="821174" y="1443395"/>
            <a:ext cx="22860" cy="6196132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4" name="Shape 2"/>
          <p:cNvSpPr/>
          <p:nvPr/>
        </p:nvSpPr>
        <p:spPr>
          <a:xfrm>
            <a:off x="997089" y="1806535"/>
            <a:ext cx="582811" cy="22860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5" name="Shape 3"/>
          <p:cNvSpPr/>
          <p:nvPr/>
        </p:nvSpPr>
        <p:spPr>
          <a:xfrm>
            <a:off x="645259" y="1630680"/>
            <a:ext cx="374690" cy="374690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75275" y="1693069"/>
            <a:ext cx="114538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748552" y="1609844"/>
            <a:ext cx="2911793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Blockchain Implementation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997089" y="2566154"/>
            <a:ext cx="582811" cy="22860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9" name="Shape 7"/>
          <p:cNvSpPr/>
          <p:nvPr/>
        </p:nvSpPr>
        <p:spPr>
          <a:xfrm>
            <a:off x="645259" y="2390299"/>
            <a:ext cx="374690" cy="374690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6940" y="2452688"/>
            <a:ext cx="151328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748552" y="2369463"/>
            <a:ext cx="2081808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Mining Process</a:t>
            </a: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748552" y="2729627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•Transactions are validated by mining (solving cryptographic puzzles).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748552" y="3095982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•New blocks are created after successful mining.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1748552" y="3462338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•Users/miners are rewarded for their participation.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997089" y="4424839"/>
            <a:ext cx="582811" cy="22860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16" name="Shape 14"/>
          <p:cNvSpPr/>
          <p:nvPr/>
        </p:nvSpPr>
        <p:spPr>
          <a:xfrm>
            <a:off x="645259" y="4248983"/>
            <a:ext cx="374690" cy="374690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3607" y="4311372"/>
            <a:ext cx="137874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748552" y="4228148"/>
            <a:ext cx="2291715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Blockchain Validation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997089" y="5184458"/>
            <a:ext cx="582811" cy="22860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20" name="Shape 18"/>
          <p:cNvSpPr/>
          <p:nvPr/>
        </p:nvSpPr>
        <p:spPr>
          <a:xfrm>
            <a:off x="645259" y="5008602"/>
            <a:ext cx="374690" cy="374690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56225" y="5070991"/>
            <a:ext cx="152757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1748552" y="4987766"/>
            <a:ext cx="3547467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Validation of Hash Code of Blocks</a:t>
            </a: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748552" y="5347930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•Each block contains a unique hash that links it to the previous block.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1748552" y="5714286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•Validation ensures that the hash of each block is correctly calculated and matches the expected value.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1748552" y="6080641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•Any tampering with a block’s data invalidates the hash, preventing unauthorized changes.</a:t>
            </a:r>
            <a:endParaRPr lang="en-US" sz="1300" dirty="0"/>
          </a:p>
        </p:txBody>
      </p:sp>
      <p:sp>
        <p:nvSpPr>
          <p:cNvPr id="26" name="Shape 24"/>
          <p:cNvSpPr/>
          <p:nvPr/>
        </p:nvSpPr>
        <p:spPr>
          <a:xfrm>
            <a:off x="997089" y="7043142"/>
            <a:ext cx="582811" cy="22860"/>
          </a:xfrm>
          <a:prstGeom prst="roundRect">
            <a:avLst>
              <a:gd name="adj" fmla="val 305993"/>
            </a:avLst>
          </a:prstGeom>
          <a:solidFill>
            <a:srgbClr val="414A70"/>
          </a:solidFill>
          <a:ln/>
        </p:spPr>
      </p:sp>
      <p:sp>
        <p:nvSpPr>
          <p:cNvPr id="27" name="Shape 25"/>
          <p:cNvSpPr/>
          <p:nvPr/>
        </p:nvSpPr>
        <p:spPr>
          <a:xfrm>
            <a:off x="645259" y="6867287"/>
            <a:ext cx="374690" cy="374690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60631" y="6929676"/>
            <a:ext cx="143828" cy="24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5</a:t>
            </a:r>
            <a:endParaRPr lang="en-US" sz="1950" dirty="0"/>
          </a:p>
        </p:txBody>
      </p:sp>
      <p:sp>
        <p:nvSpPr>
          <p:cNvPr id="29" name="Text 27"/>
          <p:cNvSpPr/>
          <p:nvPr/>
        </p:nvSpPr>
        <p:spPr>
          <a:xfrm>
            <a:off x="1748552" y="6846451"/>
            <a:ext cx="2343507" cy="260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Security and Integrity</a:t>
            </a: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1748552" y="7206615"/>
            <a:ext cx="12299037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•The hash-based validation mechanism ensures that the blockchain remains tamper-proof and secure, maintaining the integrity of all transactions.</a:t>
            </a:r>
            <a:endParaRPr lang="en-US" sz="1300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63CD-4EC8-752B-87F3-E039D1B0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943" y="3162486"/>
            <a:ext cx="12424513" cy="1591585"/>
          </a:xfrm>
        </p:spPr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23588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085975"/>
            <a:ext cx="4869180" cy="40576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815703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Exploring Blockchain Technology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64037" y="3729038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Blockchain is a revolutionary technology that transforms how we manage data and transactions. It's a secure, decentralized ledger that records information across multiple computers, making it tamper-proof and transparent.</a:t>
            </a:r>
            <a:endParaRPr lang="en-US" sz="1900"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3013"/>
            <a:ext cx="1159883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Understanding the Need for Blockchain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Centralized Systems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224218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Traditional systems rely on central authorities like banks or governments. These entities are vulnerable to security breaches, corruption, and data manipulation.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591639"/>
            <a:ext cx="376570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Decentralized Blockchain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623929" y="4224218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Blockchain eliminates the need for a central authority. Transactions are validated by a network of computers, making the system more secure and transparent.</a:t>
            </a:r>
            <a:endParaRPr lang="en-US" sz="1900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007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2125" y="3723442"/>
            <a:ext cx="10105787" cy="725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Motivations for Learning Blockchain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12125" y="5057656"/>
            <a:ext cx="406003" cy="406003"/>
          </a:xfrm>
          <a:prstGeom prst="roundRect">
            <a:avLst>
              <a:gd name="adj" fmla="val 240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50181" y="5057656"/>
            <a:ext cx="3542586" cy="725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Exploring Cutting-Edge Technology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1450181" y="5921931"/>
            <a:ext cx="3542586" cy="1484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Blockchain is a rapidly evolving field with real-world applications across various industries.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224820" y="5057656"/>
            <a:ext cx="406003" cy="406003"/>
          </a:xfrm>
          <a:prstGeom prst="roundRect">
            <a:avLst>
              <a:gd name="adj" fmla="val 240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862876" y="5057656"/>
            <a:ext cx="3542586" cy="725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Enhancing Problem-Solving Skills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5862876" y="5921931"/>
            <a:ext cx="3542586" cy="1484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Blockchain systems require strong problem-solving skills to understand their complex underlying mechanisms.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9637514" y="5057656"/>
            <a:ext cx="406003" cy="406003"/>
          </a:xfrm>
          <a:prstGeom prst="roundRect">
            <a:avLst>
              <a:gd name="adj" fmla="val 240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75570" y="5057656"/>
            <a:ext cx="3542586" cy="7250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Contributing to the Future of Secure Systems</a:t>
            </a:r>
            <a:endParaRPr lang="en-US" sz="2250" dirty="0"/>
          </a:p>
        </p:txBody>
      </p:sp>
      <p:sp>
        <p:nvSpPr>
          <p:cNvPr id="12" name="Text 9"/>
          <p:cNvSpPr/>
          <p:nvPr/>
        </p:nvSpPr>
        <p:spPr>
          <a:xfrm>
            <a:off x="10275570" y="5921931"/>
            <a:ext cx="3542586" cy="1113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Blockchain technology is crucial for building secure and trustworthy digital systems.</a:t>
            </a:r>
            <a:endParaRPr lang="en-US" sz="1800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6988" y="525304"/>
            <a:ext cx="9003744" cy="5955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General Solution: Building a Blockchain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666988" y="1501973"/>
            <a:ext cx="1661993" cy="1402913"/>
          </a:xfrm>
          <a:prstGeom prst="roundRect">
            <a:avLst>
              <a:gd name="adj" fmla="val 57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65108" y="2012871"/>
            <a:ext cx="109180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2519482" y="1692473"/>
            <a:ext cx="3637240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Define the Blockchain Structure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2519482" y="2104549"/>
            <a:ext cx="11253430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Determine the blockchain type (public, private, or consortium) and its key features: consensus mechanism, block size, and transaction fees.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2424232" y="2895362"/>
            <a:ext cx="11443930" cy="11430"/>
          </a:xfrm>
          <a:prstGeom prst="roundRect">
            <a:avLst>
              <a:gd name="adj" fmla="val 700315"/>
            </a:avLst>
          </a:prstGeom>
          <a:solidFill>
            <a:srgbClr val="414A70"/>
          </a:solidFill>
          <a:ln/>
        </p:spPr>
      </p:sp>
      <p:sp>
        <p:nvSpPr>
          <p:cNvPr id="8" name="Shape 6"/>
          <p:cNvSpPr/>
          <p:nvPr/>
        </p:nvSpPr>
        <p:spPr>
          <a:xfrm>
            <a:off x="666988" y="3000137"/>
            <a:ext cx="3324106" cy="1402913"/>
          </a:xfrm>
          <a:prstGeom prst="roundRect">
            <a:avLst>
              <a:gd name="adj" fmla="val 57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65108" y="3511034"/>
            <a:ext cx="144304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4181594" y="3190637"/>
            <a:ext cx="3100507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Implement Data Structures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4181594" y="3602712"/>
            <a:ext cx="9591318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Select a data structure to store blocks (e.g., linked lists or trees). Ensure the structure supports adding blocks, verifying data, and maintaining immutability.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4086344" y="4393525"/>
            <a:ext cx="9781818" cy="11430"/>
          </a:xfrm>
          <a:prstGeom prst="roundRect">
            <a:avLst>
              <a:gd name="adj" fmla="val 700315"/>
            </a:avLst>
          </a:prstGeom>
          <a:solidFill>
            <a:srgbClr val="414A70"/>
          </a:solidFill>
          <a:ln/>
        </p:spPr>
      </p:sp>
      <p:sp>
        <p:nvSpPr>
          <p:cNvPr id="13" name="Shape 11"/>
          <p:cNvSpPr/>
          <p:nvPr/>
        </p:nvSpPr>
        <p:spPr>
          <a:xfrm>
            <a:off x="666988" y="4498300"/>
            <a:ext cx="4986099" cy="1402913"/>
          </a:xfrm>
          <a:prstGeom prst="roundRect">
            <a:avLst>
              <a:gd name="adj" fmla="val 57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65108" y="5009198"/>
            <a:ext cx="131445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5843588" y="4688800"/>
            <a:ext cx="4367808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Develop Block Creation and Validation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5843588" y="5100876"/>
            <a:ext cx="7929324" cy="609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Define the process for creating new blocks. Use hashing algorithms (e.g., SHA-256) to verify block integrity and ensure tamper-proof security.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5748338" y="5891689"/>
            <a:ext cx="8119824" cy="11430"/>
          </a:xfrm>
          <a:prstGeom prst="roundRect">
            <a:avLst>
              <a:gd name="adj" fmla="val 700315"/>
            </a:avLst>
          </a:prstGeom>
          <a:solidFill>
            <a:srgbClr val="414A70"/>
          </a:solidFill>
          <a:ln/>
        </p:spPr>
      </p:sp>
      <p:sp>
        <p:nvSpPr>
          <p:cNvPr id="18" name="Shape 16"/>
          <p:cNvSpPr/>
          <p:nvPr/>
        </p:nvSpPr>
        <p:spPr>
          <a:xfrm>
            <a:off x="666988" y="5996464"/>
            <a:ext cx="6648212" cy="1707832"/>
          </a:xfrm>
          <a:prstGeom prst="roundRect">
            <a:avLst>
              <a:gd name="adj" fmla="val 4687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865108" y="6659761"/>
            <a:ext cx="145613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7505700" y="6186964"/>
            <a:ext cx="3688913" cy="297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Integrate Consensus Mechanism</a:t>
            </a:r>
            <a:endParaRPr lang="en-US" sz="1850" dirty="0"/>
          </a:p>
        </p:txBody>
      </p:sp>
      <p:sp>
        <p:nvSpPr>
          <p:cNvPr id="21" name="Text 19"/>
          <p:cNvSpPr/>
          <p:nvPr/>
        </p:nvSpPr>
        <p:spPr>
          <a:xfrm>
            <a:off x="7505700" y="6599039"/>
            <a:ext cx="6267212" cy="914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Implement a consensus mechanism (e.g., Proof-of-Work, Proof-of-Stake) to allow nodes to agree on block validity and maintain chain integrity.</a:t>
            </a:r>
            <a:endParaRPr lang="en-US" sz="1500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9952" y="976670"/>
            <a:ext cx="6949916" cy="708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Why a Singly Linked List?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79952" y="2280285"/>
            <a:ext cx="396716" cy="396716"/>
          </a:xfrm>
          <a:prstGeom prst="roundRect">
            <a:avLst>
              <a:gd name="adj" fmla="val 2400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363" y="2280285"/>
            <a:ext cx="2834164" cy="354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Linear Structure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363" y="2770465"/>
            <a:ext cx="6933486" cy="1087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singly linked list mimics a blockchain's sequential block structure, providing a suitable data structure for connecting blocks efficiently.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79952" y="4340185"/>
            <a:ext cx="396716" cy="396716"/>
          </a:xfrm>
          <a:prstGeom prst="roundRect">
            <a:avLst>
              <a:gd name="adj" fmla="val 2400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03363" y="4340185"/>
            <a:ext cx="3610094" cy="354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Efficient Block Connection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03363" y="4830366"/>
            <a:ext cx="6933486" cy="725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Each block holds a hash pointer, linking it to the next block, forming a smooth chain.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9952" y="6037421"/>
            <a:ext cx="396716" cy="396716"/>
          </a:xfrm>
          <a:prstGeom prst="roundRect">
            <a:avLst>
              <a:gd name="adj" fmla="val 2400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363" y="6037421"/>
            <a:ext cx="2834164" cy="354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Integrity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363" y="6527602"/>
            <a:ext cx="6933486" cy="725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Hash pointers prevent data manipulation by ensuring a secure connection between blocks.</a:t>
            </a:r>
            <a:endParaRPr lang="en-US" sz="1750" dirty="0"/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2594" y="597575"/>
            <a:ext cx="7638812" cy="1344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Blockchain and Singly Linked Lists: A Visual Connection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4" y="2264331"/>
            <a:ext cx="1075253" cy="172033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0388" y="2479358"/>
            <a:ext cx="2688074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 1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50388" y="2944297"/>
            <a:ext cx="624101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Each block contains data and a cryptographic hash, which acts as a pointer to the next block.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94" y="3984665"/>
            <a:ext cx="1075253" cy="192690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0388" y="4199692"/>
            <a:ext cx="2688074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 2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50388" y="4664631"/>
            <a:ext cx="6241018" cy="103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hash ensures that the blockchain is tamper-proof, as any change to a block would require altering all subsequent blocks.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94" y="5911572"/>
            <a:ext cx="1075253" cy="172033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0388" y="6126599"/>
            <a:ext cx="2688074" cy="335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Block 3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50388" y="6591538"/>
            <a:ext cx="624101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This chain-like structure is essential for maintaining the integrity of the blockchain.</a:t>
            </a:r>
            <a:endParaRPr lang="en-US" sz="1650" dirty="0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18091"/>
            <a:ext cx="917043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Understanding Block Structure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183368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26093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Previous Hash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26093" y="2979301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previous hash links each block to the one before it, forming a secure chain.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73490" y="2168127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509141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Time Stamp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509141" y="2979301"/>
            <a:ext cx="36121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time stamp records when the block was created, establishing a chronological order.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183368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2189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Transaction Details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92189" y="2979301"/>
            <a:ext cx="36121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</a:rPr>
              <a:t>Transaction details include sender, receiver, and amount for all transactions within the block.</a:t>
            </a:r>
          </a:p>
        </p:txBody>
      </p:sp>
      <p:sp>
        <p:nvSpPr>
          <p:cNvPr id="12" name="Shape 10"/>
          <p:cNvSpPr/>
          <p:nvPr/>
        </p:nvSpPr>
        <p:spPr>
          <a:xfrm>
            <a:off x="864037" y="5068372"/>
            <a:ext cx="6327815" cy="2243138"/>
          </a:xfrm>
          <a:prstGeom prst="roundRect">
            <a:avLst>
              <a:gd name="adj" fmla="val 462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26093" y="53304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Nonce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126093" y="5864304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randomly generated number used in mining to adjust the hash and validate the block.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068372"/>
            <a:ext cx="6327815" cy="2243138"/>
          </a:xfrm>
          <a:prstGeom prst="roundRect">
            <a:avLst>
              <a:gd name="adj" fmla="val 4623"/>
            </a:avLst>
          </a:prstGeom>
          <a:solidFill>
            <a:srgbClr val="283157"/>
          </a:solidFill>
          <a:ln w="15240">
            <a:solidFill>
              <a:srgbClr val="414A7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00724" y="53304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Hash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7700724" y="5864304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hash is a unique fingerprint calculated for each block, based on its content and the previous hash.</a:t>
            </a:r>
            <a:endParaRPr lang="en-US" sz="1900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6BD-19BA-B7C0-2C33-0D7C3ED7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55" y="1"/>
            <a:ext cx="12424513" cy="1250154"/>
          </a:xfrm>
        </p:spPr>
        <p:txBody>
          <a:bodyPr/>
          <a:lstStyle/>
          <a:p>
            <a:r>
              <a:rPr lang="en-IN" sz="4850" dirty="0">
                <a:solidFill>
                  <a:srgbClr val="FFFFFF"/>
                </a:solidFill>
                <a:latin typeface="Fraunces Medium" pitchFamily="34" charset="0"/>
              </a:rPr>
              <a:t>IMPLEMENTATION DETAILS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D28EC2-86A4-EC27-E36D-7F080BFC7829}"/>
              </a:ext>
            </a:extLst>
          </p:cNvPr>
          <p:cNvGrpSpPr/>
          <p:nvPr/>
        </p:nvGrpSpPr>
        <p:grpSpPr>
          <a:xfrm>
            <a:off x="576635" y="1201340"/>
            <a:ext cx="4638097" cy="2958289"/>
            <a:chOff x="864037" y="2183368"/>
            <a:chExt cx="4136231" cy="2638187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0DEA134E-2694-A23D-7FE2-A807A69236E9}"/>
                </a:ext>
              </a:extLst>
            </p:cNvPr>
            <p:cNvSpPr/>
            <p:nvPr/>
          </p:nvSpPr>
          <p:spPr>
            <a:xfrm>
              <a:off x="864037" y="2183368"/>
              <a:ext cx="4136231" cy="2638187"/>
            </a:xfrm>
            <a:prstGeom prst="roundRect">
              <a:avLst>
                <a:gd name="adj" fmla="val 3930"/>
              </a:avLst>
            </a:prstGeom>
            <a:solidFill>
              <a:srgbClr val="283157"/>
            </a:solidFill>
            <a:ln w="15240">
              <a:solidFill>
                <a:srgbClr val="414A70"/>
              </a:solidFill>
              <a:prstDash val="solid"/>
            </a:ln>
          </p:spPr>
        </p:sp>
        <p:sp>
          <p:nvSpPr>
            <p:cNvPr id="10" name="Text 2">
              <a:extLst>
                <a:ext uri="{FF2B5EF4-FFF2-40B4-BE49-F238E27FC236}">
                  <a16:creationId xmlns:a16="http://schemas.microsoft.com/office/drawing/2014/main" id="{3CCAA039-7E00-B7D1-8119-B1C7C5719116}"/>
                </a:ext>
              </a:extLst>
            </p:cNvPr>
            <p:cNvSpPr/>
            <p:nvPr/>
          </p:nvSpPr>
          <p:spPr>
            <a:xfrm>
              <a:off x="1126093" y="244542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IN" sz="2400" dirty="0">
                  <a:solidFill>
                    <a:srgbClr val="EBECEF"/>
                  </a:solidFill>
                  <a:latin typeface="Fraunces Medium" pitchFamily="34" charset="0"/>
                </a:rPr>
                <a:t>main.cpp -</a:t>
              </a:r>
            </a:p>
          </p:txBody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8B0CAA93-459D-9035-0085-BFEDB6BDFD65}"/>
                </a:ext>
              </a:extLst>
            </p:cNvPr>
            <p:cNvSpPr/>
            <p:nvPr/>
          </p:nvSpPr>
          <p:spPr>
            <a:xfrm>
              <a:off x="1126093" y="2979301"/>
              <a:ext cx="3612118" cy="11851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registerUser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loginUser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userAccount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E4FB23-E1CD-9A55-7E31-9261226C9FFA}"/>
              </a:ext>
            </a:extLst>
          </p:cNvPr>
          <p:cNvGrpSpPr/>
          <p:nvPr/>
        </p:nvGrpSpPr>
        <p:grpSpPr>
          <a:xfrm>
            <a:off x="577839" y="4430878"/>
            <a:ext cx="4638097" cy="2958289"/>
            <a:chOff x="864037" y="2183368"/>
            <a:chExt cx="4136231" cy="2638187"/>
          </a:xfrm>
        </p:grpSpPr>
        <p:sp>
          <p:nvSpPr>
            <p:cNvPr id="14" name="Shape 1">
              <a:extLst>
                <a:ext uri="{FF2B5EF4-FFF2-40B4-BE49-F238E27FC236}">
                  <a16:creationId xmlns:a16="http://schemas.microsoft.com/office/drawing/2014/main" id="{CFB8C544-E478-048C-0B5B-AA0CC1ED6074}"/>
                </a:ext>
              </a:extLst>
            </p:cNvPr>
            <p:cNvSpPr/>
            <p:nvPr/>
          </p:nvSpPr>
          <p:spPr>
            <a:xfrm>
              <a:off x="864037" y="2183368"/>
              <a:ext cx="4136231" cy="2638187"/>
            </a:xfrm>
            <a:prstGeom prst="roundRect">
              <a:avLst>
                <a:gd name="adj" fmla="val 3930"/>
              </a:avLst>
            </a:prstGeom>
            <a:solidFill>
              <a:srgbClr val="283157"/>
            </a:solidFill>
            <a:ln w="15240">
              <a:solidFill>
                <a:srgbClr val="414A70"/>
              </a:solidFill>
              <a:prstDash val="solid"/>
            </a:ln>
          </p:spPr>
        </p:sp>
        <p:sp>
          <p:nvSpPr>
            <p:cNvPr id="15" name="Text 2">
              <a:extLst>
                <a:ext uri="{FF2B5EF4-FFF2-40B4-BE49-F238E27FC236}">
                  <a16:creationId xmlns:a16="http://schemas.microsoft.com/office/drawing/2014/main" id="{EDE32189-4478-034E-436B-70259A2FAD19}"/>
                </a:ext>
              </a:extLst>
            </p:cNvPr>
            <p:cNvSpPr/>
            <p:nvPr/>
          </p:nvSpPr>
          <p:spPr>
            <a:xfrm>
              <a:off x="1126093" y="244542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IN" sz="2400" dirty="0">
                  <a:solidFill>
                    <a:srgbClr val="EBECEF"/>
                  </a:solidFill>
                  <a:latin typeface="Fraunces Medium" pitchFamily="34" charset="0"/>
                </a:rPr>
                <a:t>Block.cpp -</a:t>
              </a:r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0F0BE3E6-5F6B-A16C-AF76-62C4473DA9AC}"/>
                </a:ext>
              </a:extLst>
            </p:cNvPr>
            <p:cNvSpPr/>
            <p:nvPr/>
          </p:nvSpPr>
          <p:spPr>
            <a:xfrm>
              <a:off x="1126093" y="2979301"/>
              <a:ext cx="3612118" cy="11851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calculateHash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mineBlock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recalculateHash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A00D16-8155-63D4-C892-B70ADF9DAF0E}"/>
              </a:ext>
            </a:extLst>
          </p:cNvPr>
          <p:cNvGrpSpPr/>
          <p:nvPr/>
        </p:nvGrpSpPr>
        <p:grpSpPr>
          <a:xfrm>
            <a:off x="5444239" y="1201340"/>
            <a:ext cx="4004403" cy="4100750"/>
            <a:chOff x="864037" y="2183368"/>
            <a:chExt cx="3982793" cy="3680813"/>
          </a:xfrm>
        </p:grpSpPr>
        <p:sp>
          <p:nvSpPr>
            <p:cNvPr id="18" name="Shape 1">
              <a:extLst>
                <a:ext uri="{FF2B5EF4-FFF2-40B4-BE49-F238E27FC236}">
                  <a16:creationId xmlns:a16="http://schemas.microsoft.com/office/drawing/2014/main" id="{0DD32AD7-6B3B-468B-6489-D08B7E87C7D3}"/>
                </a:ext>
              </a:extLst>
            </p:cNvPr>
            <p:cNvSpPr/>
            <p:nvPr/>
          </p:nvSpPr>
          <p:spPr>
            <a:xfrm>
              <a:off x="864037" y="2183368"/>
              <a:ext cx="3982793" cy="3680813"/>
            </a:xfrm>
            <a:prstGeom prst="roundRect">
              <a:avLst>
                <a:gd name="adj" fmla="val 3930"/>
              </a:avLst>
            </a:prstGeom>
            <a:solidFill>
              <a:srgbClr val="283157"/>
            </a:solidFill>
            <a:ln w="15240">
              <a:solidFill>
                <a:srgbClr val="414A70"/>
              </a:solidFill>
              <a:prstDash val="solid"/>
            </a:ln>
          </p:spPr>
        </p:sp>
        <p:sp>
          <p:nvSpPr>
            <p:cNvPr id="19" name="Text 2">
              <a:extLst>
                <a:ext uri="{FF2B5EF4-FFF2-40B4-BE49-F238E27FC236}">
                  <a16:creationId xmlns:a16="http://schemas.microsoft.com/office/drawing/2014/main" id="{CAEC5CF6-714F-A264-0595-75DE10DFC360}"/>
                </a:ext>
              </a:extLst>
            </p:cNvPr>
            <p:cNvSpPr/>
            <p:nvPr/>
          </p:nvSpPr>
          <p:spPr>
            <a:xfrm>
              <a:off x="1126093" y="244542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IN" sz="2400" dirty="0">
                  <a:solidFill>
                    <a:srgbClr val="EBECEF"/>
                  </a:solidFill>
                  <a:latin typeface="Fraunces Medium" pitchFamily="34" charset="0"/>
                </a:rPr>
                <a:t>User.cpp -</a:t>
              </a:r>
            </a:p>
          </p:txBody>
        </p:sp>
        <p:sp>
          <p:nvSpPr>
            <p:cNvPr id="20" name="Text 3">
              <a:extLst>
                <a:ext uri="{FF2B5EF4-FFF2-40B4-BE49-F238E27FC236}">
                  <a16:creationId xmlns:a16="http://schemas.microsoft.com/office/drawing/2014/main" id="{FC5391F9-BA5F-8F17-3B3E-8710DBF12280}"/>
                </a:ext>
              </a:extLst>
            </p:cNvPr>
            <p:cNvSpPr/>
            <p:nvPr/>
          </p:nvSpPr>
          <p:spPr>
            <a:xfrm>
              <a:off x="1126092" y="2979301"/>
              <a:ext cx="3548895" cy="27201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hashPassword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authenticate()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saveToFile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userExists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loadUser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updateUserFile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updateBalance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ts val="3000"/>
                </a:lnSpc>
                <a:buFont typeface="Arial" panose="020B0604020202020204" pitchFamily="34" charset="0"/>
                <a:buChar char="•"/>
              </a:pPr>
              <a:r>
                <a:rPr lang="en-IN" sz="2000" dirty="0" err="1">
                  <a:solidFill>
                    <a:srgbClr val="EBECEF"/>
                  </a:solidFill>
                  <a:latin typeface="Epilogue" pitchFamily="34" charset="0"/>
                </a:rPr>
                <a:t>getBalance</a:t>
              </a: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4F7A1F-62DD-B468-DEA7-6C5B9316A797}"/>
              </a:ext>
            </a:extLst>
          </p:cNvPr>
          <p:cNvGrpSpPr/>
          <p:nvPr/>
        </p:nvGrpSpPr>
        <p:grpSpPr>
          <a:xfrm>
            <a:off x="5440915" y="5545108"/>
            <a:ext cx="3984774" cy="1844059"/>
            <a:chOff x="864037" y="2183368"/>
            <a:chExt cx="4136231" cy="2638187"/>
          </a:xfrm>
        </p:grpSpPr>
        <p:sp>
          <p:nvSpPr>
            <p:cNvPr id="22" name="Shape 1">
              <a:extLst>
                <a:ext uri="{FF2B5EF4-FFF2-40B4-BE49-F238E27FC236}">
                  <a16:creationId xmlns:a16="http://schemas.microsoft.com/office/drawing/2014/main" id="{63DF2AE9-9F06-DDC6-9995-6F72C8268835}"/>
                </a:ext>
              </a:extLst>
            </p:cNvPr>
            <p:cNvSpPr/>
            <p:nvPr/>
          </p:nvSpPr>
          <p:spPr>
            <a:xfrm>
              <a:off x="864037" y="2183368"/>
              <a:ext cx="4136231" cy="2638187"/>
            </a:xfrm>
            <a:prstGeom prst="roundRect">
              <a:avLst>
                <a:gd name="adj" fmla="val 3930"/>
              </a:avLst>
            </a:prstGeom>
            <a:solidFill>
              <a:srgbClr val="283157"/>
            </a:solidFill>
            <a:ln w="15240">
              <a:solidFill>
                <a:srgbClr val="414A70"/>
              </a:solidFill>
              <a:prstDash val="solid"/>
            </a:ln>
          </p:spPr>
        </p:sp>
        <p:sp>
          <p:nvSpPr>
            <p:cNvPr id="23" name="Text 2">
              <a:extLst>
                <a:ext uri="{FF2B5EF4-FFF2-40B4-BE49-F238E27FC236}">
                  <a16:creationId xmlns:a16="http://schemas.microsoft.com/office/drawing/2014/main" id="{0A903A0B-86D0-B2C2-825A-6F664B4DDE62}"/>
                </a:ext>
              </a:extLst>
            </p:cNvPr>
            <p:cNvSpPr/>
            <p:nvPr/>
          </p:nvSpPr>
          <p:spPr>
            <a:xfrm>
              <a:off x="1126093" y="244542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IN" sz="2400" dirty="0">
                  <a:solidFill>
                    <a:srgbClr val="EBECEF"/>
                  </a:solidFill>
                  <a:latin typeface="Fraunces Medium" pitchFamily="34" charset="0"/>
                </a:rPr>
                <a:t>SHA256.cpp -</a:t>
              </a:r>
            </a:p>
          </p:txBody>
        </p:sp>
        <p:sp>
          <p:nvSpPr>
            <p:cNvPr id="24" name="Text 3">
              <a:extLst>
                <a:ext uri="{FF2B5EF4-FFF2-40B4-BE49-F238E27FC236}">
                  <a16:creationId xmlns:a16="http://schemas.microsoft.com/office/drawing/2014/main" id="{56DB0D1A-1137-33FA-8262-8D5D84666F9D}"/>
                </a:ext>
              </a:extLst>
            </p:cNvPr>
            <p:cNvSpPr/>
            <p:nvPr/>
          </p:nvSpPr>
          <p:spPr>
            <a:xfrm>
              <a:off x="1126093" y="3536371"/>
              <a:ext cx="3612118" cy="11851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ts val="3100"/>
                </a:lnSpc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rgbClr val="EBECEF"/>
                  </a:solidFill>
                  <a:latin typeface="Epilogue" pitchFamily="34" charset="0"/>
                </a:rPr>
                <a:t>hash()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06CDBE-E3C5-6B95-C191-3D15C327F673}"/>
              </a:ext>
            </a:extLst>
          </p:cNvPr>
          <p:cNvGrpSpPr/>
          <p:nvPr/>
        </p:nvGrpSpPr>
        <p:grpSpPr>
          <a:xfrm>
            <a:off x="9678149" y="1196667"/>
            <a:ext cx="4442454" cy="6192500"/>
            <a:chOff x="864037" y="2183368"/>
            <a:chExt cx="4044678" cy="4365970"/>
          </a:xfrm>
        </p:grpSpPr>
        <p:sp>
          <p:nvSpPr>
            <p:cNvPr id="26" name="Shape 1">
              <a:extLst>
                <a:ext uri="{FF2B5EF4-FFF2-40B4-BE49-F238E27FC236}">
                  <a16:creationId xmlns:a16="http://schemas.microsoft.com/office/drawing/2014/main" id="{8C7515D5-55CD-1841-B375-DCD3E1CEC12F}"/>
                </a:ext>
              </a:extLst>
            </p:cNvPr>
            <p:cNvSpPr/>
            <p:nvPr/>
          </p:nvSpPr>
          <p:spPr>
            <a:xfrm>
              <a:off x="864037" y="2183368"/>
              <a:ext cx="4044678" cy="4365970"/>
            </a:xfrm>
            <a:prstGeom prst="roundRect">
              <a:avLst>
                <a:gd name="adj" fmla="val 3930"/>
              </a:avLst>
            </a:prstGeom>
            <a:solidFill>
              <a:srgbClr val="283157"/>
            </a:solidFill>
            <a:ln w="15240">
              <a:solidFill>
                <a:srgbClr val="414A70"/>
              </a:solidFill>
              <a:prstDash val="solid"/>
            </a:ln>
          </p:spPr>
        </p:sp>
        <p:sp>
          <p:nvSpPr>
            <p:cNvPr id="27" name="Text 2">
              <a:extLst>
                <a:ext uri="{FF2B5EF4-FFF2-40B4-BE49-F238E27FC236}">
                  <a16:creationId xmlns:a16="http://schemas.microsoft.com/office/drawing/2014/main" id="{8BD951BB-D50E-1032-96D7-EC75FC562431}"/>
                </a:ext>
              </a:extLst>
            </p:cNvPr>
            <p:cNvSpPr/>
            <p:nvPr/>
          </p:nvSpPr>
          <p:spPr>
            <a:xfrm>
              <a:off x="1126093" y="244542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IN" sz="2400" dirty="0">
                  <a:solidFill>
                    <a:srgbClr val="EBECEF"/>
                  </a:solidFill>
                  <a:latin typeface="Fraunces Medium" pitchFamily="34" charset="0"/>
                </a:rPr>
                <a:t>Blockchain.cpp -</a:t>
              </a:r>
            </a:p>
          </p:txBody>
        </p:sp>
        <p:sp>
          <p:nvSpPr>
            <p:cNvPr id="28" name="Text 3">
              <a:extLst>
                <a:ext uri="{FF2B5EF4-FFF2-40B4-BE49-F238E27FC236}">
                  <a16:creationId xmlns:a16="http://schemas.microsoft.com/office/drawing/2014/main" id="{13F742A1-2869-7A63-82D2-5D353E6DA0A6}"/>
                </a:ext>
              </a:extLst>
            </p:cNvPr>
            <p:cNvSpPr/>
            <p:nvPr/>
          </p:nvSpPr>
          <p:spPr>
            <a:xfrm>
              <a:off x="1126092" y="2813572"/>
              <a:ext cx="3416176" cy="318678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addBlock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saveBlockToFile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saveBlockchainToFile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createGenesisBlock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loadFromFile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validateBlockchain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removeLastBlock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2200" dirty="0" err="1">
                  <a:solidFill>
                    <a:srgbClr val="EBECEF"/>
                  </a:solidFill>
                  <a:latin typeface="Epilogue" pitchFamily="34" charset="0"/>
                </a:rPr>
                <a:t>printBlockchain</a:t>
              </a:r>
              <a:r>
                <a:rPr lang="en-IN" sz="2200" dirty="0">
                  <a:solidFill>
                    <a:srgbClr val="EBECEF"/>
                  </a:solidFill>
                  <a:latin typeface="Epilogu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1772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202</TotalTime>
  <Words>810</Words>
  <Application>Microsoft Office PowerPoint</Application>
  <PresentationFormat>Custom</PresentationFormat>
  <Paragraphs>123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Fraunces Medium</vt:lpstr>
      <vt:lpstr>Bookman Old Style</vt:lpstr>
      <vt:lpstr>Arial</vt:lpstr>
      <vt:lpstr>Rockwell</vt:lpstr>
      <vt:lpstr>Epilogue</vt:lpstr>
      <vt:lpstr>Damask</vt:lpstr>
      <vt:lpstr>Blockchain technology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Thank You 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Shubhrodipto De</cp:lastModifiedBy>
  <cp:revision>11</cp:revision>
  <dcterms:created xsi:type="dcterms:W3CDTF">2024-09-29T15:09:15Z</dcterms:created>
  <dcterms:modified xsi:type="dcterms:W3CDTF">2024-11-14T08:11:41Z</dcterms:modified>
</cp:coreProperties>
</file>