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8" r:id="rId2"/>
    <p:sldId id="259" r:id="rId3"/>
    <p:sldId id="277" r:id="rId4"/>
    <p:sldId id="280" r:id="rId5"/>
    <p:sldId id="278" r:id="rId6"/>
    <p:sldId id="276" r:id="rId7"/>
    <p:sldId id="281" r:id="rId8"/>
    <p:sldId id="283" r:id="rId9"/>
    <p:sldId id="282" r:id="rId10"/>
    <p:sldId id="27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8" d="100"/>
          <a:sy n="78" d="100"/>
        </p:scale>
        <p:origin x="1598"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9A9EC2-931A-4586-AB5C-356E29627AF7}" type="datetimeFigureOut">
              <a:rPr lang="en-US" smtClean="0"/>
              <a:pPr/>
              <a:t>9/4/2023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C9F9B-4DA2-4E73-A0ED-43F70B02F38A}" type="slidenum">
              <a:rPr lang="en-US" smtClean="0"/>
              <a:pPr/>
              <a:t>‹#›</a:t>
            </a:fld>
            <a:endParaRPr lang="en-US"/>
          </a:p>
        </p:txBody>
      </p:sp>
    </p:spTree>
    <p:extLst>
      <p:ext uri="{BB962C8B-B14F-4D97-AF65-F5344CB8AC3E}">
        <p14:creationId xmlns:p14="http://schemas.microsoft.com/office/powerpoint/2010/main" val="3338941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56A263-85D1-4D0B-AE61-D9AF70FBE4B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145345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56A263-85D1-4D0B-AE61-D9AF70FBE4B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1933792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56A263-85D1-4D0B-AE61-D9AF70FBE4B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69239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56A263-85D1-4D0B-AE61-D9AF70FBE4B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376274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56A263-85D1-4D0B-AE61-D9AF70FBE4B8}" type="datetimeFigureOut">
              <a:rPr lang="en-US" smtClean="0"/>
              <a:pPr/>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117988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56A263-85D1-4D0B-AE61-D9AF70FBE4B8}"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252170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56A263-85D1-4D0B-AE61-D9AF70FBE4B8}" type="datetimeFigureOut">
              <a:rPr lang="en-US" smtClean="0"/>
              <a:pPr/>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135904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56A263-85D1-4D0B-AE61-D9AF70FBE4B8}" type="datetimeFigureOut">
              <a:rPr lang="en-US" smtClean="0"/>
              <a:pPr/>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1289337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56A263-85D1-4D0B-AE61-D9AF70FBE4B8}" type="datetimeFigureOut">
              <a:rPr lang="en-US" smtClean="0"/>
              <a:pPr/>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420040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6A263-85D1-4D0B-AE61-D9AF70FBE4B8}"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270746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56A263-85D1-4D0B-AE61-D9AF70FBE4B8}" type="datetimeFigureOut">
              <a:rPr lang="en-US" smtClean="0"/>
              <a:pPr/>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1E5035-4C95-48E6-B40A-7610F81AD2F0}" type="slidenum">
              <a:rPr lang="en-US" smtClean="0"/>
              <a:pPr/>
              <a:t>‹#›</a:t>
            </a:fld>
            <a:endParaRPr lang="en-US"/>
          </a:p>
        </p:txBody>
      </p:sp>
    </p:spTree>
    <p:extLst>
      <p:ext uri="{BB962C8B-B14F-4D97-AF65-F5344CB8AC3E}">
        <p14:creationId xmlns:p14="http://schemas.microsoft.com/office/powerpoint/2010/main" val="55658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56A263-85D1-4D0B-AE61-D9AF70FBE4B8}" type="datetimeFigureOut">
              <a:rPr lang="en-US" smtClean="0"/>
              <a:pPr/>
              <a:t>9/4/2023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E5035-4C95-48E6-B40A-7610F81AD2F0}" type="slidenum">
              <a:rPr lang="en-US" smtClean="0"/>
              <a:pPr/>
              <a:t>‹#›</a:t>
            </a:fld>
            <a:endParaRPr lang="en-US"/>
          </a:p>
        </p:txBody>
      </p:sp>
    </p:spTree>
    <p:extLst>
      <p:ext uri="{BB962C8B-B14F-4D97-AF65-F5344CB8AC3E}">
        <p14:creationId xmlns:p14="http://schemas.microsoft.com/office/powerpoint/2010/main" val="3865862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38200" y="1676400"/>
            <a:ext cx="7086600" cy="2062103"/>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Seminar on</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Internship Presentation</a:t>
            </a:r>
          </a:p>
          <a:p>
            <a:pPr algn="ctr"/>
            <a:r>
              <a:rPr lang="en-US" sz="2800" dirty="0">
                <a:latin typeface="Times New Roman" panose="02020603050405020304" pitchFamily="18" charset="0"/>
                <a:cs typeface="Times New Roman" panose="02020603050405020304" pitchFamily="18" charset="0"/>
              </a:rPr>
              <a:t>(Salesforce and Prerequisite)</a:t>
            </a:r>
          </a:p>
          <a:p>
            <a:pPr algn="ctr"/>
            <a:endParaRPr lang="en-US" sz="2000" b="1"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51317"/>
            <a:ext cx="8458200" cy="1425083"/>
          </a:xfrm>
          <a:prstGeom prst="rect">
            <a:avLst/>
          </a:prstGeom>
        </p:spPr>
      </p:pic>
      <p:sp>
        <p:nvSpPr>
          <p:cNvPr id="5" name="TextBox 4"/>
          <p:cNvSpPr txBox="1"/>
          <p:nvPr/>
        </p:nvSpPr>
        <p:spPr>
          <a:xfrm>
            <a:off x="1028700" y="3758168"/>
            <a:ext cx="6705600" cy="1508105"/>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Presented By</a:t>
            </a:r>
          </a:p>
          <a:p>
            <a:pPr algn="ctr"/>
            <a:r>
              <a:rPr lang="en-GB" sz="2000" b="1" dirty="0">
                <a:latin typeface="Times New Roman" panose="02020603050405020304" pitchFamily="18" charset="0"/>
                <a:cs typeface="Times New Roman" panose="02020603050405020304" pitchFamily="18" charset="0"/>
              </a:rPr>
              <a:t>Nikhil Lanjewar</a:t>
            </a:r>
          </a:p>
          <a:p>
            <a:pPr algn="ctr"/>
            <a:endParaRPr lang="en-GB" dirty="0">
              <a:latin typeface="Times New Roman" panose="02020603050405020304" pitchFamily="18" charset="0"/>
              <a:cs typeface="Times New Roman" panose="02020603050405020304" pitchFamily="18" charset="0"/>
            </a:endParaRPr>
          </a:p>
          <a:p>
            <a:r>
              <a:rPr lang="en-US" dirty="0">
                <a:latin typeface="Times New Roman" pitchFamily="18" charset="0"/>
                <a:cs typeface="Times New Roman" pitchFamily="18" charset="0"/>
              </a:rPr>
              <a:t>				</a:t>
            </a:r>
          </a:p>
          <a:p>
            <a:pPr algn="ct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6DD1C14-03D5-133E-CB85-8B366D5C91F4}"/>
              </a:ext>
            </a:extLst>
          </p:cNvPr>
          <p:cNvSpPr txBox="1"/>
          <p:nvPr/>
        </p:nvSpPr>
        <p:spPr>
          <a:xfrm>
            <a:off x="6172200" y="5334000"/>
            <a:ext cx="28194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Guided by</a:t>
            </a:r>
          </a:p>
          <a:p>
            <a:r>
              <a:rPr lang="en-IN" b="1" dirty="0">
                <a:latin typeface="Times New Roman" panose="02020603050405020304" pitchFamily="18" charset="0"/>
                <a:cs typeface="Times New Roman" panose="02020603050405020304" pitchFamily="18" charset="0"/>
              </a:rPr>
              <a:t>Sagar Pradhan Sir</a:t>
            </a:r>
          </a:p>
        </p:txBody>
      </p:sp>
    </p:spTree>
    <p:extLst>
      <p:ext uri="{BB962C8B-B14F-4D97-AF65-F5344CB8AC3E}">
        <p14:creationId xmlns:p14="http://schemas.microsoft.com/office/powerpoint/2010/main" val="890911034"/>
      </p:ext>
    </p:ext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2D9A6-2862-4027-9AAC-534047168213}" type="datetime1">
              <a:rPr lang="en-US" smtClean="0"/>
              <a:pPr/>
              <a:t>9/4/2023</a:t>
            </a:fld>
            <a:endParaRPr lang="en-US"/>
          </a:p>
        </p:txBody>
      </p:sp>
      <p:sp>
        <p:nvSpPr>
          <p:cNvPr id="3" name="Footer Placeholder 2"/>
          <p:cNvSpPr>
            <a:spLocks noGrp="1"/>
          </p:cNvSpPr>
          <p:nvPr>
            <p:ph type="ftr" sz="quarter" idx="11"/>
          </p:nvPr>
        </p:nvSpPr>
        <p:spPr/>
        <p:txBody>
          <a:bodyPr/>
          <a:lstStyle/>
          <a:p>
            <a:r>
              <a:rPr lang="en-US"/>
              <a:t>Prof. Yogesh Sharma</a:t>
            </a:r>
            <a:endParaRPr lang="en-US" dirty="0"/>
          </a:p>
        </p:txBody>
      </p:sp>
      <p:sp>
        <p:nvSpPr>
          <p:cNvPr id="4" name="Rectangle 3"/>
          <p:cNvSpPr/>
          <p:nvPr/>
        </p:nvSpPr>
        <p:spPr>
          <a:xfrm>
            <a:off x="2387934" y="2514600"/>
            <a:ext cx="3708066" cy="923330"/>
          </a:xfrm>
          <a:prstGeom prst="rect">
            <a:avLst/>
          </a:prstGeom>
          <a:noFill/>
        </p:spPr>
        <p:txBody>
          <a:bodyPr wrap="none" lIns="91440" tIns="45720" rIns="91440" bIns="45720">
            <a:spAutoFit/>
          </a:bodyPr>
          <a:lstStyle/>
          <a:p>
            <a:pPr algn="ctr"/>
            <a:r>
              <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Thank you</a:t>
            </a:r>
          </a:p>
        </p:txBody>
      </p:sp>
    </p:spTree>
    <p:extLst>
      <p:ext uri="{BB962C8B-B14F-4D97-AF65-F5344CB8AC3E}">
        <p14:creationId xmlns:p14="http://schemas.microsoft.com/office/powerpoint/2010/main" val="914225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11426"/>
            <a:ext cx="4343400" cy="563562"/>
          </a:xfrm>
        </p:spPr>
        <p:txBody>
          <a:bodyPr>
            <a:normAutofit/>
          </a:bodyPr>
          <a:lstStyle/>
          <a:p>
            <a:r>
              <a:rPr lang="en-US" sz="2800" b="1" dirty="0">
                <a:solidFill>
                  <a:srgbClr val="FF0000"/>
                </a:solidFill>
                <a:latin typeface="Times New Roman" pitchFamily="18" charset="0"/>
                <a:cs typeface="Times New Roman" pitchFamily="18" charset="0"/>
              </a:rPr>
              <a:t>Contents</a:t>
            </a:r>
          </a:p>
        </p:txBody>
      </p:sp>
      <p:sp>
        <p:nvSpPr>
          <p:cNvPr id="5" name="Content Placeholder 2"/>
          <p:cNvSpPr txBox="1">
            <a:spLocks/>
          </p:cNvSpPr>
          <p:nvPr/>
        </p:nvSpPr>
        <p:spPr>
          <a:xfrm>
            <a:off x="533400" y="1066800"/>
            <a:ext cx="5410200" cy="4038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Introduction to Salesforce Administration</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lang="en-US" sz="2000" dirty="0">
                <a:latin typeface="Times New Roman" pitchFamily="18" charset="0"/>
                <a:cs typeface="Times New Roman" pitchFamily="18" charset="0"/>
              </a:rPr>
              <a:t>Need of Salesforce ?</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Objects</a:t>
            </a:r>
            <a:r>
              <a:rPr lang="en-US" sz="2000" dirty="0">
                <a:latin typeface="Times New Roman" pitchFamily="18" charset="0"/>
                <a:cs typeface="Times New Roman" pitchFamily="18" charset="0"/>
              </a:rPr>
              <a:t>, Field and Data Types</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Objects Relationship and System Security</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lang="en-US" sz="2000" dirty="0">
                <a:latin typeface="Times New Roman" pitchFamily="18" charset="0"/>
                <a:cs typeface="Times New Roman" pitchFamily="18" charset="0"/>
              </a:rPr>
              <a:t>Validation Rule and Data Security</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Apex Classes</a:t>
            </a: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r>
              <a:rPr lang="en-US" sz="2000" dirty="0">
                <a:latin typeface="Times New Roman" pitchFamily="18" charset="0"/>
                <a:cs typeface="Times New Roman" pitchFamily="18" charset="0"/>
              </a:rPr>
              <a:t>Conclusion</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endParaRPr lang="en-US" sz="2000" dirty="0">
              <a:latin typeface="Times New Roman" pitchFamily="18" charset="0"/>
              <a:cs typeface="Times New Roman" pitchFamily="18" charset="0"/>
            </a:endParaRP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2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4496575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4343400" cy="563562"/>
          </a:xfrm>
        </p:spPr>
        <p:txBody>
          <a:bodyPr>
            <a:normAutofit/>
          </a:bodyPr>
          <a:lstStyle/>
          <a:p>
            <a:r>
              <a:rPr lang="en-US" sz="2800" b="1" dirty="0">
                <a:solidFill>
                  <a:srgbClr val="FF0000"/>
                </a:solidFill>
                <a:latin typeface="Times New Roman" pitchFamily="18" charset="0"/>
                <a:cs typeface="Times New Roman" pitchFamily="18" charset="0"/>
              </a:rPr>
              <a:t>Introduction</a:t>
            </a:r>
          </a:p>
        </p:txBody>
      </p:sp>
      <p:sp>
        <p:nvSpPr>
          <p:cNvPr id="3" name="TextBox 2">
            <a:extLst>
              <a:ext uri="{FF2B5EF4-FFF2-40B4-BE49-F238E27FC236}">
                <a16:creationId xmlns:a16="http://schemas.microsoft.com/office/drawing/2014/main" id="{E2BAD76D-D7CC-A9E0-8B20-DF715CA25BAC}"/>
              </a:ext>
            </a:extLst>
          </p:cNvPr>
          <p:cNvSpPr txBox="1"/>
          <p:nvPr/>
        </p:nvSpPr>
        <p:spPr>
          <a:xfrm>
            <a:off x="609600" y="1371600"/>
            <a:ext cx="4648200" cy="3730317"/>
          </a:xfrm>
          <a:prstGeom prst="rect">
            <a:avLst/>
          </a:prstGeom>
          <a:noFill/>
        </p:spPr>
        <p:txBody>
          <a:bodyPr wrap="square" rtlCol="0">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Salesforce Administration is the process of managing and maintaining a company’s CRM System using the Salesforce Platform. It Involves Configuring the System to meet the unique needs of the organization, creating custom objects and fields setting up security measures and ensuring data accuracy and integrity.</a:t>
            </a:r>
          </a:p>
        </p:txBody>
      </p:sp>
      <p:pic>
        <p:nvPicPr>
          <p:cNvPr id="5" name="Picture 4">
            <a:extLst>
              <a:ext uri="{FF2B5EF4-FFF2-40B4-BE49-F238E27FC236}">
                <a16:creationId xmlns:a16="http://schemas.microsoft.com/office/drawing/2014/main" id="{F11A1AAE-2A83-1184-C5EC-E21CA60A226A}"/>
              </a:ext>
            </a:extLst>
          </p:cNvPr>
          <p:cNvPicPr>
            <a:picLocks noChangeAspect="1"/>
          </p:cNvPicPr>
          <p:nvPr/>
        </p:nvPicPr>
        <p:blipFill rotWithShape="1">
          <a:blip r:embed="rId2"/>
          <a:srcRect l="12399" r="1258" b="4394"/>
          <a:stretch/>
        </p:blipFill>
        <p:spPr>
          <a:xfrm>
            <a:off x="5638800" y="2147013"/>
            <a:ext cx="2760296" cy="2179489"/>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4496575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CC49-860C-FE47-C861-4A8D9E661F3A}"/>
              </a:ext>
            </a:extLst>
          </p:cNvPr>
          <p:cNvSpPr txBox="1">
            <a:spLocks/>
          </p:cNvSpPr>
          <p:nvPr/>
        </p:nvSpPr>
        <p:spPr>
          <a:xfrm>
            <a:off x="2209800" y="152400"/>
            <a:ext cx="43434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200000"/>
              </a:lnSpc>
              <a:spcBef>
                <a:spcPct val="20000"/>
              </a:spcBef>
              <a:spcAft>
                <a:spcPts val="0"/>
              </a:spcAft>
              <a:buClrTx/>
              <a:buSzTx/>
              <a:tabLst/>
              <a:defRPr/>
            </a:pPr>
            <a:r>
              <a:rPr lang="en-US" sz="2800" b="1" dirty="0">
                <a:solidFill>
                  <a:srgbClr val="FF0000"/>
                </a:solidFill>
                <a:latin typeface="Times New Roman" pitchFamily="18" charset="0"/>
                <a:cs typeface="Times New Roman" pitchFamily="18" charset="0"/>
              </a:rPr>
              <a:t>	Need of Salesforce ?</a:t>
            </a:r>
          </a:p>
        </p:txBody>
      </p:sp>
      <p:sp>
        <p:nvSpPr>
          <p:cNvPr id="4" name="TextBox 3">
            <a:extLst>
              <a:ext uri="{FF2B5EF4-FFF2-40B4-BE49-F238E27FC236}">
                <a16:creationId xmlns:a16="http://schemas.microsoft.com/office/drawing/2014/main" id="{3C6B4AB8-A504-0633-3747-5FF8D4F568EC}"/>
              </a:ext>
            </a:extLst>
          </p:cNvPr>
          <p:cNvSpPr txBox="1"/>
          <p:nvPr/>
        </p:nvSpPr>
        <p:spPr>
          <a:xfrm>
            <a:off x="609600" y="1446336"/>
            <a:ext cx="5638800" cy="2345322"/>
          </a:xfrm>
          <a:prstGeom prst="rect">
            <a:avLst/>
          </a:prstGeom>
          <a:noFill/>
        </p:spPr>
        <p:txBody>
          <a:bodyPr wrap="square" rtlCol="0">
            <a:spAutoFit/>
          </a:bodyPr>
          <a:lstStyle/>
          <a:p>
            <a:pPr marL="342900" indent="-342900">
              <a:lnSpc>
                <a:spcPct val="150000"/>
              </a:lnSpc>
              <a:buAutoNum type="arabicPeriod"/>
            </a:pPr>
            <a:r>
              <a:rPr lang="en-IN" sz="2000" dirty="0">
                <a:latin typeface="Times New Roman" panose="02020603050405020304" pitchFamily="18" charset="0"/>
                <a:cs typeface="Times New Roman" panose="02020603050405020304" pitchFamily="18" charset="0"/>
              </a:rPr>
              <a:t>Centralized Data Management</a:t>
            </a:r>
          </a:p>
          <a:p>
            <a:pPr marL="342900" indent="-342900">
              <a:lnSpc>
                <a:spcPct val="150000"/>
              </a:lnSpc>
              <a:buAutoNum type="arabicPeriod"/>
            </a:pPr>
            <a:r>
              <a:rPr lang="en-IN" sz="2000" dirty="0">
                <a:latin typeface="Times New Roman" panose="02020603050405020304" pitchFamily="18" charset="0"/>
                <a:cs typeface="Times New Roman" panose="02020603050405020304" pitchFamily="18" charset="0"/>
              </a:rPr>
              <a:t>Improved Sales and Marketing</a:t>
            </a:r>
          </a:p>
          <a:p>
            <a:pPr marL="342900" indent="-342900">
              <a:lnSpc>
                <a:spcPct val="150000"/>
              </a:lnSpc>
              <a:buAutoNum type="arabicPeriod"/>
            </a:pPr>
            <a:r>
              <a:rPr lang="en-IN" sz="2000" dirty="0">
                <a:latin typeface="Times New Roman" panose="02020603050405020304" pitchFamily="18" charset="0"/>
                <a:cs typeface="Times New Roman" panose="02020603050405020304" pitchFamily="18" charset="0"/>
              </a:rPr>
              <a:t>Enhanced Customer Service</a:t>
            </a:r>
          </a:p>
          <a:p>
            <a:pPr marL="342900" indent="-342900">
              <a:lnSpc>
                <a:spcPct val="150000"/>
              </a:lnSpc>
              <a:buAutoNum type="arabicPeriod"/>
            </a:pPr>
            <a:r>
              <a:rPr lang="en-IN" sz="2000" dirty="0">
                <a:latin typeface="Times New Roman" panose="02020603050405020304" pitchFamily="18" charset="0"/>
                <a:cs typeface="Times New Roman" panose="02020603050405020304" pitchFamily="18" charset="0"/>
              </a:rPr>
              <a:t>Customization and Flexibility</a:t>
            </a:r>
          </a:p>
          <a:p>
            <a:pPr marL="342900" indent="-342900">
              <a:lnSpc>
                <a:spcPct val="150000"/>
              </a:lnSpc>
              <a:buAutoNum type="arabicPeriod"/>
            </a:pPr>
            <a:r>
              <a:rPr lang="en-IN" sz="2000" dirty="0">
                <a:latin typeface="Times New Roman" panose="02020603050405020304" pitchFamily="18" charset="0"/>
                <a:cs typeface="Times New Roman" panose="02020603050405020304" pitchFamily="18" charset="0"/>
              </a:rPr>
              <a:t>Analytics and Reporting</a:t>
            </a:r>
          </a:p>
        </p:txBody>
      </p:sp>
      <p:pic>
        <p:nvPicPr>
          <p:cNvPr id="6" name="Picture 5">
            <a:extLst>
              <a:ext uri="{FF2B5EF4-FFF2-40B4-BE49-F238E27FC236}">
                <a16:creationId xmlns:a16="http://schemas.microsoft.com/office/drawing/2014/main" id="{88E21B8C-D424-451F-96D6-A31809A597BA}"/>
              </a:ext>
            </a:extLst>
          </p:cNvPr>
          <p:cNvPicPr>
            <a:picLocks noChangeAspect="1"/>
          </p:cNvPicPr>
          <p:nvPr/>
        </p:nvPicPr>
        <p:blipFill rotWithShape="1">
          <a:blip r:embed="rId2"/>
          <a:srcRect l="5867" t="10839" r="4486" b="3007"/>
          <a:stretch/>
        </p:blipFill>
        <p:spPr>
          <a:xfrm>
            <a:off x="4750667" y="3581400"/>
            <a:ext cx="3605065" cy="1830264"/>
          </a:xfrm>
          <a:prstGeom prst="roundRect">
            <a:avLst>
              <a:gd name="adj" fmla="val 16667"/>
            </a:avLst>
          </a:prstGeom>
          <a:ln>
            <a:noFill/>
          </a:ln>
          <a:effectLst>
            <a:outerShdw blurRad="76200" dist="38100" dir="7800000" algn="tl" rotWithShape="0">
              <a:srgbClr val="000000">
                <a:alpha val="40000"/>
              </a:srgbClr>
            </a:outerShdw>
            <a:softEdge rad="127000"/>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5231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473E-27A6-FBB2-6661-6FF6325B6CAA}"/>
              </a:ext>
            </a:extLst>
          </p:cNvPr>
          <p:cNvSpPr txBox="1">
            <a:spLocks/>
          </p:cNvSpPr>
          <p:nvPr/>
        </p:nvSpPr>
        <p:spPr>
          <a:xfrm>
            <a:off x="2209800" y="152400"/>
            <a:ext cx="4343400" cy="5635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R="0" lvl="0" algn="l" defTabSz="914400" rtl="0" eaLnBrk="1" fontAlgn="auto" latinLnBrk="0" hangingPunct="1">
              <a:lnSpc>
                <a:spcPct val="200000"/>
              </a:lnSpc>
              <a:spcBef>
                <a:spcPct val="20000"/>
              </a:spcBef>
              <a:spcAft>
                <a:spcPts val="0"/>
              </a:spcAft>
              <a:buClrTx/>
              <a:buSzTx/>
              <a:tabLst/>
              <a:defRPr/>
            </a:pPr>
            <a:endParaRPr lang="en-US" sz="2800" b="1" dirty="0">
              <a:solidFill>
                <a:srgbClr val="FF0000"/>
              </a:solidFill>
              <a:latin typeface="Times New Roman" pitchFamily="18" charset="0"/>
              <a:cs typeface="Times New Roman" pitchFamily="18" charset="0"/>
            </a:endParaRPr>
          </a:p>
        </p:txBody>
      </p:sp>
      <p:sp>
        <p:nvSpPr>
          <p:cNvPr id="3" name="Title 1">
            <a:extLst>
              <a:ext uri="{FF2B5EF4-FFF2-40B4-BE49-F238E27FC236}">
                <a16:creationId xmlns:a16="http://schemas.microsoft.com/office/drawing/2014/main" id="{E7CC7000-88E7-5562-633B-0229C2AAF938}"/>
              </a:ext>
            </a:extLst>
          </p:cNvPr>
          <p:cNvSpPr txBox="1">
            <a:spLocks/>
          </p:cNvSpPr>
          <p:nvPr/>
        </p:nvSpPr>
        <p:spPr>
          <a:xfrm>
            <a:off x="1371600" y="12290"/>
            <a:ext cx="6019800" cy="18288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200000"/>
              </a:lnSpc>
              <a:spcBef>
                <a:spcPct val="20000"/>
              </a:spcBef>
              <a:defRPr/>
            </a:pPr>
            <a:r>
              <a:rPr lang="en-US" sz="2800" b="1" dirty="0">
                <a:solidFill>
                  <a:srgbClr val="FF0000"/>
                </a:solidFill>
                <a:latin typeface="Times New Roman" pitchFamily="18" charset="0"/>
                <a:cs typeface="Times New Roman" pitchFamily="18" charset="0"/>
              </a:rPr>
              <a:t>	</a:t>
            </a:r>
            <a:r>
              <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Objects</a:t>
            </a:r>
            <a:r>
              <a:rPr lang="en-US" sz="2800" b="1" dirty="0">
                <a:solidFill>
                  <a:srgbClr val="FF0000"/>
                </a:solidFill>
                <a:latin typeface="Times New Roman" pitchFamily="18" charset="0"/>
                <a:cs typeface="Times New Roman" pitchFamily="18" charset="0"/>
              </a:rPr>
              <a:t>, Field and Data Types</a:t>
            </a:r>
          </a:p>
          <a:p>
            <a:pPr marR="0" lvl="0" algn="l" defTabSz="914400" rtl="0" eaLnBrk="1" fontAlgn="auto" latinLnBrk="0" hangingPunct="1">
              <a:lnSpc>
                <a:spcPct val="200000"/>
              </a:lnSpc>
              <a:spcBef>
                <a:spcPct val="20000"/>
              </a:spcBef>
              <a:spcAft>
                <a:spcPts val="0"/>
              </a:spcAft>
              <a:buClrTx/>
              <a:buSzTx/>
              <a:tabLst/>
              <a:defRPr/>
            </a:pPr>
            <a:endParaRPr lang="en-US" sz="2800" b="1" dirty="0">
              <a:solidFill>
                <a:srgbClr val="FF0000"/>
              </a:solidFill>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2BE4A828-8BD3-2F44-8E79-F30CFAB62566}"/>
              </a:ext>
            </a:extLst>
          </p:cNvPr>
          <p:cNvSpPr txBox="1"/>
          <p:nvPr/>
        </p:nvSpPr>
        <p:spPr>
          <a:xfrm>
            <a:off x="533400" y="1447799"/>
            <a:ext cx="7772400" cy="373031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Salesforce, an object is a table that stores data. Each object represent a type of information that you want to track such as account, contacts or opportunities.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Fields are the individual pieces of data within an objects such as a contact’s name, email address or phone number. </a:t>
            </a:r>
          </a:p>
          <a:p>
            <a:pPr marL="342900" indent="-342900" algn="just">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Salesforce supports various data types that you can use to store and manage different kinds of information.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6575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7AC691-0DD4-17B3-08A6-26414E185FDF}"/>
              </a:ext>
            </a:extLst>
          </p:cNvPr>
          <p:cNvSpPr txBox="1"/>
          <p:nvPr/>
        </p:nvSpPr>
        <p:spPr>
          <a:xfrm>
            <a:off x="1371600" y="304800"/>
            <a:ext cx="6858000" cy="800219"/>
          </a:xfrm>
          <a:prstGeom prst="rect">
            <a:avLst/>
          </a:prstGeom>
          <a:noFill/>
        </p:spPr>
        <p:txBody>
          <a:bodyPr wrap="square" rtlCol="0">
            <a:spAutoFit/>
          </a:bodyPr>
          <a:lstStyle/>
          <a:p>
            <a:r>
              <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Objects Relationship and System Security</a:t>
            </a:r>
          </a:p>
          <a:p>
            <a:endParaRPr lang="en-IN" dirty="0"/>
          </a:p>
        </p:txBody>
      </p:sp>
      <p:sp>
        <p:nvSpPr>
          <p:cNvPr id="4" name="TextBox 3">
            <a:extLst>
              <a:ext uri="{FF2B5EF4-FFF2-40B4-BE49-F238E27FC236}">
                <a16:creationId xmlns:a16="http://schemas.microsoft.com/office/drawing/2014/main" id="{7E9556E8-DB1D-1A79-35D1-9F73D5772CF9}"/>
              </a:ext>
            </a:extLst>
          </p:cNvPr>
          <p:cNvSpPr txBox="1"/>
          <p:nvPr/>
        </p:nvSpPr>
        <p:spPr>
          <a:xfrm>
            <a:off x="609600" y="1295400"/>
            <a:ext cx="4419600" cy="3268652"/>
          </a:xfrm>
          <a:prstGeom prst="rect">
            <a:avLst/>
          </a:prstGeom>
          <a:noFill/>
        </p:spPr>
        <p:txBody>
          <a:bodyPr wrap="square" rtlCol="0">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In object relationships we learned how to create relation between two or more objects. It is used to maintain data integration</a:t>
            </a:r>
            <a:r>
              <a:rPr lang="en-IN" sz="2000" dirty="0">
                <a:effectLst/>
                <a:latin typeface="Times New Roman" panose="02020603050405020304" pitchFamily="18" charset="0"/>
                <a:ea typeface="Times New Roman" panose="02020603050405020304" pitchFamily="18" charset="0"/>
              </a:rPr>
              <a:t>. There are two types of relationship in salesforce :</a:t>
            </a:r>
          </a:p>
          <a:p>
            <a:pPr marL="342900" indent="-342900" algn="just">
              <a:lnSpc>
                <a:spcPct val="150000"/>
              </a:lnSpc>
              <a:buAutoNum type="arabicPeriod"/>
            </a:pPr>
            <a:r>
              <a:rPr lang="en-IN" sz="2000" dirty="0">
                <a:latin typeface="Times New Roman" panose="02020603050405020304" pitchFamily="18" charset="0"/>
              </a:rPr>
              <a:t>Lookup Relationships</a:t>
            </a:r>
          </a:p>
          <a:p>
            <a:pPr marL="342900" indent="-342900" algn="just">
              <a:lnSpc>
                <a:spcPct val="150000"/>
              </a:lnSpc>
              <a:buAutoNum type="arabicPeriod"/>
            </a:pPr>
            <a:r>
              <a:rPr lang="en-IN" sz="2000" dirty="0">
                <a:latin typeface="Times New Roman" panose="02020603050405020304" pitchFamily="18" charset="0"/>
              </a:rPr>
              <a:t>Master - Detail Relationship</a:t>
            </a:r>
          </a:p>
        </p:txBody>
      </p:sp>
      <p:sp>
        <p:nvSpPr>
          <p:cNvPr id="5" name="TextBox 4">
            <a:extLst>
              <a:ext uri="{FF2B5EF4-FFF2-40B4-BE49-F238E27FC236}">
                <a16:creationId xmlns:a16="http://schemas.microsoft.com/office/drawing/2014/main" id="{840C51F0-4A88-9BD0-552D-8220AF71604F}"/>
              </a:ext>
            </a:extLst>
          </p:cNvPr>
          <p:cNvSpPr txBox="1"/>
          <p:nvPr/>
        </p:nvSpPr>
        <p:spPr>
          <a:xfrm>
            <a:off x="609600" y="4916269"/>
            <a:ext cx="7696200" cy="1292662"/>
          </a:xfrm>
          <a:prstGeom prst="rect">
            <a:avLst/>
          </a:prstGeom>
          <a:noFill/>
        </p:spPr>
        <p:txBody>
          <a:bodyPr wrap="square" rtlCol="0">
            <a:spAutoFit/>
          </a:bodyPr>
          <a:lstStyle/>
          <a:p>
            <a:pPr algn="just">
              <a:lnSpc>
                <a:spcPct val="150000"/>
              </a:lnSpc>
            </a:pPr>
            <a:r>
              <a:rPr lang="en-US" sz="2000" b="1" dirty="0">
                <a:solidFill>
                  <a:srgbClr val="FF0000"/>
                </a:solidFill>
                <a:effectLst/>
                <a:latin typeface="Times New Roman" panose="02020603050405020304" pitchFamily="18" charset="0"/>
                <a:ea typeface="Times New Roman" panose="02020603050405020304" pitchFamily="18" charset="0"/>
              </a:rPr>
              <a:t>System Security</a:t>
            </a:r>
            <a:r>
              <a:rPr lang="en-US" sz="2000" b="1"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 are using system security for data protection and data encryption. This includes user authentication, authorization, etc.</a:t>
            </a:r>
            <a:endParaRPr lang="en-IN" sz="2000" dirty="0">
              <a:latin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4CB9877E-63AE-322E-7004-F51BBE346624}"/>
              </a:ext>
            </a:extLst>
          </p:cNvPr>
          <p:cNvPicPr>
            <a:picLocks noChangeAspect="1"/>
          </p:cNvPicPr>
          <p:nvPr/>
        </p:nvPicPr>
        <p:blipFill rotWithShape="1">
          <a:blip r:embed="rId2">
            <a:extLst>
              <a:ext uri="{28A0092B-C50C-407E-A947-70E740481C1C}">
                <a14:useLocalDpi xmlns:a14="http://schemas.microsoft.com/office/drawing/2010/main" val="0"/>
              </a:ext>
            </a:extLst>
          </a:blip>
          <a:srcRect l="3112" t="11789" r="52842" b="5683"/>
          <a:stretch/>
        </p:blipFill>
        <p:spPr>
          <a:xfrm>
            <a:off x="5257800" y="1941731"/>
            <a:ext cx="3124200" cy="190168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496575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ACB3D3-59BF-1B29-6A4E-0322E2D7BC10}"/>
              </a:ext>
            </a:extLst>
          </p:cNvPr>
          <p:cNvSpPr txBox="1"/>
          <p:nvPr/>
        </p:nvSpPr>
        <p:spPr>
          <a:xfrm>
            <a:off x="1676400" y="381000"/>
            <a:ext cx="6934200" cy="800219"/>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Validation Rule and Data Security</a:t>
            </a:r>
          </a:p>
          <a:p>
            <a:endParaRPr lang="en-IN" dirty="0"/>
          </a:p>
        </p:txBody>
      </p:sp>
      <p:sp>
        <p:nvSpPr>
          <p:cNvPr id="5" name="TextBox 4">
            <a:extLst>
              <a:ext uri="{FF2B5EF4-FFF2-40B4-BE49-F238E27FC236}">
                <a16:creationId xmlns:a16="http://schemas.microsoft.com/office/drawing/2014/main" id="{E69A72D1-093E-55BB-3958-CE2BEC32ABC6}"/>
              </a:ext>
            </a:extLst>
          </p:cNvPr>
          <p:cNvSpPr txBox="1"/>
          <p:nvPr/>
        </p:nvSpPr>
        <p:spPr>
          <a:xfrm>
            <a:off x="609600" y="1295400"/>
            <a:ext cx="7924800" cy="5170646"/>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en-IN" sz="2000" b="1" dirty="0">
                <a:solidFill>
                  <a:srgbClr val="FF0000"/>
                </a:solidFill>
                <a:latin typeface="Times New Roman" panose="02020603050405020304" pitchFamily="18" charset="0"/>
                <a:cs typeface="Times New Roman" panose="02020603050405020304" pitchFamily="18" charset="0"/>
              </a:rPr>
              <a:t>Validation Rule : </a:t>
            </a:r>
            <a:r>
              <a:rPr lang="en-IN" sz="2000" dirty="0">
                <a:effectLst/>
                <a:latin typeface="Times New Roman" panose="02020603050405020304" pitchFamily="18" charset="0"/>
                <a:ea typeface="Times New Roman" panose="02020603050405020304" pitchFamily="18" charset="0"/>
              </a:rPr>
              <a:t>After studying about validation rule we are well Aware that how to use validation rule. </a:t>
            </a:r>
            <a:r>
              <a:rPr lang="en-US" sz="2000" dirty="0">
                <a:effectLst/>
                <a:latin typeface="Times New Roman" panose="02020603050405020304" pitchFamily="18" charset="0"/>
                <a:ea typeface="Times New Roman" panose="02020603050405020304" pitchFamily="18" charset="0"/>
              </a:rPr>
              <a:t>It is used to ensure data accuracy, consistency, and adherence to business rules by preventing users from saving records that don't meet specific criteria. Criteria, Error Message, Preventing Save, Scenario </a:t>
            </a:r>
            <a:r>
              <a:rPr lang="en-IN" sz="2000" dirty="0">
                <a:effectLst/>
                <a:latin typeface="Times New Roman" panose="02020603050405020304" pitchFamily="18" charset="0"/>
                <a:ea typeface="Times New Roman" panose="02020603050405020304" pitchFamily="18" charset="0"/>
              </a:rPr>
              <a:t>these are all types of validation rule.</a:t>
            </a:r>
          </a:p>
          <a:p>
            <a:pPr lvl="0" algn="just">
              <a:lnSpc>
                <a:spcPct val="150000"/>
              </a:lnSpc>
            </a:pPr>
            <a:endParaRPr lang="en-IN" sz="20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Symbol" panose="05050102010706020507" pitchFamily="18" charset="2"/>
              <a:buChar char=""/>
            </a:pPr>
            <a:r>
              <a:rPr lang="en-US" sz="2000" b="1" dirty="0">
                <a:solidFill>
                  <a:srgbClr val="FF0000"/>
                </a:solidFill>
                <a:latin typeface="Times New Roman" pitchFamily="18" charset="0"/>
                <a:cs typeface="Times New Roman" pitchFamily="18" charset="0"/>
              </a:rPr>
              <a:t>Data Security</a:t>
            </a:r>
            <a:r>
              <a:rPr lang="en-IN" sz="2000" b="1" dirty="0">
                <a:solidFill>
                  <a:srgbClr val="FF0000"/>
                </a:solidFill>
                <a:latin typeface="Times New Roman" panose="02020603050405020304" pitchFamily="18" charset="0"/>
                <a:cs typeface="Times New Roman" pitchFamily="18" charset="0"/>
              </a:rPr>
              <a:t> : </a:t>
            </a:r>
            <a:r>
              <a:rPr lang="en-IN" sz="2000" dirty="0">
                <a:effectLst/>
                <a:latin typeface="Times New Roman" panose="02020603050405020304" pitchFamily="18" charset="0"/>
                <a:ea typeface="Times New Roman" panose="02020603050405020304" pitchFamily="18" charset="0"/>
              </a:rPr>
              <a:t>We can easily secure our data by using data security level. It has four types of data security level organization level, object and filed level.</a:t>
            </a:r>
          </a:p>
          <a:p>
            <a:pPr lvl="0"/>
            <a:endParaRPr lang="en-IN" sz="2000" dirty="0">
              <a:effectLst/>
              <a:latin typeface="Times New Roman" panose="02020603050405020304" pitchFamily="18" charset="0"/>
              <a:ea typeface="Times New Roman" panose="02020603050405020304" pitchFamily="18" charset="0"/>
            </a:endParaRPr>
          </a:p>
          <a:p>
            <a:pPr marL="457200" algn="just"/>
            <a:r>
              <a:rPr lang="en-IN"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endParaRPr lang="en-IN" sz="2000" b="1" dirty="0">
              <a:solidFill>
                <a:srgbClr val="FF0000"/>
              </a:solidFill>
              <a:latin typeface="The Serif Hand Light" panose="020F0502020204030204" pitchFamily="66" charset="0"/>
              <a:cs typeface="Times New Roman" panose="02020603050405020304" pitchFamily="18" charset="0"/>
            </a:endParaRPr>
          </a:p>
        </p:txBody>
      </p:sp>
    </p:spTree>
    <p:extLst>
      <p:ext uri="{BB962C8B-B14F-4D97-AF65-F5344CB8AC3E}">
        <p14:creationId xmlns:p14="http://schemas.microsoft.com/office/powerpoint/2010/main" val="124314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BC991B-368E-E3A9-8309-88ADE25E2F0E}"/>
              </a:ext>
            </a:extLst>
          </p:cNvPr>
          <p:cNvSpPr txBox="1"/>
          <p:nvPr/>
        </p:nvSpPr>
        <p:spPr>
          <a:xfrm>
            <a:off x="800100" y="1447800"/>
            <a:ext cx="7543800" cy="1015663"/>
          </a:xfrm>
          <a:prstGeom prst="rect">
            <a:avLst/>
          </a:prstGeom>
          <a:noFill/>
        </p:spPr>
        <p:txBody>
          <a:bodyPr wrap="square" rtlCol="0">
            <a:spAutoFit/>
          </a:bodyPr>
          <a:lstStyle/>
          <a:p>
            <a:pPr lvl="0" algn="just"/>
            <a:r>
              <a:rPr lang="en-US" sz="2000" dirty="0">
                <a:effectLst/>
                <a:latin typeface="Times New Roman" panose="02020603050405020304" pitchFamily="18" charset="0"/>
                <a:ea typeface="Times New Roman" panose="02020603050405020304" pitchFamily="18" charset="0"/>
              </a:rPr>
              <a:t>		Apex classes are a powerful tool for customizing and extending the capabilities of the Salesforce platform according to your application requirements.</a:t>
            </a: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56FA527-9B33-2108-52CB-DD3B3F6387D5}"/>
              </a:ext>
            </a:extLst>
          </p:cNvPr>
          <p:cNvSpPr txBox="1"/>
          <p:nvPr/>
        </p:nvSpPr>
        <p:spPr>
          <a:xfrm>
            <a:off x="3200400" y="347990"/>
            <a:ext cx="6096000" cy="523220"/>
          </a:xfrm>
          <a:prstGeom prst="rect">
            <a:avLst/>
          </a:prstGeom>
          <a:noFill/>
        </p:spPr>
        <p:txBody>
          <a:bodyPr wrap="square" rtlCol="0">
            <a:spAutoFit/>
          </a:bodyPr>
          <a:lstStyle/>
          <a:p>
            <a:r>
              <a:rPr lang="en-IN" sz="2800" b="1" dirty="0">
                <a:solidFill>
                  <a:srgbClr val="FF0000"/>
                </a:solidFill>
                <a:latin typeface="Times New Roman" panose="02020603050405020304" pitchFamily="18" charset="0"/>
                <a:cs typeface="Times New Roman" panose="02020603050405020304" pitchFamily="18" charset="0"/>
              </a:rPr>
              <a:t>Apex Classes</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1026" name="Picture 2" descr="▷ Apex Class in Salesforce | Learn Salesforce Apex Class">
            <a:extLst>
              <a:ext uri="{FF2B5EF4-FFF2-40B4-BE49-F238E27FC236}">
                <a16:creationId xmlns:a16="http://schemas.microsoft.com/office/drawing/2014/main" id="{367F6A2B-ED57-B540-ABFE-704B989EC3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03" t="9890" r="12234" b="6594"/>
          <a:stretch/>
        </p:blipFill>
        <p:spPr bwMode="auto">
          <a:xfrm>
            <a:off x="2247900" y="2988748"/>
            <a:ext cx="4648200" cy="211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1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E7E5A0-3BCC-D458-8C27-FF0643155C77}"/>
              </a:ext>
            </a:extLst>
          </p:cNvPr>
          <p:cNvSpPr>
            <a:spLocks noGrp="1"/>
          </p:cNvSpPr>
          <p:nvPr>
            <p:ph type="title"/>
          </p:nvPr>
        </p:nvSpPr>
        <p:spPr>
          <a:xfrm>
            <a:off x="2362200" y="311426"/>
            <a:ext cx="4343400" cy="563562"/>
          </a:xfrm>
        </p:spPr>
        <p:txBody>
          <a:bodyPr>
            <a:normAutofit/>
          </a:bodyPr>
          <a:lstStyle/>
          <a:p>
            <a:r>
              <a:rPr lang="en-US" sz="2800" b="1" dirty="0">
                <a:solidFill>
                  <a:srgbClr val="FF0000"/>
                </a:solidFill>
                <a:latin typeface="Times New Roman" pitchFamily="18" charset="0"/>
                <a:cs typeface="Times New Roman" pitchFamily="18" charset="0"/>
              </a:rPr>
              <a:t>Conclusion</a:t>
            </a:r>
          </a:p>
        </p:txBody>
      </p:sp>
      <p:sp>
        <p:nvSpPr>
          <p:cNvPr id="5" name="TextBox 4">
            <a:extLst>
              <a:ext uri="{FF2B5EF4-FFF2-40B4-BE49-F238E27FC236}">
                <a16:creationId xmlns:a16="http://schemas.microsoft.com/office/drawing/2014/main" id="{E6D69DE2-C323-9AD8-8D19-F92C4E59A45E}"/>
              </a:ext>
            </a:extLst>
          </p:cNvPr>
          <p:cNvSpPr txBox="1"/>
          <p:nvPr/>
        </p:nvSpPr>
        <p:spPr>
          <a:xfrm>
            <a:off x="647700" y="1447800"/>
            <a:ext cx="7848600" cy="3268652"/>
          </a:xfrm>
          <a:prstGeom prst="rect">
            <a:avLst/>
          </a:prstGeom>
          <a:noFill/>
        </p:spPr>
        <p:txBody>
          <a:bodyPr wrap="square" rtlCol="0">
            <a:spAutoFit/>
          </a:bodyPr>
          <a:lstStyle/>
          <a:p>
            <a:pPr algn="just">
              <a:lnSpc>
                <a:spcPct val="150000"/>
              </a:lnSpc>
            </a:pPr>
            <a:r>
              <a:rPr lang="en-GB" sz="2000" dirty="0">
                <a:latin typeface="Times New Roman" panose="02020603050405020304" pitchFamily="18" charset="0"/>
                <a:cs typeface="Times New Roman" panose="02020603050405020304" pitchFamily="18" charset="0"/>
              </a:rPr>
              <a:t>In conclusion, my internship experience in managing Salesforce was very enlightening and beneficial. You learned how to effectively manage data, optimize user experience, enforce data integrity, and maintain data security. As a Salesforce administrator, I am confident in my ability to leverage the full potential of the Salesforce platform to help my organization achieve its goals. The knowledge and skills I gained from this internship will definitely be valuable.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9875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T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426</TotalTime>
  <Words>479</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The Serif Hand Light</vt:lpstr>
      <vt:lpstr>Times New Roman</vt:lpstr>
      <vt:lpstr>Theme1</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dc:creator>
  <cp:lastModifiedBy>Nikhil Lanjewar</cp:lastModifiedBy>
  <cp:revision>108</cp:revision>
  <dcterms:created xsi:type="dcterms:W3CDTF">2018-12-15T12:39:35Z</dcterms:created>
  <dcterms:modified xsi:type="dcterms:W3CDTF">2023-09-04T08:46:28Z</dcterms:modified>
</cp:coreProperties>
</file>