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96" r:id="rId3"/>
    <p:sldId id="300" r:id="rId4"/>
    <p:sldId id="297" r:id="rId5"/>
    <p:sldId id="301" r:id="rId6"/>
    <p:sldId id="303" r:id="rId7"/>
    <p:sldId id="304" r:id="rId8"/>
    <p:sldId id="305" r:id="rId9"/>
    <p:sldId id="306" r:id="rId10"/>
    <p:sldId id="307" r:id="rId11"/>
    <p:sldId id="308" r:id="rId12"/>
    <p:sldId id="311" r:id="rId13"/>
    <p:sldId id="309" r:id="rId14"/>
    <p:sldId id="312" r:id="rId15"/>
    <p:sldId id="310" r:id="rId16"/>
    <p:sldId id="313" r:id="rId17"/>
    <p:sldId id="314" r:id="rId18"/>
    <p:sldId id="264" r:id="rId19"/>
    <p:sldId id="263" r:id="rId20"/>
    <p:sldId id="31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78" d="100"/>
          <a:sy n="78" d="100"/>
        </p:scale>
        <p:origin x="948" y="5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a:buNone/>
              <a:defRPr>
                <a:latin typeface="Lato"/>
                <a:ea typeface="Lato"/>
                <a:cs typeface="Lato"/>
                <a:sym typeface="Lato"/>
              </a:defRPr>
            </a:lvl1pPr>
            <a:lvl2pPr lvl="1">
              <a:spcBef>
                <a:spcPts val="0"/>
              </a:spcBef>
              <a:spcAft>
                <a:spcPts val="0"/>
              </a:spcAft>
              <a:buSzPts val="4800"/>
              <a:buFont typeface="Lato"/>
              <a:buNone/>
              <a:defRPr>
                <a:latin typeface="Lato"/>
                <a:ea typeface="Lato"/>
                <a:cs typeface="Lato"/>
                <a:sym typeface="Lato"/>
              </a:defRPr>
            </a:lvl2pPr>
            <a:lvl3pPr lvl="2">
              <a:spcBef>
                <a:spcPts val="0"/>
              </a:spcBef>
              <a:spcAft>
                <a:spcPts val="0"/>
              </a:spcAft>
              <a:buSzPts val="4800"/>
              <a:buFont typeface="Lato"/>
              <a:buNone/>
              <a:defRPr>
                <a:latin typeface="Lato"/>
                <a:ea typeface="Lato"/>
                <a:cs typeface="Lato"/>
                <a:sym typeface="Lato"/>
              </a:defRPr>
            </a:lvl3pPr>
            <a:lvl4pPr lvl="3">
              <a:spcBef>
                <a:spcPts val="0"/>
              </a:spcBef>
              <a:spcAft>
                <a:spcPts val="0"/>
              </a:spcAft>
              <a:buSzPts val="4800"/>
              <a:buFont typeface="Lato"/>
              <a:buNone/>
              <a:defRPr>
                <a:latin typeface="Lato"/>
                <a:ea typeface="Lato"/>
                <a:cs typeface="Lato"/>
                <a:sym typeface="Lato"/>
              </a:defRPr>
            </a:lvl4pPr>
            <a:lvl5pPr lvl="4">
              <a:spcBef>
                <a:spcPts val="0"/>
              </a:spcBef>
              <a:spcAft>
                <a:spcPts val="0"/>
              </a:spcAft>
              <a:buSzPts val="4800"/>
              <a:buFont typeface="Lato"/>
              <a:buNone/>
              <a:defRPr>
                <a:latin typeface="Lato"/>
                <a:ea typeface="Lato"/>
                <a:cs typeface="Lato"/>
                <a:sym typeface="Lato"/>
              </a:defRPr>
            </a:lvl5pPr>
            <a:lvl6pPr lvl="5">
              <a:spcBef>
                <a:spcPts val="0"/>
              </a:spcBef>
              <a:spcAft>
                <a:spcPts val="0"/>
              </a:spcAft>
              <a:buSzPts val="4800"/>
              <a:buFont typeface="Lato"/>
              <a:buNone/>
              <a:defRPr>
                <a:latin typeface="Lato"/>
                <a:ea typeface="Lato"/>
                <a:cs typeface="Lato"/>
                <a:sym typeface="Lato"/>
              </a:defRPr>
            </a:lvl6pPr>
            <a:lvl7pPr lvl="6">
              <a:spcBef>
                <a:spcPts val="0"/>
              </a:spcBef>
              <a:spcAft>
                <a:spcPts val="0"/>
              </a:spcAft>
              <a:buSzPts val="4800"/>
              <a:buFont typeface="Lato"/>
              <a:buNone/>
              <a:defRPr>
                <a:latin typeface="Lato"/>
                <a:ea typeface="Lato"/>
                <a:cs typeface="Lato"/>
                <a:sym typeface="Lato"/>
              </a:defRPr>
            </a:lvl7pPr>
            <a:lvl8pPr lvl="7">
              <a:spcBef>
                <a:spcPts val="0"/>
              </a:spcBef>
              <a:spcAft>
                <a:spcPts val="0"/>
              </a:spcAft>
              <a:buSzPts val="4800"/>
              <a:buFont typeface="Lato"/>
              <a:buNone/>
              <a:defRPr>
                <a:latin typeface="Lato"/>
                <a:ea typeface="Lato"/>
                <a:cs typeface="Lato"/>
                <a:sym typeface="Lato"/>
              </a:defRPr>
            </a:lvl8pPr>
            <a:lvl9pPr lvl="8">
              <a:spcBef>
                <a:spcPts val="0"/>
              </a:spcBef>
              <a:spcAft>
                <a:spcPts val="0"/>
              </a:spcAft>
              <a:buSzPts val="4800"/>
              <a:buFont typeface="Lato"/>
              <a:buNone/>
              <a:defRPr>
                <a:latin typeface="Lato"/>
                <a:ea typeface="Lato"/>
                <a:cs typeface="Lato"/>
                <a:sym typeface="Lato"/>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51520" y="1635646"/>
            <a:ext cx="8532440" cy="201929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b="1" dirty="0">
                <a:latin typeface="Adobe Caslon Pro Bold" pitchFamily="18" charset="0"/>
              </a:rPr>
              <a:t>FAKE CURRENCY DETECTION</a:t>
            </a:r>
            <a:endParaRPr b="1" dirty="0">
              <a:latin typeface="Adobe Caslon Pro Bol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5511300" cy="857400"/>
          </a:xfrm>
        </p:spPr>
        <p:txBody>
          <a:bodyPr/>
          <a:lstStyle/>
          <a:p>
            <a:r>
              <a:rPr lang="en-IN" dirty="0">
                <a:latin typeface="Adobe Devanagari" pitchFamily="18" charset="0"/>
                <a:cs typeface="Adobe Devanagari" pitchFamily="18" charset="0"/>
              </a:rPr>
              <a:t>SCIKIT-IMAGE</a:t>
            </a:r>
          </a:p>
        </p:txBody>
      </p:sp>
      <p:sp>
        <p:nvSpPr>
          <p:cNvPr id="4" name="Text Placeholder 3"/>
          <p:cNvSpPr>
            <a:spLocks noGrp="1"/>
          </p:cNvSpPr>
          <p:nvPr>
            <p:ph type="body" idx="2"/>
          </p:nvPr>
        </p:nvSpPr>
        <p:spPr>
          <a:xfrm>
            <a:off x="0" y="987574"/>
            <a:ext cx="6408712" cy="2637900"/>
          </a:xfrm>
        </p:spPr>
        <p:txBody>
          <a:bodyPr/>
          <a:lstStyle/>
          <a:p>
            <a:pPr algn="just">
              <a:buNone/>
            </a:pPr>
            <a:r>
              <a:rPr lang="en-IN" sz="2400" dirty="0">
                <a:solidFill>
                  <a:schemeClr val="tx1">
                    <a:lumMod val="75000"/>
                  </a:schemeClr>
                </a:solidFill>
                <a:latin typeface="Calibri" pitchFamily="34" charset="0"/>
              </a:rPr>
              <a:t>		</a:t>
            </a:r>
            <a:r>
              <a:rPr lang="en-IN" sz="2400" dirty="0" err="1">
                <a:solidFill>
                  <a:schemeClr val="tx1">
                    <a:lumMod val="75000"/>
                  </a:schemeClr>
                </a:solidFill>
                <a:latin typeface="Calibri" pitchFamily="34" charset="0"/>
              </a:rPr>
              <a:t>Scikit</a:t>
            </a:r>
            <a:r>
              <a:rPr lang="en-IN" sz="2400" dirty="0">
                <a:solidFill>
                  <a:schemeClr val="tx1">
                    <a:lumMod val="75000"/>
                  </a:schemeClr>
                </a:solidFill>
                <a:latin typeface="Calibri" pitchFamily="34" charset="0"/>
              </a:rPr>
              <a:t>-image (formerly </a:t>
            </a:r>
            <a:r>
              <a:rPr lang="en-IN" sz="2400" dirty="0" err="1">
                <a:solidFill>
                  <a:schemeClr val="tx1">
                    <a:lumMod val="75000"/>
                  </a:schemeClr>
                </a:solidFill>
                <a:latin typeface="Calibri" pitchFamily="34" charset="0"/>
              </a:rPr>
              <a:t>scikits.image</a:t>
            </a:r>
            <a:r>
              <a:rPr lang="en-IN" sz="2400" dirty="0">
                <a:solidFill>
                  <a:schemeClr val="tx1">
                    <a:lumMod val="75000"/>
                  </a:schemeClr>
                </a:solidFill>
                <a:latin typeface="Calibri" pitchFamily="34" charset="0"/>
              </a:rPr>
              <a:t>) is an open-source image processing library for the Python programming language. </a:t>
            </a:r>
          </a:p>
          <a:p>
            <a:pPr algn="just">
              <a:buNone/>
            </a:pPr>
            <a:r>
              <a:rPr lang="en-IN" sz="2400" dirty="0">
                <a:solidFill>
                  <a:schemeClr val="tx1">
                    <a:lumMod val="75000"/>
                  </a:schemeClr>
                </a:solidFill>
                <a:latin typeface="Calibri" pitchFamily="34" charset="0"/>
              </a:rPr>
              <a:t> 		It includes algorithms for segmentation, geometric transformations, </a:t>
            </a:r>
            <a:r>
              <a:rPr lang="en-IN" sz="2400" dirty="0" err="1">
                <a:solidFill>
                  <a:schemeClr val="tx1">
                    <a:lumMod val="75000"/>
                  </a:schemeClr>
                </a:solidFill>
                <a:latin typeface="Calibri" pitchFamily="34" charset="0"/>
              </a:rPr>
              <a:t>color</a:t>
            </a:r>
            <a:r>
              <a:rPr lang="en-IN" sz="2400" dirty="0">
                <a:solidFill>
                  <a:schemeClr val="tx1">
                    <a:lumMod val="75000"/>
                  </a:schemeClr>
                </a:solidFill>
                <a:latin typeface="Calibri" pitchFamily="34" charset="0"/>
              </a:rPr>
              <a:t> space manipulation, analysis, filtering, morphology, feature detection, and more. It is designed to interoperate with the Python numerical and scientific libraries </a:t>
            </a:r>
            <a:r>
              <a:rPr lang="en-IN" sz="2400" dirty="0" err="1">
                <a:solidFill>
                  <a:schemeClr val="tx1">
                    <a:lumMod val="75000"/>
                  </a:schemeClr>
                </a:solidFill>
                <a:latin typeface="Calibri" pitchFamily="34" charset="0"/>
              </a:rPr>
              <a:t>NumPy</a:t>
            </a:r>
            <a:r>
              <a:rPr lang="en-IN" sz="2400" dirty="0">
                <a:solidFill>
                  <a:schemeClr val="tx1">
                    <a:lumMod val="75000"/>
                  </a:schemeClr>
                </a:solidFill>
                <a:latin typeface="Calibri" pitchFamily="34" charset="0"/>
              </a:rPr>
              <a:t> and </a:t>
            </a:r>
            <a:r>
              <a:rPr lang="en-IN" sz="2400" dirty="0" err="1">
                <a:solidFill>
                  <a:schemeClr val="tx1">
                    <a:lumMod val="75000"/>
                  </a:schemeClr>
                </a:solidFill>
                <a:latin typeface="Calibri" pitchFamily="34" charset="0"/>
              </a:rPr>
              <a:t>SciPy</a:t>
            </a:r>
            <a:r>
              <a:rPr lang="en-IN" sz="2400" dirty="0">
                <a:solidFill>
                  <a:schemeClr val="tx1">
                    <a:lumMod val="75000"/>
                  </a:schemeClr>
                </a:solidFill>
                <a:latin typeface="Calibri" pitchFamily="34" charset="0"/>
              </a:rPr>
              <a: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494"/>
            <a:ext cx="5511300" cy="857400"/>
          </a:xfrm>
        </p:spPr>
        <p:txBody>
          <a:bodyPr/>
          <a:lstStyle/>
          <a:p>
            <a:r>
              <a:rPr lang="en-IN" dirty="0">
                <a:latin typeface="Adobe Devanagari" pitchFamily="18" charset="0"/>
                <a:cs typeface="Adobe Devanagari" pitchFamily="18" charset="0"/>
              </a:rPr>
              <a:t>PYTHON PICKLE</a:t>
            </a:r>
          </a:p>
        </p:txBody>
      </p:sp>
      <p:sp>
        <p:nvSpPr>
          <p:cNvPr id="3" name="Text Placeholder 2"/>
          <p:cNvSpPr>
            <a:spLocks noGrp="1"/>
          </p:cNvSpPr>
          <p:nvPr>
            <p:ph type="body" idx="1"/>
          </p:nvPr>
        </p:nvSpPr>
        <p:spPr>
          <a:xfrm>
            <a:off x="0" y="987574"/>
            <a:ext cx="6120680" cy="2605200"/>
          </a:xfrm>
        </p:spPr>
        <p:txBody>
          <a:bodyPr/>
          <a:lstStyle/>
          <a:p>
            <a:pPr algn="just" fontAlgn="base">
              <a:buNone/>
            </a:pPr>
            <a:r>
              <a:rPr lang="en-IN" sz="2000" dirty="0">
                <a:solidFill>
                  <a:schemeClr val="tx1">
                    <a:lumMod val="75000"/>
                  </a:schemeClr>
                </a:solidFill>
                <a:latin typeface="Calibri" pitchFamily="34" charset="0"/>
              </a:rPr>
              <a:t>		Python pickle module is used for serializing and de-serializing a Python object structure. Any object in Python can be pickled so that it can be saved on disk. </a:t>
            </a:r>
          </a:p>
          <a:p>
            <a:pPr algn="just" fontAlgn="base">
              <a:buNone/>
            </a:pPr>
            <a:r>
              <a:rPr lang="en-IN" sz="2000" dirty="0">
                <a:solidFill>
                  <a:schemeClr val="tx1">
                    <a:lumMod val="75000"/>
                  </a:schemeClr>
                </a:solidFill>
                <a:latin typeface="Calibri" pitchFamily="34" charset="0"/>
              </a:rPr>
              <a:t>       	What pickle does is that it “serializes” the object first before writing it to file. Pickling is a way to convert a python object (list, dictionary, etc.) into a character stream. </a:t>
            </a:r>
          </a:p>
          <a:p>
            <a:pPr algn="just" fontAlgn="base">
              <a:buNone/>
            </a:pPr>
            <a:r>
              <a:rPr lang="en-IN" sz="2000" dirty="0">
                <a:solidFill>
                  <a:schemeClr val="tx1">
                    <a:lumMod val="75000"/>
                  </a:schemeClr>
                </a:solidFill>
                <a:latin typeface="Calibri" pitchFamily="34" charset="0"/>
              </a:rPr>
              <a:t>   		The idea is that this character stream contains all the information necessary to reconstruct the object in another python script.</a:t>
            </a:r>
          </a:p>
          <a:p>
            <a:pPr algn="just"/>
            <a:br>
              <a:rPr lang="en-IN" sz="2000" dirty="0">
                <a:solidFill>
                  <a:schemeClr val="tx1">
                    <a:lumMod val="75000"/>
                  </a:schemeClr>
                </a:solidFill>
                <a:latin typeface="Calibri" pitchFamily="34" charset="0"/>
              </a:rPr>
            </a:br>
            <a:endParaRPr lang="en-IN" sz="2000" dirty="0">
              <a:solidFill>
                <a:schemeClr val="tx1">
                  <a:lumMod val="75000"/>
                </a:schemeClr>
              </a:solidFill>
              <a:latin typeface="Calibri"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9502"/>
            <a:ext cx="7427168" cy="857400"/>
          </a:xfrm>
        </p:spPr>
        <p:txBody>
          <a:bodyPr/>
          <a:lstStyle/>
          <a:p>
            <a:r>
              <a:rPr lang="en-IN" dirty="0">
                <a:latin typeface="Adobe Devanagari" pitchFamily="18" charset="0"/>
                <a:cs typeface="Adobe Devanagari" pitchFamily="18" charset="0"/>
              </a:rPr>
              <a:t>Fake currency detection</a:t>
            </a:r>
          </a:p>
        </p:txBody>
      </p:sp>
      <p:sp>
        <p:nvSpPr>
          <p:cNvPr id="4" name="Text Placeholder 3"/>
          <p:cNvSpPr>
            <a:spLocks noGrp="1"/>
          </p:cNvSpPr>
          <p:nvPr>
            <p:ph type="body" idx="2"/>
          </p:nvPr>
        </p:nvSpPr>
        <p:spPr>
          <a:xfrm>
            <a:off x="-33136" y="1131590"/>
            <a:ext cx="5397224" cy="2613300"/>
          </a:xfrm>
        </p:spPr>
        <p:txBody>
          <a:bodyPr/>
          <a:lstStyle/>
          <a:p>
            <a:pPr algn="just"/>
            <a:r>
              <a:rPr lang="en-IN" sz="2000" dirty="0">
                <a:solidFill>
                  <a:schemeClr val="tx1"/>
                </a:solidFill>
                <a:latin typeface="Calibri" pitchFamily="34" charset="0"/>
              </a:rPr>
              <a:t>Here we are using packages like </a:t>
            </a:r>
            <a:r>
              <a:rPr lang="en-IN" sz="2000" dirty="0" err="1">
                <a:solidFill>
                  <a:schemeClr val="tx1"/>
                </a:solidFill>
                <a:latin typeface="Calibri" pitchFamily="34" charset="0"/>
              </a:rPr>
              <a:t>tkinter</a:t>
            </a:r>
            <a:r>
              <a:rPr lang="en-IN" sz="2000" dirty="0">
                <a:solidFill>
                  <a:schemeClr val="tx1"/>
                </a:solidFill>
                <a:latin typeface="Calibri" pitchFamily="34" charset="0"/>
              </a:rPr>
              <a:t>, </a:t>
            </a:r>
            <a:r>
              <a:rPr lang="en-IN" sz="2000" dirty="0" err="1">
                <a:solidFill>
                  <a:schemeClr val="tx1"/>
                </a:solidFill>
                <a:latin typeface="Calibri" pitchFamily="34" charset="0"/>
              </a:rPr>
              <a:t>opencv</a:t>
            </a:r>
            <a:r>
              <a:rPr lang="en-IN" sz="2000" dirty="0">
                <a:solidFill>
                  <a:schemeClr val="tx1"/>
                </a:solidFill>
                <a:latin typeface="Calibri" pitchFamily="34" charset="0"/>
              </a:rPr>
              <a:t>-python, </a:t>
            </a:r>
            <a:r>
              <a:rPr lang="en-IN" sz="2000" dirty="0" err="1">
                <a:solidFill>
                  <a:schemeClr val="tx1"/>
                </a:solidFill>
                <a:latin typeface="Calibri" pitchFamily="34" charset="0"/>
              </a:rPr>
              <a:t>numpy</a:t>
            </a:r>
            <a:r>
              <a:rPr lang="en-IN" sz="2000" dirty="0">
                <a:solidFill>
                  <a:schemeClr val="tx1"/>
                </a:solidFill>
                <a:latin typeface="Calibri" pitchFamily="34" charset="0"/>
              </a:rPr>
              <a:t>, </a:t>
            </a:r>
            <a:r>
              <a:rPr lang="en-IN" sz="2000" dirty="0" err="1">
                <a:solidFill>
                  <a:schemeClr val="tx1"/>
                </a:solidFill>
                <a:latin typeface="Calibri" pitchFamily="34" charset="0"/>
              </a:rPr>
              <a:t>scikit</a:t>
            </a:r>
            <a:r>
              <a:rPr lang="en-IN" sz="2000" dirty="0">
                <a:solidFill>
                  <a:schemeClr val="tx1"/>
                </a:solidFill>
                <a:latin typeface="Calibri" pitchFamily="34" charset="0"/>
              </a:rPr>
              <a:t>-image , pickle.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1026" name="Picture 2"/>
          <p:cNvPicPr>
            <a:picLocks noChangeAspect="1" noChangeArrowheads="1"/>
          </p:cNvPicPr>
          <p:nvPr/>
        </p:nvPicPr>
        <p:blipFill>
          <a:blip r:embed="rId2"/>
          <a:srcRect/>
          <a:stretch>
            <a:fillRect/>
          </a:stretch>
        </p:blipFill>
        <p:spPr bwMode="auto">
          <a:xfrm>
            <a:off x="539553" y="2211710"/>
            <a:ext cx="5472608" cy="2447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07504" y="411510"/>
            <a:ext cx="7128792" cy="2637900"/>
          </a:xfrm>
        </p:spPr>
        <p:txBody>
          <a:bodyPr/>
          <a:lstStyle/>
          <a:p>
            <a:r>
              <a:rPr lang="en-IN" sz="2400" dirty="0">
                <a:solidFill>
                  <a:schemeClr val="tx1"/>
                </a:solidFill>
                <a:latin typeface="Calibri" pitchFamily="34" charset="0"/>
              </a:rPr>
              <a:t>Now we will be setting a standard currency which will be used for comparing the results in code.py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2052" name="Picture 4"/>
          <p:cNvPicPr>
            <a:picLocks noChangeAspect="1" noChangeArrowheads="1"/>
          </p:cNvPicPr>
          <p:nvPr/>
        </p:nvPicPr>
        <p:blipFill>
          <a:blip r:embed="rId2"/>
          <a:srcRect/>
          <a:stretch>
            <a:fillRect/>
          </a:stretch>
        </p:blipFill>
        <p:spPr bwMode="auto">
          <a:xfrm>
            <a:off x="611560" y="1995686"/>
            <a:ext cx="6067425" cy="1800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195486"/>
            <a:ext cx="6192688" cy="784800"/>
          </a:xfrm>
        </p:spPr>
        <p:txBody>
          <a:bodyPr/>
          <a:lstStyle/>
          <a:p>
            <a:pPr algn="just"/>
            <a:r>
              <a:rPr lang="en-IN" sz="2000" dirty="0">
                <a:solidFill>
                  <a:schemeClr val="tx2">
                    <a:lumMod val="10000"/>
                  </a:schemeClr>
                </a:solidFill>
                <a:latin typeface="Calibri" pitchFamily="34" charset="0"/>
              </a:rPr>
              <a:t> 	We are going to select the image which we need to</a:t>
            </a:r>
          </a:p>
          <a:p>
            <a:pPr algn="just"/>
            <a:r>
              <a:rPr lang="en-IN" sz="2000" dirty="0">
                <a:solidFill>
                  <a:schemeClr val="tx2">
                    <a:lumMod val="10000"/>
                  </a:schemeClr>
                </a:solidFill>
                <a:latin typeface="Calibri" pitchFamily="34" charset="0"/>
              </a:rPr>
              <a:t>check  whether it is fake or original.</a:t>
            </a:r>
          </a:p>
        </p:txBody>
      </p:sp>
      <p:pic>
        <p:nvPicPr>
          <p:cNvPr id="3074" name="Picture 2"/>
          <p:cNvPicPr>
            <a:picLocks noChangeAspect="1" noChangeArrowheads="1"/>
          </p:cNvPicPr>
          <p:nvPr/>
        </p:nvPicPr>
        <p:blipFill>
          <a:blip r:embed="rId3"/>
          <a:srcRect/>
          <a:stretch>
            <a:fillRect/>
          </a:stretch>
        </p:blipFill>
        <p:spPr bwMode="auto">
          <a:xfrm>
            <a:off x="323528" y="1275606"/>
            <a:ext cx="5832648" cy="327449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9502"/>
            <a:ext cx="8686800" cy="720080"/>
          </a:xfrm>
        </p:spPr>
        <p:txBody>
          <a:bodyPr/>
          <a:lstStyle/>
          <a:p>
            <a:pPr algn="just"/>
            <a:r>
              <a:rPr lang="en-IN" sz="4000" dirty="0">
                <a:latin typeface="Adobe Devanagari" pitchFamily="18" charset="0"/>
                <a:cs typeface="Adobe Devanagari" pitchFamily="18" charset="0"/>
              </a:rPr>
              <a:t>SEGMENTATION AND SCALING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70658" name="AutoShape 2" descr="blob:https://web.whatsapp.com/b7bc770b-3933-4bef-abf4-6a8eece1e57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0666" name="Picture 10"/>
          <p:cNvPicPr>
            <a:picLocks noChangeAspect="1" noChangeArrowheads="1"/>
          </p:cNvPicPr>
          <p:nvPr/>
        </p:nvPicPr>
        <p:blipFill>
          <a:blip r:embed="rId2"/>
          <a:srcRect/>
          <a:stretch>
            <a:fillRect/>
          </a:stretch>
        </p:blipFill>
        <p:spPr bwMode="auto">
          <a:xfrm>
            <a:off x="179512" y="1275606"/>
            <a:ext cx="2520280" cy="3456384"/>
          </a:xfrm>
          <a:prstGeom prst="rect">
            <a:avLst/>
          </a:prstGeom>
          <a:noFill/>
          <a:ln w="9525">
            <a:noFill/>
            <a:miter lim="800000"/>
            <a:headEnd/>
            <a:tailEnd/>
          </a:ln>
        </p:spPr>
      </p:pic>
      <p:pic>
        <p:nvPicPr>
          <p:cNvPr id="70667" name="Picture 11"/>
          <p:cNvPicPr>
            <a:picLocks noChangeAspect="1" noChangeArrowheads="1"/>
          </p:cNvPicPr>
          <p:nvPr/>
        </p:nvPicPr>
        <p:blipFill>
          <a:blip r:embed="rId3"/>
          <a:srcRect/>
          <a:stretch>
            <a:fillRect/>
          </a:stretch>
        </p:blipFill>
        <p:spPr bwMode="auto">
          <a:xfrm>
            <a:off x="3275856" y="1275606"/>
            <a:ext cx="2736304" cy="345638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103426" name="Picture 2"/>
          <p:cNvPicPr>
            <a:picLocks noChangeAspect="1" noChangeArrowheads="1"/>
          </p:cNvPicPr>
          <p:nvPr/>
        </p:nvPicPr>
        <p:blipFill>
          <a:blip r:embed="rId2"/>
          <a:srcRect/>
          <a:stretch>
            <a:fillRect/>
          </a:stretch>
        </p:blipFill>
        <p:spPr bwMode="auto">
          <a:xfrm>
            <a:off x="323528" y="411510"/>
            <a:ext cx="4176464" cy="4392488"/>
          </a:xfrm>
          <a:prstGeom prst="rect">
            <a:avLst/>
          </a:prstGeom>
          <a:noFill/>
          <a:ln w="9525">
            <a:noFill/>
            <a:miter lim="800000"/>
            <a:headEnd/>
            <a:tailEnd/>
          </a:ln>
        </p:spPr>
      </p:pic>
      <p:pic>
        <p:nvPicPr>
          <p:cNvPr id="103427" name="Picture 3"/>
          <p:cNvPicPr>
            <a:picLocks noChangeAspect="1" noChangeArrowheads="1"/>
          </p:cNvPicPr>
          <p:nvPr/>
        </p:nvPicPr>
        <p:blipFill>
          <a:blip r:embed="rId3"/>
          <a:srcRect/>
          <a:stretch>
            <a:fillRect/>
          </a:stretch>
        </p:blipFill>
        <p:spPr bwMode="auto">
          <a:xfrm>
            <a:off x="4499992" y="411510"/>
            <a:ext cx="4313485" cy="43924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0528" y="123478"/>
            <a:ext cx="8229600" cy="519600"/>
          </a:xfrm>
        </p:spPr>
        <p:txBody>
          <a:bodyPr/>
          <a:lstStyle/>
          <a:p>
            <a:r>
              <a:rPr lang="en-IN" sz="4800" dirty="0">
                <a:latin typeface="Adobe Devanagari" pitchFamily="18" charset="0"/>
                <a:cs typeface="Adobe Devanagari" pitchFamily="18" charset="0"/>
              </a:rPr>
              <a:t>OUTPUT SCREENS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104451" name="Picture 3"/>
          <p:cNvPicPr>
            <a:picLocks noChangeAspect="1" noChangeArrowheads="1"/>
          </p:cNvPicPr>
          <p:nvPr/>
        </p:nvPicPr>
        <p:blipFill>
          <a:blip r:embed="rId2"/>
          <a:srcRect/>
          <a:stretch>
            <a:fillRect/>
          </a:stretch>
        </p:blipFill>
        <p:spPr bwMode="auto">
          <a:xfrm>
            <a:off x="395536" y="1635646"/>
            <a:ext cx="2592288" cy="2376264"/>
          </a:xfrm>
          <a:prstGeom prst="rect">
            <a:avLst/>
          </a:prstGeom>
          <a:noFill/>
          <a:ln w="9525">
            <a:noFill/>
            <a:miter lim="800000"/>
            <a:headEnd/>
            <a:tailEnd/>
          </a:ln>
        </p:spPr>
      </p:pic>
      <p:pic>
        <p:nvPicPr>
          <p:cNvPr id="104452" name="Picture 4"/>
          <p:cNvPicPr>
            <a:picLocks noChangeAspect="1" noChangeArrowheads="1"/>
          </p:cNvPicPr>
          <p:nvPr/>
        </p:nvPicPr>
        <p:blipFill>
          <a:blip r:embed="rId3"/>
          <a:srcRect/>
          <a:stretch>
            <a:fillRect/>
          </a:stretch>
        </p:blipFill>
        <p:spPr bwMode="auto">
          <a:xfrm>
            <a:off x="3563888" y="1635646"/>
            <a:ext cx="2592000" cy="2421884"/>
          </a:xfrm>
          <a:prstGeom prst="rect">
            <a:avLst/>
          </a:prstGeom>
          <a:noFill/>
          <a:ln w="9525">
            <a:noFill/>
            <a:miter lim="800000"/>
            <a:headEnd/>
            <a:tailEnd/>
          </a:ln>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57200" y="706238"/>
            <a:ext cx="74991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CONCLUSION AND FUTURE SCOPE</a:t>
            </a:r>
            <a:endParaRPr dirty="0"/>
          </a:p>
        </p:txBody>
      </p:sp>
      <p:sp>
        <p:nvSpPr>
          <p:cNvPr id="124" name="Google Shape;124;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7" name="Text Placeholder 6"/>
          <p:cNvSpPr>
            <a:spLocks noGrp="1"/>
          </p:cNvSpPr>
          <p:nvPr>
            <p:ph type="body" idx="1"/>
          </p:nvPr>
        </p:nvSpPr>
        <p:spPr>
          <a:xfrm>
            <a:off x="0" y="1779662"/>
            <a:ext cx="6120680" cy="2613300"/>
          </a:xfrm>
        </p:spPr>
        <p:txBody>
          <a:bodyPr/>
          <a:lstStyle/>
          <a:p>
            <a:pPr algn="just">
              <a:buNone/>
            </a:pPr>
            <a:r>
              <a:rPr lang="en-IN" sz="2000" dirty="0">
                <a:solidFill>
                  <a:schemeClr val="tx2">
                    <a:lumMod val="10000"/>
                  </a:schemeClr>
                </a:solidFill>
                <a:latin typeface="Calibri" pitchFamily="34" charset="0"/>
              </a:rPr>
              <a:t>		Our project will be helpful for the common people who are technically not involved in daily life. This will help to aware people to identify the fake currency.</a:t>
            </a:r>
          </a:p>
          <a:p>
            <a:pPr algn="just">
              <a:buNone/>
            </a:pPr>
            <a:r>
              <a:rPr lang="en-IN" sz="2000" dirty="0">
                <a:solidFill>
                  <a:schemeClr val="tx2">
                    <a:lumMod val="10000"/>
                  </a:schemeClr>
                </a:solidFill>
                <a:latin typeface="Calibri" pitchFamily="34" charset="0"/>
              </a:rPr>
              <a:t> 		Our proposed system could replace the hardware system in some initial stages of currency verification process.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323528" y="-20538"/>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a:t>
            </a:r>
            <a:endParaRPr dirty="0"/>
          </a:p>
        </p:txBody>
      </p:sp>
      <p:sp>
        <p:nvSpPr>
          <p:cNvPr id="114" name="Google Shape;114;p20"/>
          <p:cNvSpPr txBox="1">
            <a:spLocks noGrp="1"/>
          </p:cNvSpPr>
          <p:nvPr>
            <p:ph type="body" idx="2"/>
          </p:nvPr>
        </p:nvSpPr>
        <p:spPr>
          <a:xfrm>
            <a:off x="251520" y="843558"/>
            <a:ext cx="6120680" cy="3168352"/>
          </a:xfrm>
          <a:prstGeom prst="rect">
            <a:avLst/>
          </a:prstGeom>
        </p:spPr>
        <p:txBody>
          <a:bodyPr spcFirstLastPara="1" wrap="square" lIns="91425" tIns="91425" rIns="91425" bIns="91425" anchor="t" anchorCtr="0">
            <a:noAutofit/>
          </a:bodyPr>
          <a:lstStyle/>
          <a:p>
            <a:pPr marL="0" lvl="0" indent="0" algn="just">
              <a:buNone/>
            </a:pPr>
            <a:r>
              <a:rPr lang="en-IN" sz="2000" dirty="0">
                <a:solidFill>
                  <a:schemeClr val="tx2">
                    <a:lumMod val="10000"/>
                  </a:schemeClr>
                </a:solidFill>
                <a:latin typeface="Calibri" pitchFamily="34" charset="0"/>
              </a:rPr>
              <a:t>        	Fake currency detection is a serious issue worldwide, affecting the economy of almost every country including India. Currency duplication also known as counterfeit currency is a vulnerable threat on economy. It is now a common phenomenon due to advanced printing and scanning technology . By this type of projects we can reduce these scams in day to day life. </a:t>
            </a:r>
          </a:p>
          <a:p>
            <a:pPr marL="0" lvl="0" indent="0" algn="just">
              <a:buNone/>
            </a:pPr>
            <a:r>
              <a:rPr lang="en-IN" sz="2000" dirty="0">
                <a:solidFill>
                  <a:schemeClr val="tx2">
                    <a:lumMod val="10000"/>
                  </a:schemeClr>
                </a:solidFill>
                <a:latin typeface="Calibri" pitchFamily="34" charset="0"/>
              </a:rPr>
              <a:t>	We have learnt the different types of modules like TKINTER , NUMPY, SCIKIT-IMAGE , PICKLE , OPENCV-PYTHON. We have developed an image processing algorithm which can detect the notes either fake or original.</a:t>
            </a:r>
            <a:endParaRPr sz="2000" dirty="0">
              <a:solidFill>
                <a:schemeClr val="tx2">
                  <a:lumMod val="10000"/>
                </a:schemeClr>
              </a:solidFill>
              <a:latin typeface="Calibri" pitchFamily="34" charset="0"/>
            </a:endParaRPr>
          </a:p>
        </p:txBody>
      </p:sp>
      <p:sp>
        <p:nvSpPr>
          <p:cNvPr id="11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62"/>
            <a:ext cx="3914700" cy="1159800"/>
          </a:xfrm>
        </p:spPr>
        <p:txBody>
          <a:bodyPr/>
          <a:lstStyle/>
          <a:p>
            <a:r>
              <a:rPr lang="en-IN" b="1" dirty="0">
                <a:latin typeface="Adobe Devanagari" pitchFamily="18" charset="0"/>
                <a:cs typeface="Adobe Devanagari" pitchFamily="18" charset="0"/>
              </a:rPr>
              <a:t>ABSTRACT</a:t>
            </a:r>
          </a:p>
        </p:txBody>
      </p:sp>
      <p:sp>
        <p:nvSpPr>
          <p:cNvPr id="3" name="Subtitle 2"/>
          <p:cNvSpPr>
            <a:spLocks noGrp="1"/>
          </p:cNvSpPr>
          <p:nvPr>
            <p:ph type="subTitle" idx="1"/>
          </p:nvPr>
        </p:nvSpPr>
        <p:spPr>
          <a:xfrm>
            <a:off x="-324544" y="771550"/>
            <a:ext cx="6336704" cy="3960440"/>
          </a:xfrm>
        </p:spPr>
        <p:txBody>
          <a:bodyPr/>
          <a:lstStyle/>
          <a:p>
            <a:pPr algn="just">
              <a:lnSpc>
                <a:spcPts val="1920"/>
              </a:lnSpc>
              <a:spcBef>
                <a:spcPts val="140"/>
              </a:spcBef>
              <a:spcAft>
                <a:spcPts val="140"/>
              </a:spcAft>
            </a:pPr>
            <a:r>
              <a:rPr lang="en-IN" sz="2000" dirty="0">
                <a:latin typeface="Calibri" pitchFamily="34" charset="0"/>
              </a:rPr>
              <a:t>		</a:t>
            </a:r>
            <a:r>
              <a:rPr lang="en-IN" sz="2000" dirty="0">
                <a:solidFill>
                  <a:schemeClr val="tx1">
                    <a:lumMod val="75000"/>
                  </a:schemeClr>
                </a:solidFill>
                <a:latin typeface="Calibri" pitchFamily="34" charset="0"/>
              </a:rPr>
              <a:t>Fake currency can impact on decreasing the value of the original currency. And by the circulation of these notes will effect on common people, they will be the victims.</a:t>
            </a:r>
          </a:p>
          <a:p>
            <a:pPr algn="just">
              <a:lnSpc>
                <a:spcPts val="1920"/>
              </a:lnSpc>
              <a:spcBef>
                <a:spcPts val="140"/>
              </a:spcBef>
              <a:spcAft>
                <a:spcPts val="140"/>
              </a:spcAft>
            </a:pPr>
            <a:r>
              <a:rPr lang="en-IN" sz="2000" dirty="0">
                <a:solidFill>
                  <a:schemeClr val="tx1">
                    <a:lumMod val="75000"/>
                  </a:schemeClr>
                </a:solidFill>
                <a:latin typeface="Calibri" pitchFamily="34" charset="0"/>
              </a:rPr>
              <a:t>		Our aim is to help common man to recognize currency. Proposed system is based on image processing and makes the process automatic and robust. Shape information are used in our algorithm. Original Note Detection Systems are present in banks but are very costly.</a:t>
            </a:r>
          </a:p>
          <a:p>
            <a:pPr algn="just">
              <a:lnSpc>
                <a:spcPts val="1920"/>
              </a:lnSpc>
              <a:spcBef>
                <a:spcPts val="140"/>
              </a:spcBef>
              <a:spcAft>
                <a:spcPts val="140"/>
              </a:spcAft>
            </a:pPr>
            <a:r>
              <a:rPr lang="en-IN" sz="2000" dirty="0">
                <a:solidFill>
                  <a:schemeClr val="tx1">
                    <a:lumMod val="75000"/>
                  </a:schemeClr>
                </a:solidFill>
                <a:latin typeface="Calibri" pitchFamily="34" charset="0"/>
              </a:rPr>
              <a:t>		We are developing an image processing algorithm which will extract the currency features and compare it with features of original note image. This system is cheaper and can provide accuracy on the basics of visual contents of note.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
        <p:nvSpPr>
          <p:cNvPr id="4" name="Rectangle 3"/>
          <p:cNvSpPr/>
          <p:nvPr/>
        </p:nvSpPr>
        <p:spPr>
          <a:xfrm>
            <a:off x="2392558" y="2110085"/>
            <a:ext cx="4358886" cy="923330"/>
          </a:xfrm>
          <a:prstGeom prst="rect">
            <a:avLst/>
          </a:prstGeom>
          <a:noFill/>
        </p:spPr>
        <p:txBody>
          <a:bodyPr wrap="none" lIns="91440" tIns="45720" rIns="91440" bIns="45720">
            <a:spAutoFit/>
          </a:bodyPr>
          <a:lstStyle/>
          <a:p>
            <a:pPr algn="ctr"/>
            <a:r>
              <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THANK YOU</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02182"/>
            <a:ext cx="10081120" cy="857400"/>
          </a:xfrm>
        </p:spPr>
        <p:txBody>
          <a:bodyPr/>
          <a:lstStyle/>
          <a:p>
            <a:r>
              <a:rPr lang="en-IN" b="1" dirty="0">
                <a:latin typeface="Adobe Devanagari" pitchFamily="18" charset="0"/>
                <a:cs typeface="Adobe Devanagari" pitchFamily="18" charset="0"/>
              </a:rPr>
              <a:t>INTRODUCTION TO PROJECT</a:t>
            </a:r>
          </a:p>
        </p:txBody>
      </p:sp>
      <p:sp>
        <p:nvSpPr>
          <p:cNvPr id="4" name="Text Placeholder 3"/>
          <p:cNvSpPr>
            <a:spLocks noGrp="1"/>
          </p:cNvSpPr>
          <p:nvPr>
            <p:ph type="body" idx="2"/>
          </p:nvPr>
        </p:nvSpPr>
        <p:spPr>
          <a:xfrm>
            <a:off x="-108520" y="1131590"/>
            <a:ext cx="6192688" cy="2613300"/>
          </a:xfrm>
        </p:spPr>
        <p:txBody>
          <a:bodyPr/>
          <a:lstStyle/>
          <a:p>
            <a:pPr algn="just"/>
            <a:r>
              <a:rPr lang="en-IN" sz="2000" dirty="0">
                <a:solidFill>
                  <a:schemeClr val="tx1">
                    <a:lumMod val="50000"/>
                  </a:schemeClr>
                </a:solidFill>
                <a:latin typeface="Calibri" pitchFamily="34" charset="0"/>
              </a:rPr>
              <a:t> 	Fake currency notes are increasing day by day, in order to overcome this we proposes a very helpful and efficient system to detect the fake currency. For detecting the fake currency note is done by </a:t>
            </a:r>
            <a:r>
              <a:rPr lang="en-IN" sz="2000" b="1" dirty="0">
                <a:solidFill>
                  <a:schemeClr val="tx1">
                    <a:lumMod val="50000"/>
                  </a:schemeClr>
                </a:solidFill>
                <a:latin typeface="Calibri" pitchFamily="34" charset="0"/>
              </a:rPr>
              <a:t>IMAGE PROCESSING ALGORITHM. </a:t>
            </a:r>
            <a:r>
              <a:rPr lang="en-IN" sz="2000" dirty="0">
                <a:solidFill>
                  <a:schemeClr val="tx1">
                    <a:lumMod val="50000"/>
                  </a:schemeClr>
                </a:solidFill>
                <a:latin typeface="Calibri" pitchFamily="34" charset="0"/>
              </a:rPr>
              <a:t>For predicting the note is real or fake on the basis of image processing techniques. Currency printed by local racketeers and foreign racketeers can be detected easily as they use the photographic method, hand engraved blocks, lithographic  processes and colour scanning.</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5526"/>
            <a:ext cx="5758408" cy="1159800"/>
          </a:xfrm>
        </p:spPr>
        <p:txBody>
          <a:bodyPr/>
          <a:lstStyle/>
          <a:p>
            <a:r>
              <a:rPr lang="en-IN" dirty="0">
                <a:latin typeface="Adobe Devanagari" pitchFamily="18" charset="0"/>
                <a:cs typeface="Adobe Devanagari" pitchFamily="18" charset="0"/>
              </a:rPr>
              <a:t>PYTHON PROGRAMMING</a:t>
            </a:r>
          </a:p>
        </p:txBody>
      </p:sp>
      <p:sp>
        <p:nvSpPr>
          <p:cNvPr id="3" name="Subtitle 2"/>
          <p:cNvSpPr>
            <a:spLocks noGrp="1"/>
          </p:cNvSpPr>
          <p:nvPr>
            <p:ph type="subTitle" idx="1"/>
          </p:nvPr>
        </p:nvSpPr>
        <p:spPr>
          <a:xfrm>
            <a:off x="-108520" y="1923678"/>
            <a:ext cx="5902424" cy="2808312"/>
          </a:xfrm>
        </p:spPr>
        <p:txBody>
          <a:bodyPr/>
          <a:lstStyle/>
          <a:p>
            <a:pPr algn="just"/>
            <a:r>
              <a:rPr lang="en-IN" sz="2000" dirty="0">
                <a:solidFill>
                  <a:schemeClr val="tx1">
                    <a:lumMod val="75000"/>
                  </a:schemeClr>
                </a:solidFill>
                <a:latin typeface="Calibri" pitchFamily="34" charset="0"/>
              </a:rPr>
              <a:t>	 	Python is an interpreted high level general-purpose programming language. Its design philosophy emphasizes code readability with its use of significant indentation. </a:t>
            </a:r>
          </a:p>
          <a:p>
            <a:pPr algn="just"/>
            <a:r>
              <a:rPr lang="en-IN" sz="2000" dirty="0">
                <a:solidFill>
                  <a:schemeClr val="tx1">
                    <a:lumMod val="75000"/>
                  </a:schemeClr>
                </a:solidFill>
                <a:latin typeface="Calibri" pitchFamily="34" charset="0"/>
              </a:rPr>
              <a:t>		Its language constructs as well as its object-oriented approach aim to help programmers write clear, logical code for small and large scale projects.</a:t>
            </a:r>
          </a:p>
        </p:txBody>
      </p:sp>
      <p:sp>
        <p:nvSpPr>
          <p:cNvPr id="5122" name="AutoShape 2" descr="Python (programming language)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4" name="AutoShape 4" descr="Python (programming language)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6" name="AutoShape 6" descr="Python - Wik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8" name="AutoShape 8" descr="Python - Wik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29" name="Picture 9" descr="C:\Users\Shannu Shandruth\AppData\Roaming\Microsoft\Windows\Network Shortcuts\images.png"/>
          <p:cNvPicPr>
            <a:picLocks noChangeAspect="1" noChangeArrowheads="1"/>
          </p:cNvPicPr>
          <p:nvPr/>
        </p:nvPicPr>
        <p:blipFill>
          <a:blip r:embed="rId2">
            <a:lum contrast="30000"/>
          </a:blip>
          <a:srcRect/>
          <a:stretch>
            <a:fillRect/>
          </a:stretch>
        </p:blipFill>
        <p:spPr bwMode="auto">
          <a:xfrm>
            <a:off x="6012160" y="3435846"/>
            <a:ext cx="2714625" cy="16859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80528" y="921309"/>
            <a:ext cx="6264696" cy="4222191"/>
          </a:xfrm>
        </p:spPr>
        <p:txBody>
          <a:bodyPr/>
          <a:lstStyle/>
          <a:p>
            <a:pPr marL="469900" indent="-342900" algn="just">
              <a:buNone/>
            </a:pPr>
            <a:r>
              <a:rPr lang="en-IN" sz="2000" dirty="0">
                <a:solidFill>
                  <a:schemeClr val="tx1">
                    <a:lumMod val="75000"/>
                  </a:schemeClr>
                </a:solidFill>
                <a:latin typeface="Calibri" pitchFamily="34" charset="0"/>
              </a:rPr>
              <a:t> 		Python is a general purpose interpreted, interactive object-oriented and high-level programming language. </a:t>
            </a:r>
          </a:p>
          <a:p>
            <a:pPr marL="469900" indent="-342900" algn="just">
              <a:buNone/>
            </a:pPr>
            <a:endParaRPr lang="en-IN" sz="2000" dirty="0">
              <a:solidFill>
                <a:schemeClr val="tx1">
                  <a:lumMod val="75000"/>
                </a:schemeClr>
              </a:solidFill>
              <a:latin typeface="Calibri" pitchFamily="34" charset="0"/>
            </a:endParaRPr>
          </a:p>
          <a:p>
            <a:pPr marL="469900" indent="-342900" algn="just">
              <a:buNone/>
            </a:pPr>
            <a:r>
              <a:rPr lang="en-IN" sz="2000" dirty="0">
                <a:solidFill>
                  <a:schemeClr val="tx1">
                    <a:lumMod val="75000"/>
                  </a:schemeClr>
                </a:solidFill>
                <a:latin typeface="Calibri" pitchFamily="34" charset="0"/>
              </a:rPr>
              <a:t>		Python was created by </a:t>
            </a:r>
            <a:r>
              <a:rPr lang="en-IN" sz="2000" b="1" dirty="0">
                <a:solidFill>
                  <a:schemeClr val="tx1">
                    <a:lumMod val="75000"/>
                  </a:schemeClr>
                </a:solidFill>
                <a:latin typeface="Calibri" pitchFamily="34" charset="0"/>
              </a:rPr>
              <a:t>Guido van </a:t>
            </a:r>
            <a:r>
              <a:rPr lang="en-IN" sz="2000" b="1" dirty="0" err="1">
                <a:solidFill>
                  <a:schemeClr val="tx1">
                    <a:lumMod val="75000"/>
                  </a:schemeClr>
                </a:solidFill>
                <a:latin typeface="Calibri" pitchFamily="34" charset="0"/>
              </a:rPr>
              <a:t>Rossum</a:t>
            </a:r>
            <a:r>
              <a:rPr lang="en-IN" sz="2000" b="1" dirty="0">
                <a:solidFill>
                  <a:schemeClr val="tx1">
                    <a:lumMod val="75000"/>
                  </a:schemeClr>
                </a:solidFill>
                <a:latin typeface="Calibri" pitchFamily="34" charset="0"/>
              </a:rPr>
              <a:t> </a:t>
            </a:r>
            <a:r>
              <a:rPr lang="en-IN" sz="2000" dirty="0">
                <a:solidFill>
                  <a:schemeClr val="tx1">
                    <a:lumMod val="75000"/>
                  </a:schemeClr>
                </a:solidFill>
                <a:latin typeface="Calibri" pitchFamily="34" charset="0"/>
              </a:rPr>
              <a:t>is the 80’s and early 90’s. Like Perl, python source code is now available under the general public licences Perl, python source code is now available under the general public licences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95236" name="Picture 4" descr="Guido van Rossum - Faces of Open Source"/>
          <p:cNvPicPr>
            <a:picLocks noChangeAspect="1" noChangeArrowheads="1"/>
          </p:cNvPicPr>
          <p:nvPr/>
        </p:nvPicPr>
        <p:blipFill>
          <a:blip r:embed="rId2"/>
          <a:srcRect/>
          <a:stretch>
            <a:fillRect/>
          </a:stretch>
        </p:blipFill>
        <p:spPr bwMode="auto">
          <a:xfrm>
            <a:off x="6732240" y="987574"/>
            <a:ext cx="1914525" cy="244827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9502"/>
            <a:ext cx="5511300" cy="857400"/>
          </a:xfrm>
        </p:spPr>
        <p:txBody>
          <a:bodyPr/>
          <a:lstStyle/>
          <a:p>
            <a:r>
              <a:rPr lang="en-IN" dirty="0"/>
              <a:t>PACKAGES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97282" name="Picture 2"/>
          <p:cNvPicPr>
            <a:picLocks noChangeAspect="1" noChangeArrowheads="1"/>
          </p:cNvPicPr>
          <p:nvPr/>
        </p:nvPicPr>
        <p:blipFill>
          <a:blip r:embed="rId2"/>
          <a:srcRect/>
          <a:stretch>
            <a:fillRect/>
          </a:stretch>
        </p:blipFill>
        <p:spPr bwMode="auto">
          <a:xfrm>
            <a:off x="827584" y="1491630"/>
            <a:ext cx="4981575" cy="2647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5511300" cy="857400"/>
          </a:xfrm>
        </p:spPr>
        <p:txBody>
          <a:bodyPr/>
          <a:lstStyle/>
          <a:p>
            <a:r>
              <a:rPr lang="en-IN" dirty="0">
                <a:latin typeface="Adobe Devanagari" pitchFamily="18" charset="0"/>
                <a:cs typeface="Adobe Devanagari" pitchFamily="18" charset="0"/>
              </a:rPr>
              <a:t>PYTHON TKINTER</a:t>
            </a:r>
          </a:p>
        </p:txBody>
      </p:sp>
      <p:sp>
        <p:nvSpPr>
          <p:cNvPr id="4" name="Text Placeholder 3"/>
          <p:cNvSpPr>
            <a:spLocks noGrp="1"/>
          </p:cNvSpPr>
          <p:nvPr>
            <p:ph type="body" idx="2"/>
          </p:nvPr>
        </p:nvSpPr>
        <p:spPr>
          <a:xfrm>
            <a:off x="-180528" y="843558"/>
            <a:ext cx="6480720" cy="4299942"/>
          </a:xfrm>
        </p:spPr>
        <p:txBody>
          <a:bodyPr/>
          <a:lstStyle/>
          <a:p>
            <a:pPr algn="just">
              <a:buNone/>
            </a:pPr>
            <a:r>
              <a:rPr lang="en-IN" sz="2000" dirty="0">
                <a:solidFill>
                  <a:schemeClr val="tx1">
                    <a:lumMod val="75000"/>
                  </a:schemeClr>
                </a:solidFill>
                <a:latin typeface="Calibri" pitchFamily="34" charset="0"/>
              </a:rPr>
              <a:t>	 	</a:t>
            </a:r>
            <a:r>
              <a:rPr lang="en-IN" sz="2000" dirty="0" err="1">
                <a:solidFill>
                  <a:schemeClr val="tx1">
                    <a:lumMod val="75000"/>
                  </a:schemeClr>
                </a:solidFill>
                <a:latin typeface="Calibri" pitchFamily="34" charset="0"/>
              </a:rPr>
              <a:t>Tkinter</a:t>
            </a:r>
            <a:r>
              <a:rPr lang="en-IN" sz="2000" dirty="0">
                <a:solidFill>
                  <a:schemeClr val="tx1">
                    <a:lumMod val="75000"/>
                  </a:schemeClr>
                </a:solidFill>
                <a:latin typeface="Calibri" pitchFamily="34" charset="0"/>
              </a:rPr>
              <a:t> is the standard GUI library for Python. Python when combined with </a:t>
            </a:r>
            <a:r>
              <a:rPr lang="en-IN" sz="2000" dirty="0" err="1">
                <a:solidFill>
                  <a:schemeClr val="tx1">
                    <a:lumMod val="75000"/>
                  </a:schemeClr>
                </a:solidFill>
                <a:latin typeface="Calibri" pitchFamily="34" charset="0"/>
              </a:rPr>
              <a:t>Tkinter</a:t>
            </a:r>
            <a:r>
              <a:rPr lang="en-IN" sz="2000" dirty="0">
                <a:solidFill>
                  <a:schemeClr val="tx1">
                    <a:lumMod val="75000"/>
                  </a:schemeClr>
                </a:solidFill>
                <a:latin typeface="Calibri" pitchFamily="34" charset="0"/>
              </a:rPr>
              <a:t> provides a fast and easy way to create GUI applications. </a:t>
            </a:r>
          </a:p>
          <a:p>
            <a:pPr algn="just">
              <a:buNone/>
            </a:pPr>
            <a:r>
              <a:rPr lang="en-IN" sz="2000" dirty="0">
                <a:solidFill>
                  <a:schemeClr val="tx1">
                    <a:lumMod val="75000"/>
                  </a:schemeClr>
                </a:solidFill>
                <a:latin typeface="Calibri" pitchFamily="34" charset="0"/>
              </a:rPr>
              <a:t>		</a:t>
            </a:r>
            <a:r>
              <a:rPr lang="en-IN" sz="2000" dirty="0" err="1">
                <a:solidFill>
                  <a:schemeClr val="tx1">
                    <a:lumMod val="75000"/>
                  </a:schemeClr>
                </a:solidFill>
                <a:latin typeface="Calibri" pitchFamily="34" charset="0"/>
              </a:rPr>
              <a:t>Tkinter</a:t>
            </a:r>
            <a:r>
              <a:rPr lang="en-IN" sz="2000" dirty="0">
                <a:solidFill>
                  <a:schemeClr val="tx1">
                    <a:lumMod val="75000"/>
                  </a:schemeClr>
                </a:solidFill>
                <a:latin typeface="Calibri" pitchFamily="34" charset="0"/>
              </a:rPr>
              <a:t> provides a powerful object-oriented interface to the </a:t>
            </a:r>
            <a:r>
              <a:rPr lang="en-IN" sz="2000" dirty="0" err="1">
                <a:solidFill>
                  <a:schemeClr val="tx1">
                    <a:lumMod val="75000"/>
                  </a:schemeClr>
                </a:solidFill>
                <a:latin typeface="Calibri" pitchFamily="34" charset="0"/>
              </a:rPr>
              <a:t>Tk</a:t>
            </a:r>
            <a:r>
              <a:rPr lang="en-IN" sz="2000" dirty="0">
                <a:solidFill>
                  <a:schemeClr val="tx1">
                    <a:lumMod val="75000"/>
                  </a:schemeClr>
                </a:solidFill>
                <a:latin typeface="Calibri" pitchFamily="34" charset="0"/>
              </a:rPr>
              <a:t> GUI toolkit. Creating a GUI application using </a:t>
            </a:r>
            <a:r>
              <a:rPr lang="en-IN" sz="2000" dirty="0" err="1">
                <a:solidFill>
                  <a:schemeClr val="tx1">
                    <a:lumMod val="75000"/>
                  </a:schemeClr>
                </a:solidFill>
                <a:latin typeface="Calibri" pitchFamily="34" charset="0"/>
              </a:rPr>
              <a:t>Tkinter</a:t>
            </a:r>
            <a:r>
              <a:rPr lang="en-IN" sz="2000" dirty="0">
                <a:solidFill>
                  <a:schemeClr val="tx1">
                    <a:lumMod val="75000"/>
                  </a:schemeClr>
                </a:solidFill>
                <a:latin typeface="Calibri" pitchFamily="34" charset="0"/>
              </a:rPr>
              <a:t> is an easy task. All you need to do is perform the following steps −</a:t>
            </a:r>
          </a:p>
          <a:p>
            <a:pPr marL="1498600" lvl="2" indent="-457200" algn="just">
              <a:buClr>
                <a:schemeClr val="tx1">
                  <a:lumMod val="50000"/>
                </a:schemeClr>
              </a:buClr>
              <a:buFont typeface="+mj-lt"/>
              <a:buAutoNum type="arabicPeriod"/>
            </a:pPr>
            <a:r>
              <a:rPr lang="en-IN" sz="2000" dirty="0">
                <a:solidFill>
                  <a:schemeClr val="tx1">
                    <a:lumMod val="75000"/>
                  </a:schemeClr>
                </a:solidFill>
                <a:latin typeface="Calibri" pitchFamily="34" charset="0"/>
              </a:rPr>
              <a:t>Import the </a:t>
            </a:r>
            <a:r>
              <a:rPr lang="en-IN" sz="2000" dirty="0" err="1">
                <a:solidFill>
                  <a:schemeClr val="tx1">
                    <a:lumMod val="75000"/>
                  </a:schemeClr>
                </a:solidFill>
                <a:latin typeface="Calibri" pitchFamily="34" charset="0"/>
              </a:rPr>
              <a:t>Tkinter</a:t>
            </a:r>
            <a:r>
              <a:rPr lang="en-IN" sz="2000" dirty="0">
                <a:solidFill>
                  <a:schemeClr val="tx1">
                    <a:lumMod val="75000"/>
                  </a:schemeClr>
                </a:solidFill>
                <a:latin typeface="Calibri" pitchFamily="34" charset="0"/>
              </a:rPr>
              <a:t> module . </a:t>
            </a:r>
          </a:p>
          <a:p>
            <a:pPr marL="1498600" lvl="2" indent="-457200" algn="just">
              <a:buClr>
                <a:schemeClr val="tx1">
                  <a:lumMod val="50000"/>
                </a:schemeClr>
              </a:buClr>
              <a:buFont typeface="+mj-lt"/>
              <a:buAutoNum type="arabicPeriod"/>
            </a:pPr>
            <a:r>
              <a:rPr lang="en-IN" sz="2000" dirty="0">
                <a:solidFill>
                  <a:schemeClr val="tx1">
                    <a:lumMod val="75000"/>
                  </a:schemeClr>
                </a:solidFill>
                <a:latin typeface="Calibri" pitchFamily="34" charset="0"/>
              </a:rPr>
              <a:t>Create the GUI application main window.</a:t>
            </a:r>
          </a:p>
          <a:p>
            <a:pPr algn="just">
              <a:buNone/>
            </a:pPr>
            <a:r>
              <a:rPr lang="en-IN" sz="2000" dirty="0">
                <a:solidFill>
                  <a:schemeClr val="tx1">
                    <a:lumMod val="75000"/>
                  </a:schemeClr>
                </a:solidFill>
                <a:latin typeface="Calibri" pitchFamily="34" charset="0"/>
              </a:rPr>
              <a:t>      	Add one or more of the above-mentioned widgets to the GUI application .Enter the main event loop to take action against each event triggered by the user.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844" y="202182"/>
            <a:ext cx="5511300" cy="857400"/>
          </a:xfrm>
        </p:spPr>
        <p:txBody>
          <a:bodyPr/>
          <a:lstStyle/>
          <a:p>
            <a:r>
              <a:rPr lang="en-IN" dirty="0">
                <a:latin typeface="Adobe Devanagari" pitchFamily="18" charset="0"/>
                <a:cs typeface="Adobe Devanagari" pitchFamily="18" charset="0"/>
              </a:rPr>
              <a:t>NUMPY</a:t>
            </a:r>
          </a:p>
        </p:txBody>
      </p:sp>
      <p:sp>
        <p:nvSpPr>
          <p:cNvPr id="3" name="Text Placeholder 2"/>
          <p:cNvSpPr>
            <a:spLocks noGrp="1"/>
          </p:cNvSpPr>
          <p:nvPr>
            <p:ph type="body" idx="1"/>
          </p:nvPr>
        </p:nvSpPr>
        <p:spPr>
          <a:xfrm>
            <a:off x="-180528" y="987574"/>
            <a:ext cx="6336704" cy="2605200"/>
          </a:xfrm>
        </p:spPr>
        <p:txBody>
          <a:bodyPr/>
          <a:lstStyle/>
          <a:p>
            <a:pPr algn="just">
              <a:buNone/>
            </a:pPr>
            <a:r>
              <a:rPr lang="en-IN" sz="2000" dirty="0">
                <a:solidFill>
                  <a:schemeClr val="tx1">
                    <a:lumMod val="75000"/>
                  </a:schemeClr>
                </a:solidFill>
                <a:latin typeface="Calibri" pitchFamily="34" charset="0"/>
              </a:rPr>
              <a:t>		</a:t>
            </a:r>
            <a:r>
              <a:rPr lang="en-IN" sz="2000" dirty="0" err="1">
                <a:solidFill>
                  <a:schemeClr val="tx1">
                    <a:lumMod val="75000"/>
                  </a:schemeClr>
                </a:solidFill>
                <a:latin typeface="Calibri" pitchFamily="34" charset="0"/>
              </a:rPr>
              <a:t>NumPy</a:t>
            </a:r>
            <a:r>
              <a:rPr lang="en-IN" sz="2000" dirty="0">
                <a:solidFill>
                  <a:schemeClr val="tx1">
                    <a:lumMod val="75000"/>
                  </a:schemeClr>
                </a:solidFill>
                <a:latin typeface="Calibri" pitchFamily="34" charset="0"/>
              </a:rPr>
              <a:t>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494"/>
            <a:ext cx="5511300" cy="857400"/>
          </a:xfrm>
        </p:spPr>
        <p:txBody>
          <a:bodyPr/>
          <a:lstStyle/>
          <a:p>
            <a:r>
              <a:rPr lang="en-IN" dirty="0">
                <a:latin typeface="Adobe Devanagari" pitchFamily="18" charset="0"/>
                <a:cs typeface="Adobe Devanagari" pitchFamily="18" charset="0"/>
              </a:rPr>
              <a:t>OPENCV</a:t>
            </a:r>
          </a:p>
        </p:txBody>
      </p:sp>
      <p:sp>
        <p:nvSpPr>
          <p:cNvPr id="5" name="Text Placeholder 4"/>
          <p:cNvSpPr>
            <a:spLocks noGrp="1"/>
          </p:cNvSpPr>
          <p:nvPr>
            <p:ph type="body" idx="3"/>
          </p:nvPr>
        </p:nvSpPr>
        <p:spPr>
          <a:xfrm>
            <a:off x="35496" y="894554"/>
            <a:ext cx="6120680" cy="2613300"/>
          </a:xfrm>
        </p:spPr>
        <p:txBody>
          <a:bodyPr/>
          <a:lstStyle/>
          <a:p>
            <a:pPr algn="just">
              <a:buNone/>
            </a:pPr>
            <a:r>
              <a:rPr lang="en-IN" sz="2000" dirty="0">
                <a:solidFill>
                  <a:schemeClr val="tx1">
                    <a:lumMod val="75000"/>
                  </a:schemeClr>
                </a:solidFill>
                <a:latin typeface="Calibri" pitchFamily="34" charset="0"/>
              </a:rPr>
              <a:t>		</a:t>
            </a:r>
            <a:r>
              <a:rPr lang="en-IN" sz="2000" dirty="0" err="1">
                <a:solidFill>
                  <a:schemeClr val="tx1">
                    <a:lumMod val="75000"/>
                  </a:schemeClr>
                </a:solidFill>
                <a:latin typeface="Calibri" pitchFamily="34" charset="0"/>
              </a:rPr>
              <a:t>OpenCV</a:t>
            </a:r>
            <a:r>
              <a:rPr lang="en-IN" sz="2000" dirty="0">
                <a:solidFill>
                  <a:schemeClr val="tx1">
                    <a:lumMod val="75000"/>
                  </a:schemeClr>
                </a:solidFill>
                <a:latin typeface="Calibri" pitchFamily="34" charset="0"/>
              </a:rPr>
              <a:t> is a huge open-source library for computer vision, machine learning, and image processing. </a:t>
            </a:r>
            <a:r>
              <a:rPr lang="en-IN" sz="2000" dirty="0" err="1">
                <a:solidFill>
                  <a:schemeClr val="tx1">
                    <a:lumMod val="75000"/>
                  </a:schemeClr>
                </a:solidFill>
                <a:latin typeface="Calibri" pitchFamily="34" charset="0"/>
              </a:rPr>
              <a:t>OpenCV</a:t>
            </a:r>
            <a:r>
              <a:rPr lang="en-IN" sz="2000" dirty="0">
                <a:solidFill>
                  <a:schemeClr val="tx1">
                    <a:lumMod val="75000"/>
                  </a:schemeClr>
                </a:solidFill>
                <a:latin typeface="Calibri" pitchFamily="34" charset="0"/>
              </a:rPr>
              <a:t> supports a wide variety of programming languages like Python, C++, Java, etc.</a:t>
            </a:r>
          </a:p>
          <a:p>
            <a:pPr algn="just">
              <a:buNone/>
            </a:pPr>
            <a:r>
              <a:rPr lang="en-IN" sz="2000" dirty="0">
                <a:solidFill>
                  <a:schemeClr val="tx1">
                    <a:lumMod val="75000"/>
                  </a:schemeClr>
                </a:solidFill>
                <a:latin typeface="Calibri" pitchFamily="34" charset="0"/>
              </a:rPr>
              <a:t>	 	 It can process images and videos to identify objects, faces, or even the handwriting of a human.</a:t>
            </a:r>
          </a:p>
          <a:p>
            <a:pPr algn="just">
              <a:buNone/>
            </a:pPr>
            <a:r>
              <a:rPr lang="en-IN" sz="2000" dirty="0">
                <a:solidFill>
                  <a:schemeClr val="tx1">
                    <a:lumMod val="75000"/>
                  </a:schemeClr>
                </a:solidFill>
                <a:latin typeface="Calibri" pitchFamily="34" charset="0"/>
              </a:rPr>
              <a:t>	  	When it is integrated with various libraries, such as </a:t>
            </a:r>
            <a:r>
              <a:rPr lang="en-IN" sz="2000" dirty="0" err="1">
                <a:solidFill>
                  <a:schemeClr val="tx1">
                    <a:lumMod val="75000"/>
                  </a:schemeClr>
                </a:solidFill>
                <a:latin typeface="Calibri" pitchFamily="34" charset="0"/>
              </a:rPr>
              <a:t>Numpy</a:t>
            </a:r>
            <a:r>
              <a:rPr lang="en-IN" sz="2000" dirty="0">
                <a:solidFill>
                  <a:schemeClr val="tx1">
                    <a:lumMod val="75000"/>
                  </a:schemeClr>
                </a:solidFill>
                <a:latin typeface="Calibri" pitchFamily="34" charset="0"/>
              </a:rPr>
              <a:t> which is a highly optimized library for numerical operations, then the number of weapons increases in your Arsenal </a:t>
            </a:r>
            <a:r>
              <a:rPr lang="en-IN" sz="2000" dirty="0" err="1">
                <a:solidFill>
                  <a:schemeClr val="tx1">
                    <a:lumMod val="75000"/>
                  </a:schemeClr>
                </a:solidFill>
                <a:latin typeface="Calibri" pitchFamily="34" charset="0"/>
              </a:rPr>
              <a:t>i.e</a:t>
            </a:r>
            <a:r>
              <a:rPr lang="en-IN" sz="2000" dirty="0">
                <a:solidFill>
                  <a:schemeClr val="tx1">
                    <a:lumMod val="75000"/>
                  </a:schemeClr>
                </a:solidFill>
                <a:latin typeface="Calibri" pitchFamily="34" charset="0"/>
              </a:rPr>
              <a:t> whatever operations one can do in </a:t>
            </a:r>
            <a:r>
              <a:rPr lang="en-IN" sz="2000" dirty="0" err="1">
                <a:solidFill>
                  <a:schemeClr val="tx1">
                    <a:lumMod val="75000"/>
                  </a:schemeClr>
                </a:solidFill>
                <a:latin typeface="Calibri" pitchFamily="34" charset="0"/>
              </a:rPr>
              <a:t>Numpy</a:t>
            </a:r>
            <a:r>
              <a:rPr lang="en-IN" sz="2000" dirty="0">
                <a:solidFill>
                  <a:schemeClr val="tx1">
                    <a:lumMod val="75000"/>
                  </a:schemeClr>
                </a:solidFill>
                <a:latin typeface="Calibri" pitchFamily="34" charset="0"/>
              </a:rPr>
              <a:t> can be combined with </a:t>
            </a:r>
            <a:r>
              <a:rPr lang="en-IN" sz="2000" dirty="0" err="1">
                <a:solidFill>
                  <a:schemeClr val="tx1">
                    <a:lumMod val="75000"/>
                  </a:schemeClr>
                </a:solidFill>
                <a:latin typeface="Calibri" pitchFamily="34" charset="0"/>
              </a:rPr>
              <a:t>OpenCV</a:t>
            </a:r>
            <a:r>
              <a:rPr lang="en-IN" sz="2000" dirty="0">
                <a:solidFill>
                  <a:schemeClr val="tx1">
                    <a:lumMod val="75000"/>
                  </a:schemeClr>
                </a:solidFill>
                <a:latin typeface="Calibri" pitchFamily="34" charset="0"/>
              </a:rPr>
              <a:t>.</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412</TotalTime>
  <Words>1046</Words>
  <Application>Microsoft Office PowerPoint</Application>
  <PresentationFormat>On-screen Show (16:9)</PresentationFormat>
  <Paragraphs>64</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 Caslon Pro Bold</vt:lpstr>
      <vt:lpstr>Adobe Devanagari</vt:lpstr>
      <vt:lpstr>Arial</vt:lpstr>
      <vt:lpstr>Calibri</vt:lpstr>
      <vt:lpstr>Lato</vt:lpstr>
      <vt:lpstr>Eglamour template</vt:lpstr>
      <vt:lpstr>FAKE CURRENCY DETECTION</vt:lpstr>
      <vt:lpstr>ABSTRACT</vt:lpstr>
      <vt:lpstr>INTRODUCTION TO PROJECT</vt:lpstr>
      <vt:lpstr>PYTHON PROGRAMMING</vt:lpstr>
      <vt:lpstr>PowerPoint Presentation</vt:lpstr>
      <vt:lpstr>PACKAGES</vt:lpstr>
      <vt:lpstr>PYTHON TKINTER</vt:lpstr>
      <vt:lpstr>NUMPY</vt:lpstr>
      <vt:lpstr>OPENCV</vt:lpstr>
      <vt:lpstr>SCIKIT-IMAGE</vt:lpstr>
      <vt:lpstr>PYTHON PICKLE</vt:lpstr>
      <vt:lpstr>Fake currency detection</vt:lpstr>
      <vt:lpstr>PowerPoint Presentation</vt:lpstr>
      <vt:lpstr>PowerPoint Presentation</vt:lpstr>
      <vt:lpstr>SEGMENTATION AND SCALING</vt:lpstr>
      <vt:lpstr>PowerPoint Presentation</vt:lpstr>
      <vt:lpstr>PowerPoint Presentation</vt:lpstr>
      <vt:lpstr>CONCLUSION AND FUTURE SCOPE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dc:title>
  <dc:creator>RAJU</dc:creator>
  <cp:lastModifiedBy>nikhilmangali158@outlook.com</cp:lastModifiedBy>
  <cp:revision>45</cp:revision>
  <dcterms:modified xsi:type="dcterms:W3CDTF">2023-08-24T10:10:59Z</dcterms:modified>
</cp:coreProperties>
</file>