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24" y="30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9" y="-13201"/>
            <a:ext cx="7581008" cy="1071821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704" y="3748735"/>
            <a:ext cx="4817159" cy="2566631"/>
          </a:xfrm>
        </p:spPr>
        <p:txBody>
          <a:bodyPr anchor="b">
            <a:noAutofit/>
          </a:bodyPr>
          <a:lstStyle>
            <a:lvl1pPr algn="r">
              <a:defRPr sz="4464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04" y="6315364"/>
            <a:ext cx="4817159" cy="171009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950383"/>
            <a:ext cx="5247884" cy="5306307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9" y="6969478"/>
            <a:ext cx="5247884" cy="2449174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25" y="950383"/>
            <a:ext cx="5020092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0297" y="5662701"/>
            <a:ext cx="4480748" cy="59399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6969478"/>
            <a:ext cx="5247885" cy="2449174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99075" y="1232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8567" y="4500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78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7" y="3012023"/>
            <a:ext cx="5247885" cy="4046394"/>
          </a:xfrm>
        </p:spPr>
        <p:txBody>
          <a:bodyPr anchor="b">
            <a:normAutofit/>
          </a:bodyPr>
          <a:lstStyle>
            <a:lvl1pPr algn="l">
              <a:defRPr sz="36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2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25" y="950383"/>
            <a:ext cx="5020092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976" y="6256691"/>
            <a:ext cx="5247886" cy="8017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99075" y="1232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8567" y="4500221"/>
            <a:ext cx="378082" cy="911682"/>
          </a:xfrm>
          <a:prstGeom prst="rect">
            <a:avLst/>
          </a:prstGeom>
        </p:spPr>
        <p:txBody>
          <a:bodyPr vert="horz" lIns="75597" tIns="37798" rIns="75597" bIns="37798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00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44" y="950383"/>
            <a:ext cx="5242718" cy="4712318"/>
          </a:xfrm>
        </p:spPr>
        <p:txBody>
          <a:bodyPr anchor="ctr">
            <a:normAutofit/>
          </a:bodyPr>
          <a:lstStyle>
            <a:lvl1pPr algn="l">
              <a:defRPr sz="36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976" y="6256691"/>
            <a:ext cx="5247886" cy="80172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7967" indent="0">
              <a:buFontTx/>
              <a:buNone/>
              <a:defRPr/>
            </a:lvl2pPr>
            <a:lvl3pPr marL="755934" indent="0">
              <a:buFontTx/>
              <a:buNone/>
              <a:defRPr/>
            </a:lvl3pPr>
            <a:lvl4pPr marL="1133902" indent="0">
              <a:buFontTx/>
              <a:buNone/>
              <a:defRPr/>
            </a:lvl4pPr>
            <a:lvl5pPr marL="151186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8"/>
            <a:ext cx="5247885" cy="236023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3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3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1660" y="950384"/>
            <a:ext cx="809219" cy="818715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77" y="950384"/>
            <a:ext cx="4294916" cy="81871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1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7" y="4210729"/>
            <a:ext cx="5247885" cy="2847691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7" y="7058417"/>
            <a:ext cx="5247885" cy="1341388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0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9" y="950383"/>
            <a:ext cx="5247884" cy="2059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79" y="3368418"/>
            <a:ext cx="2553051" cy="605023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811" y="3368421"/>
            <a:ext cx="2553052" cy="605023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9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8" y="3369032"/>
            <a:ext cx="2555170" cy="898409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978" y="4267444"/>
            <a:ext cx="2555170" cy="51512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6691" y="3369032"/>
            <a:ext cx="2555170" cy="898409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6691" y="4267444"/>
            <a:ext cx="2555170" cy="51512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2336365"/>
            <a:ext cx="2306744" cy="1993164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502" y="802783"/>
            <a:ext cx="2799359" cy="86158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8" y="4329529"/>
            <a:ext cx="2306744" cy="4029228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475" indent="0">
              <a:buNone/>
              <a:defRPr sz="868"/>
            </a:lvl2pPr>
            <a:lvl3pPr marL="566951" indent="0">
              <a:buNone/>
              <a:defRPr sz="744"/>
            </a:lvl3pPr>
            <a:lvl4pPr marL="850426" indent="0">
              <a:buNone/>
              <a:defRPr sz="620"/>
            </a:lvl4pPr>
            <a:lvl5pPr marL="1133902" indent="0">
              <a:buNone/>
              <a:defRPr sz="620"/>
            </a:lvl5pPr>
            <a:lvl6pPr marL="1417377" indent="0">
              <a:buNone/>
              <a:defRPr sz="620"/>
            </a:lvl6pPr>
            <a:lvl7pPr marL="1700853" indent="0">
              <a:buNone/>
              <a:defRPr sz="620"/>
            </a:lvl7pPr>
            <a:lvl8pPr marL="1984328" indent="0">
              <a:buNone/>
              <a:defRPr sz="620"/>
            </a:lvl8pPr>
            <a:lvl9pPr marL="2267803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4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78" y="7484269"/>
            <a:ext cx="5247884" cy="883560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978" y="950384"/>
            <a:ext cx="5247884" cy="599558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67" indent="0">
              <a:buNone/>
              <a:defRPr sz="1323"/>
            </a:lvl2pPr>
            <a:lvl3pPr marL="755934" indent="0">
              <a:buNone/>
              <a:defRPr sz="1323"/>
            </a:lvl3pPr>
            <a:lvl4pPr marL="1133902" indent="0">
              <a:buNone/>
              <a:defRPr sz="1323"/>
            </a:lvl4pPr>
            <a:lvl5pPr marL="1511869" indent="0">
              <a:buNone/>
              <a:defRPr sz="1323"/>
            </a:lvl5pPr>
            <a:lvl6pPr marL="1889836" indent="0">
              <a:buNone/>
              <a:defRPr sz="1323"/>
            </a:lvl6pPr>
            <a:lvl7pPr marL="2267803" indent="0">
              <a:buNone/>
              <a:defRPr sz="1323"/>
            </a:lvl7pPr>
            <a:lvl8pPr marL="2645771" indent="0">
              <a:buNone/>
              <a:defRPr sz="1323"/>
            </a:lvl8pPr>
            <a:lvl9pPr marL="3023738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78" y="8367830"/>
            <a:ext cx="5247884" cy="1050822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000" y="-13201"/>
            <a:ext cx="7581009" cy="1071821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78" y="950383"/>
            <a:ext cx="5247884" cy="2059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78" y="3368421"/>
            <a:ext cx="5247884" cy="605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8722" y="9418654"/>
            <a:ext cx="56559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09F-2214-4F12-BC3C-C6E14BFBF359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978" y="9418654"/>
            <a:ext cx="3821979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047" y="9418654"/>
            <a:ext cx="42381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EC8B9DCF-CEB0-4A2B-AAFE-59D3E3A3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377967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475" indent="-283475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197" indent="-236230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918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885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853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820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6787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4754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2722" indent="-188984" algn="l" defTabSz="377967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37796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86DA66-965F-82E7-A342-9FF17E6F311C}"/>
              </a:ext>
            </a:extLst>
          </p:cNvPr>
          <p:cNvSpPr/>
          <p:nvPr/>
        </p:nvSpPr>
        <p:spPr>
          <a:xfrm>
            <a:off x="65229" y="244154"/>
            <a:ext cx="7461832" cy="789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pc="-150" dirty="0">
                <a:latin typeface="Arial Rounded MT Bold" panose="020F0704030504030204" pitchFamily="34" charset="0"/>
              </a:rPr>
              <a:t>RESTAURENT MANAGEMENT SYSTEM  </a:t>
            </a:r>
            <a:endParaRPr lang="en-IN" sz="2400" spc="-150" dirty="0">
              <a:latin typeface="Arial Rounded MT Bold" panose="020F07040305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AED9C-9F79-BD9D-91DD-A6F98F43A0DB}"/>
              </a:ext>
            </a:extLst>
          </p:cNvPr>
          <p:cNvCxnSpPr/>
          <p:nvPr/>
        </p:nvCxnSpPr>
        <p:spPr>
          <a:xfrm>
            <a:off x="10564586" y="69559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BE2997-8232-B688-C4F3-F09D77CBDB00}"/>
              </a:ext>
            </a:extLst>
          </p:cNvPr>
          <p:cNvSpPr txBox="1"/>
          <p:nvPr/>
        </p:nvSpPr>
        <p:spPr>
          <a:xfrm>
            <a:off x="4351461" y="1305914"/>
            <a:ext cx="256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MODULES</a:t>
            </a:r>
            <a:endParaRPr lang="en-IN" sz="2400" b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7AE69-3ACF-584E-36D2-BAFFB8D91048}"/>
              </a:ext>
            </a:extLst>
          </p:cNvPr>
          <p:cNvSpPr txBox="1"/>
          <p:nvPr/>
        </p:nvSpPr>
        <p:spPr>
          <a:xfrm>
            <a:off x="4054060" y="1767579"/>
            <a:ext cx="315838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900" b="1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1900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: GUI toolkit for creating graphical interfaces.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900" b="1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1900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: Library for making HTTP requests.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900" b="1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900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: Format for data interchange and storage.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900" b="1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en-US" sz="1900" dirty="0">
                <a:latin typeface="Londrina Solid" panose="020B0604020202020204" charset="0"/>
                <a:ea typeface="Calibri" panose="020F0502020204030204" pitchFamily="34" charset="0"/>
                <a:cs typeface="Calibri" panose="020F0502020204030204" pitchFamily="34" charset="0"/>
              </a:rPr>
              <a:t> : Module for working with dates and times.</a:t>
            </a:r>
            <a:endParaRPr lang="en-IN" sz="19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918740A-9EE7-0F3F-BB6E-AF7EDAAA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74" y="7167215"/>
            <a:ext cx="3152752" cy="225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54100C3-2FB1-C540-C022-3D045D07511E}"/>
              </a:ext>
            </a:extLst>
          </p:cNvPr>
          <p:cNvSpPr txBox="1"/>
          <p:nvPr/>
        </p:nvSpPr>
        <p:spPr>
          <a:xfrm>
            <a:off x="3910085" y="5278698"/>
            <a:ext cx="37635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Londrina Solid" panose="020B0604020202020204" charset="0"/>
              </a:rPr>
              <a:t>Empowers users with convenient food ordering via Tkinter-based GUI, calculating inclusive bills &amp;</a:t>
            </a:r>
          </a:p>
          <a:p>
            <a:r>
              <a:rPr lang="en-US" sz="1600" dirty="0">
                <a:latin typeface="Londrina Solid" panose="020B0604020202020204" charset="0"/>
              </a:rPr>
              <a:t>The UI sends the total bill, including tax, and food details to the customer's mobile number upon inputting the number</a:t>
            </a:r>
            <a:endParaRPr lang="en-IN" sz="1600" dirty="0">
              <a:latin typeface="Londrina Solid" panose="020B0604020202020204" charset="0"/>
            </a:endParaRPr>
          </a:p>
        </p:txBody>
      </p:sp>
      <p:pic>
        <p:nvPicPr>
          <p:cNvPr id="47" name="Graphic 46" descr="A man with dreads">
            <a:extLst>
              <a:ext uri="{FF2B5EF4-FFF2-40B4-BE49-F238E27FC236}">
                <a16:creationId xmlns:a16="http://schemas.microsoft.com/office/drawing/2014/main" id="{46755124-0846-16FE-36CE-5B7B46E0D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3530" y="9479298"/>
            <a:ext cx="742369" cy="742369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D2DB51-88A1-A764-6920-5F754BE8E62E}"/>
              </a:ext>
            </a:extLst>
          </p:cNvPr>
          <p:cNvCxnSpPr>
            <a:cxnSpLocks/>
          </p:cNvCxnSpPr>
          <p:nvPr/>
        </p:nvCxnSpPr>
        <p:spPr>
          <a:xfrm flipV="1">
            <a:off x="4158384" y="5060791"/>
            <a:ext cx="3054063" cy="35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Graphic 58" descr="Boy holding a phone">
            <a:extLst>
              <a:ext uri="{FF2B5EF4-FFF2-40B4-BE49-F238E27FC236}">
                <a16:creationId xmlns:a16="http://schemas.microsoft.com/office/drawing/2014/main" id="{540ED540-4D09-2A6B-577E-7409A97E2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1170" y="10141621"/>
            <a:ext cx="571517" cy="550192"/>
          </a:xfrm>
          <a:prstGeom prst="rect">
            <a:avLst/>
          </a:prstGeom>
        </p:spPr>
      </p:pic>
      <p:pic>
        <p:nvPicPr>
          <p:cNvPr id="61" name="Graphic 60" descr="Chat bubble with solid fill">
            <a:extLst>
              <a:ext uri="{FF2B5EF4-FFF2-40B4-BE49-F238E27FC236}">
                <a16:creationId xmlns:a16="http://schemas.microsoft.com/office/drawing/2014/main" id="{7B81EDE9-1732-25FE-8ECE-F48F7E2F88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5899" y="9567086"/>
            <a:ext cx="742369" cy="74236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E75095F-94E8-1441-8CBD-B3F46F5E6BE1}"/>
              </a:ext>
            </a:extLst>
          </p:cNvPr>
          <p:cNvSpPr txBox="1"/>
          <p:nvPr/>
        </p:nvSpPr>
        <p:spPr>
          <a:xfrm>
            <a:off x="5211412" y="9940123"/>
            <a:ext cx="196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received!</a:t>
            </a:r>
            <a:endParaRPr lang="en-IN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DDD452-E3A2-BC0D-3CB8-207603C4B711}"/>
              </a:ext>
            </a:extLst>
          </p:cNvPr>
          <p:cNvCxnSpPr/>
          <p:nvPr/>
        </p:nvCxnSpPr>
        <p:spPr>
          <a:xfrm>
            <a:off x="3763530" y="1767579"/>
            <a:ext cx="32615" cy="743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Table setting with solid fill">
            <a:extLst>
              <a:ext uri="{FF2B5EF4-FFF2-40B4-BE49-F238E27FC236}">
                <a16:creationId xmlns:a16="http://schemas.microsoft.com/office/drawing/2014/main" id="{1744E6AF-946A-DD89-9BEA-2F5104B60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847" y="181808"/>
            <a:ext cx="914400" cy="914400"/>
          </a:xfrm>
          <a:prstGeom prst="rect">
            <a:avLst/>
          </a:prstGeom>
        </p:spPr>
      </p:pic>
      <p:pic>
        <p:nvPicPr>
          <p:cNvPr id="71" name="Graphic 70" descr="Coffee with solid fill">
            <a:extLst>
              <a:ext uri="{FF2B5EF4-FFF2-40B4-BE49-F238E27FC236}">
                <a16:creationId xmlns:a16="http://schemas.microsoft.com/office/drawing/2014/main" id="{14363DBC-FA8A-AF3B-BCD2-48A2046246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047" y="233005"/>
            <a:ext cx="687987" cy="687987"/>
          </a:xfrm>
          <a:prstGeom prst="rect">
            <a:avLst/>
          </a:prstGeom>
        </p:spPr>
      </p:pic>
      <p:pic>
        <p:nvPicPr>
          <p:cNvPr id="83" name="Graphic 82" descr="Man walking forward">
            <a:extLst>
              <a:ext uri="{FF2B5EF4-FFF2-40B4-BE49-F238E27FC236}">
                <a16:creationId xmlns:a16="http://schemas.microsoft.com/office/drawing/2014/main" id="{4E6DC54F-200E-2AEA-3C67-0107F9F2C2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983" y="1430375"/>
            <a:ext cx="630850" cy="1159950"/>
          </a:xfrm>
          <a:prstGeom prst="rect">
            <a:avLst/>
          </a:prstGeom>
        </p:spPr>
      </p:pic>
      <p:pic>
        <p:nvPicPr>
          <p:cNvPr id="85" name="Graphic 84" descr="A man with dreads">
            <a:extLst>
              <a:ext uri="{FF2B5EF4-FFF2-40B4-BE49-F238E27FC236}">
                <a16:creationId xmlns:a16="http://schemas.microsoft.com/office/drawing/2014/main" id="{70A24CEA-F38C-7DD7-D4AC-A92D8D179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003" y="1131769"/>
            <a:ext cx="348290" cy="348290"/>
          </a:xfrm>
          <a:prstGeom prst="rect">
            <a:avLst/>
          </a:prstGeom>
        </p:spPr>
      </p:pic>
      <p:sp>
        <p:nvSpPr>
          <p:cNvPr id="86" name="Speech Bubble: Oval 85">
            <a:extLst>
              <a:ext uri="{FF2B5EF4-FFF2-40B4-BE49-F238E27FC236}">
                <a16:creationId xmlns:a16="http://schemas.microsoft.com/office/drawing/2014/main" id="{C0F1C228-BFAC-B8AB-4A6B-9530A528BE8E}"/>
              </a:ext>
            </a:extLst>
          </p:cNvPr>
          <p:cNvSpPr/>
          <p:nvPr/>
        </p:nvSpPr>
        <p:spPr>
          <a:xfrm>
            <a:off x="539636" y="1163763"/>
            <a:ext cx="851379" cy="403734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  here!!</a:t>
            </a:r>
            <a:endParaRPr lang="en-IN" sz="9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9E32780-B70C-A0A3-448B-F538137E7D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63" y="1187604"/>
            <a:ext cx="2312904" cy="1159950"/>
          </a:xfrm>
          <a:prstGeom prst="rect">
            <a:avLst/>
          </a:prstGeom>
        </p:spPr>
      </p:pic>
      <p:pic>
        <p:nvPicPr>
          <p:cNvPr id="3" name="Graphic 2" descr="Monitor with solid fill">
            <a:extLst>
              <a:ext uri="{FF2B5EF4-FFF2-40B4-BE49-F238E27FC236}">
                <a16:creationId xmlns:a16="http://schemas.microsoft.com/office/drawing/2014/main" id="{0E2E167D-F408-D790-4BE8-DB9325A7F9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6183" y="2744066"/>
            <a:ext cx="862578" cy="81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8BDB5-8DAF-0A75-A028-1E5E8CCB7B5E}"/>
              </a:ext>
            </a:extLst>
          </p:cNvPr>
          <p:cNvSpPr txBox="1"/>
          <p:nvPr/>
        </p:nvSpPr>
        <p:spPr>
          <a:xfrm>
            <a:off x="605161" y="2855009"/>
            <a:ext cx="205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GUI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75789F7F-E53C-76F6-CC49-436DBECC88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0471" y="4687112"/>
            <a:ext cx="862578" cy="813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02C7B-DC8B-BE9E-6CE6-80B8C3235080}"/>
              </a:ext>
            </a:extLst>
          </p:cNvPr>
          <p:cNvSpPr txBox="1"/>
          <p:nvPr/>
        </p:nvSpPr>
        <p:spPr>
          <a:xfrm>
            <a:off x="1083048" y="3831367"/>
            <a:ext cx="252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PROCESSING</a:t>
            </a:r>
            <a:endParaRPr lang="en-IN" sz="2800" b="1" dirty="0"/>
          </a:p>
        </p:txBody>
      </p:sp>
      <p:pic>
        <p:nvPicPr>
          <p:cNvPr id="10" name="Graphic 9" descr="Arrow circle with solid fill">
            <a:extLst>
              <a:ext uri="{FF2B5EF4-FFF2-40B4-BE49-F238E27FC236}">
                <a16:creationId xmlns:a16="http://schemas.microsoft.com/office/drawing/2014/main" id="{ED4BB18E-4F8A-1196-873D-1846612364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7068" y="3649075"/>
            <a:ext cx="938369" cy="884632"/>
          </a:xfrm>
          <a:prstGeom prst="rect">
            <a:avLst/>
          </a:prstGeom>
        </p:spPr>
      </p:pic>
      <p:pic>
        <p:nvPicPr>
          <p:cNvPr id="12" name="Graphic 11" descr="Send with solid fill">
            <a:extLst>
              <a:ext uri="{FF2B5EF4-FFF2-40B4-BE49-F238E27FC236}">
                <a16:creationId xmlns:a16="http://schemas.microsoft.com/office/drawing/2014/main" id="{B0CCBAC9-517F-22E4-2AE2-A1D1520507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3377" y="5764919"/>
            <a:ext cx="862578" cy="813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325D49-1AD0-00E2-72A9-AD2F67CD4C2F}"/>
              </a:ext>
            </a:extLst>
          </p:cNvPr>
          <p:cNvSpPr txBox="1"/>
          <p:nvPr/>
        </p:nvSpPr>
        <p:spPr>
          <a:xfrm>
            <a:off x="1161922" y="4717360"/>
            <a:ext cx="21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</a:t>
            </a:r>
            <a:endParaRPr lang="en-IN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EBE60-F688-53B2-0571-67C56C690777}"/>
              </a:ext>
            </a:extLst>
          </p:cNvPr>
          <p:cNvSpPr txBox="1"/>
          <p:nvPr/>
        </p:nvSpPr>
        <p:spPr>
          <a:xfrm>
            <a:off x="1161922" y="5764919"/>
            <a:ext cx="21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MESSAGE</a:t>
            </a:r>
            <a:endParaRPr lang="en-IN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04BA8-6651-0E32-A659-14D721B50D6A}"/>
              </a:ext>
            </a:extLst>
          </p:cNvPr>
          <p:cNvSpPr txBox="1"/>
          <p:nvPr/>
        </p:nvSpPr>
        <p:spPr>
          <a:xfrm>
            <a:off x="197164" y="6721495"/>
            <a:ext cx="3428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Architecture</a:t>
            </a:r>
            <a:r>
              <a:rPr lang="en-IN" dirty="0"/>
              <a:t>:  Backend server connects to remote menu database; frontend GUI for customers.</a:t>
            </a:r>
          </a:p>
          <a:p>
            <a:r>
              <a:rPr lang="en-IN" u="sng" dirty="0"/>
              <a:t>GUI Interaction</a:t>
            </a:r>
            <a:r>
              <a:rPr lang="en-IN" dirty="0"/>
              <a:t>:  GUI displays dynamic menu, allows item selection and quantity.</a:t>
            </a:r>
          </a:p>
          <a:p>
            <a:r>
              <a:rPr lang="en-IN" u="sng" dirty="0"/>
              <a:t>Order Process</a:t>
            </a:r>
            <a:r>
              <a:rPr lang="en-IN" dirty="0"/>
              <a:t>:  GUI confirms order, sends request to backend, calculates total cost.</a:t>
            </a:r>
          </a:p>
          <a:p>
            <a:r>
              <a:rPr lang="en-IN" u="sng" dirty="0"/>
              <a:t>Order Summary</a:t>
            </a:r>
            <a:r>
              <a:rPr lang="en-IN" dirty="0"/>
              <a:t>: GUI shows JSON response with item details, quantities, prices, total cost.</a:t>
            </a:r>
          </a:p>
        </p:txBody>
      </p:sp>
    </p:spTree>
    <p:extLst>
      <p:ext uri="{BB962C8B-B14F-4D97-AF65-F5344CB8AC3E}">
        <p14:creationId xmlns:p14="http://schemas.microsoft.com/office/powerpoint/2010/main" val="720581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167</TotalTime>
  <Words>149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Londrina Solid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nikhilmangali158@outlook.com</dc:creator>
  <cp:lastModifiedBy>nikhilmangali158@outlook.com</cp:lastModifiedBy>
  <cp:revision>5</cp:revision>
  <dcterms:created xsi:type="dcterms:W3CDTF">2023-08-24T14:52:04Z</dcterms:created>
  <dcterms:modified xsi:type="dcterms:W3CDTF">2023-08-24T17:58:33Z</dcterms:modified>
</cp:coreProperties>
</file>