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6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82568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6219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065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240619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8922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320914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4044405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53347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89923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6293E2-62B6-4137-BE00-4F9C595B21F4}"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74592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6293E2-62B6-4137-BE00-4F9C595B21F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75364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6293E2-62B6-4137-BE00-4F9C595B21F4}"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204672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6293E2-62B6-4137-BE00-4F9C595B21F4}"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77490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293E2-62B6-4137-BE00-4F9C595B21F4}"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88798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293E2-62B6-4137-BE00-4F9C595B21F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142757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293E2-62B6-4137-BE00-4F9C595B21F4}"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B59024-E996-4BA2-AF0C-62B1733D82D9}" type="slidenum">
              <a:rPr lang="en-US" smtClean="0"/>
              <a:t>‹#›</a:t>
            </a:fld>
            <a:endParaRPr lang="en-US"/>
          </a:p>
        </p:txBody>
      </p:sp>
    </p:spTree>
    <p:extLst>
      <p:ext uri="{BB962C8B-B14F-4D97-AF65-F5344CB8AC3E}">
        <p14:creationId xmlns:p14="http://schemas.microsoft.com/office/powerpoint/2010/main" val="355668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6293E2-62B6-4137-BE00-4F9C595B21F4}" type="datetimeFigureOut">
              <a:rPr lang="en-US" smtClean="0"/>
              <a:t>4/28/2023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B59024-E996-4BA2-AF0C-62B1733D82D9}" type="slidenum">
              <a:rPr lang="en-US" smtClean="0"/>
              <a:t>‹#›</a:t>
            </a:fld>
            <a:endParaRPr lang="en-US"/>
          </a:p>
        </p:txBody>
      </p:sp>
    </p:spTree>
    <p:extLst>
      <p:ext uri="{BB962C8B-B14F-4D97-AF65-F5344CB8AC3E}">
        <p14:creationId xmlns:p14="http://schemas.microsoft.com/office/powerpoint/2010/main" val="270592945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7BF-2767-03F0-2E86-492337B6C0D1}"/>
              </a:ext>
            </a:extLst>
          </p:cNvPr>
          <p:cNvSpPr>
            <a:spLocks noGrp="1"/>
          </p:cNvSpPr>
          <p:nvPr>
            <p:ph type="ctrTitle"/>
          </p:nvPr>
        </p:nvSpPr>
        <p:spPr>
          <a:xfrm>
            <a:off x="711200" y="172721"/>
            <a:ext cx="8877300" cy="914399"/>
          </a:xfrm>
        </p:spPr>
        <p:txBody>
          <a:bodyPr>
            <a:normAutofit fontScale="90000"/>
          </a:bodyPr>
          <a:lstStyle/>
          <a:p>
            <a:r>
              <a:rPr lang="en-US" dirty="0"/>
              <a:t>Parkinson’s Disease Prediction.</a:t>
            </a:r>
          </a:p>
        </p:txBody>
      </p:sp>
      <p:sp>
        <p:nvSpPr>
          <p:cNvPr id="3" name="Subtitle 2">
            <a:extLst>
              <a:ext uri="{FF2B5EF4-FFF2-40B4-BE49-F238E27FC236}">
                <a16:creationId xmlns:a16="http://schemas.microsoft.com/office/drawing/2014/main" id="{D820B3C3-7EB2-22A2-CEC1-5D80840AC0A3}"/>
              </a:ext>
            </a:extLst>
          </p:cNvPr>
          <p:cNvSpPr>
            <a:spLocks noGrp="1"/>
          </p:cNvSpPr>
          <p:nvPr>
            <p:ph type="subTitle" idx="1"/>
          </p:nvPr>
        </p:nvSpPr>
        <p:spPr>
          <a:xfrm>
            <a:off x="711200" y="1087121"/>
            <a:ext cx="10434320" cy="5598158"/>
          </a:xfrm>
        </p:spPr>
        <p:txBody>
          <a:bodyPr/>
          <a:lstStyle/>
          <a:p>
            <a:endParaRPr lang="en-US" dirty="0"/>
          </a:p>
          <a:p>
            <a:endParaRPr lang="en-US" dirty="0"/>
          </a:p>
          <a:p>
            <a:endParaRPr lang="en-US" dirty="0"/>
          </a:p>
        </p:txBody>
      </p:sp>
      <p:pic>
        <p:nvPicPr>
          <p:cNvPr id="5" name="Picture 4" descr="Diagram, text&#10;&#10;Description automatically generated">
            <a:extLst>
              <a:ext uri="{FF2B5EF4-FFF2-40B4-BE49-F238E27FC236}">
                <a16:creationId xmlns:a16="http://schemas.microsoft.com/office/drawing/2014/main" id="{A79DF5E8-71C6-F2A4-24F3-322780A14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458" y="1981200"/>
            <a:ext cx="6198742" cy="3525520"/>
          </a:xfrm>
          <a:prstGeom prst="rect">
            <a:avLst/>
          </a:prstGeom>
        </p:spPr>
      </p:pic>
    </p:spTree>
    <p:extLst>
      <p:ext uri="{BB962C8B-B14F-4D97-AF65-F5344CB8AC3E}">
        <p14:creationId xmlns:p14="http://schemas.microsoft.com/office/powerpoint/2010/main" val="311771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B6B7-68C4-F5A0-6A5E-9AE1C0FDB1A3}"/>
              </a:ext>
            </a:extLst>
          </p:cNvPr>
          <p:cNvSpPr>
            <a:spLocks noGrp="1"/>
          </p:cNvSpPr>
          <p:nvPr>
            <p:ph type="title"/>
          </p:nvPr>
        </p:nvSpPr>
        <p:spPr>
          <a:xfrm>
            <a:off x="228600" y="0"/>
            <a:ext cx="9045402" cy="711200"/>
          </a:xfrm>
        </p:spPr>
        <p:txBody>
          <a:bodyPr>
            <a:normAutofit/>
          </a:bodyPr>
          <a:lstStyle/>
          <a:p>
            <a:r>
              <a:rPr lang="en-US" dirty="0">
                <a:solidFill>
                  <a:schemeClr val="tx1"/>
                </a:solidFill>
              </a:rPr>
              <a:t>Methods:</a:t>
            </a:r>
          </a:p>
        </p:txBody>
      </p:sp>
      <p:sp>
        <p:nvSpPr>
          <p:cNvPr id="3" name="Content Placeholder 2">
            <a:extLst>
              <a:ext uri="{FF2B5EF4-FFF2-40B4-BE49-F238E27FC236}">
                <a16:creationId xmlns:a16="http://schemas.microsoft.com/office/drawing/2014/main" id="{66F1B55D-81C5-4ACA-E3D3-1D9B03418C36}"/>
              </a:ext>
            </a:extLst>
          </p:cNvPr>
          <p:cNvSpPr>
            <a:spLocks noGrp="1"/>
          </p:cNvSpPr>
          <p:nvPr>
            <p:ph idx="1"/>
          </p:nvPr>
        </p:nvSpPr>
        <p:spPr>
          <a:xfrm>
            <a:off x="355600" y="863600"/>
            <a:ext cx="8918402" cy="5753099"/>
          </a:xfrm>
        </p:spPr>
        <p:txBody>
          <a:bodyPr>
            <a:normAutofit fontScale="92500" lnSpcReduction="10000"/>
          </a:bodyPr>
          <a:lstStyle/>
          <a:p>
            <a:r>
              <a:rPr lang="en-US" dirty="0"/>
              <a:t>PCA(Principal Component Analysis): </a:t>
            </a:r>
          </a:p>
          <a:p>
            <a:r>
              <a:rPr lang="en-US" dirty="0"/>
              <a:t>PCA is a dimensionality reduction method which reduces the dimensions of the data and preserves most of the information. In most of the cases reducing dimensions comes at the cost of losing the information. </a:t>
            </a:r>
          </a:p>
          <a:p>
            <a:r>
              <a:rPr lang="en-US" dirty="0"/>
              <a:t>The steps of PCA as follows: </a:t>
            </a:r>
          </a:p>
          <a:p>
            <a:r>
              <a:rPr lang="en-US" dirty="0"/>
              <a:t>1.Standardizing the data: We need to standardize the data since the data in further steps of PCA will become more vulnerable, which data with highest ranges will dominate the lower range data so we will normalize the data. </a:t>
            </a:r>
          </a:p>
          <a:p>
            <a:r>
              <a:rPr lang="en-US" dirty="0"/>
              <a:t>2.Covariance matrix: In this step we calculate the covariance matrix. This is to measure the variance of the data points from the mean with respect to each other. In this step if the variables are highly correlated those are considered as redundant variables and those can be ignored. </a:t>
            </a:r>
          </a:p>
          <a:p>
            <a:r>
              <a:rPr lang="en-US" dirty="0"/>
              <a:t>3.Computing Eigenvalues and Eigenvectors: From the covariance matrix we calculate eigen values and eigen vectors with the help of these we calculate the principal components. 4.Principal components: Principal components are the new vectors which are formed from the linear combination of the existing values with largest possible variance. 5.Forming a feature vector: In this step we form a feature vector with the help of eigen values and eigen vector. First, we sort the eigenvalues in the descending Order, and we decide whether we discard the less significant values or retain them in order to calculate the principal components. </a:t>
            </a:r>
          </a:p>
        </p:txBody>
      </p:sp>
    </p:spTree>
    <p:extLst>
      <p:ext uri="{BB962C8B-B14F-4D97-AF65-F5344CB8AC3E}">
        <p14:creationId xmlns:p14="http://schemas.microsoft.com/office/powerpoint/2010/main" val="171841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BF8D-0DF5-4731-86BF-A40EDF9010FB}"/>
              </a:ext>
            </a:extLst>
          </p:cNvPr>
          <p:cNvSpPr>
            <a:spLocks noGrp="1"/>
          </p:cNvSpPr>
          <p:nvPr>
            <p:ph type="title"/>
          </p:nvPr>
        </p:nvSpPr>
        <p:spPr>
          <a:xfrm>
            <a:off x="677334" y="279400"/>
            <a:ext cx="8596668" cy="537238"/>
          </a:xfrm>
        </p:spPr>
        <p:txBody>
          <a:bodyPr>
            <a:normAutofit fontScale="90000"/>
          </a:bodyPr>
          <a:lstStyle/>
          <a:p>
            <a:r>
              <a:rPr lang="en-US" dirty="0">
                <a:solidFill>
                  <a:schemeClr val="tx1"/>
                </a:solidFill>
              </a:rPr>
              <a:t>Machine learning models:</a:t>
            </a:r>
          </a:p>
        </p:txBody>
      </p:sp>
      <p:sp>
        <p:nvSpPr>
          <p:cNvPr id="3" name="Content Placeholder 2">
            <a:extLst>
              <a:ext uri="{FF2B5EF4-FFF2-40B4-BE49-F238E27FC236}">
                <a16:creationId xmlns:a16="http://schemas.microsoft.com/office/drawing/2014/main" id="{677D62EF-F815-851B-748B-CE718A1A75B2}"/>
              </a:ext>
            </a:extLst>
          </p:cNvPr>
          <p:cNvSpPr>
            <a:spLocks noGrp="1"/>
          </p:cNvSpPr>
          <p:nvPr>
            <p:ph idx="1"/>
          </p:nvPr>
        </p:nvSpPr>
        <p:spPr>
          <a:xfrm>
            <a:off x="546100" y="939800"/>
            <a:ext cx="8727902" cy="5638800"/>
          </a:xfrm>
        </p:spPr>
        <p:txBody>
          <a:bodyPr>
            <a:normAutofit/>
          </a:bodyPr>
          <a:lstStyle/>
          <a:p>
            <a:r>
              <a:rPr lang="en-US" sz="2400" b="1" u="sng" dirty="0"/>
              <a:t>XGBoost: </a:t>
            </a:r>
          </a:p>
          <a:p>
            <a:r>
              <a:rPr lang="en-US" sz="2400" dirty="0"/>
              <a:t>XGBoost algorithm is an Extreme Gradient Boosting algorithm which is an ensemble model that uses the predictions of the weak learners and combines those predictions to produce quality predictions. </a:t>
            </a:r>
          </a:p>
          <a:p>
            <a:r>
              <a:rPr lang="en-US" sz="2400" dirty="0"/>
              <a:t>XGBoost is used in  real world applications as it handles large amounts of data very well. </a:t>
            </a:r>
          </a:p>
          <a:p>
            <a:r>
              <a:rPr lang="en-US" sz="2400" b="1" u="sng" dirty="0"/>
              <a:t>Gradient Boost: </a:t>
            </a:r>
          </a:p>
          <a:p>
            <a:r>
              <a:rPr lang="en-US" sz="2400" dirty="0"/>
              <a:t>Gradient boosting is also an ensemble model which has the sequential models for prediction. In this case the predictions of the later model is improved compared to the previous model. The advantages of this algorithm are speedy predictions with high accuracy. </a:t>
            </a:r>
          </a:p>
        </p:txBody>
      </p:sp>
    </p:spTree>
    <p:extLst>
      <p:ext uri="{BB962C8B-B14F-4D97-AF65-F5344CB8AC3E}">
        <p14:creationId xmlns:p14="http://schemas.microsoft.com/office/powerpoint/2010/main" val="338829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7E6D-A4D9-EBCF-D330-5A0DD2BE5741}"/>
              </a:ext>
            </a:extLst>
          </p:cNvPr>
          <p:cNvSpPr>
            <a:spLocks noGrp="1"/>
          </p:cNvSpPr>
          <p:nvPr>
            <p:ph type="title"/>
          </p:nvPr>
        </p:nvSpPr>
        <p:spPr>
          <a:xfrm>
            <a:off x="258234" y="114300"/>
            <a:ext cx="8596668" cy="1181100"/>
          </a:xfrm>
        </p:spPr>
        <p:txBody>
          <a:bodyPr/>
          <a:lstStyle/>
          <a:p>
            <a:r>
              <a:rPr lang="en-US" dirty="0">
                <a:solidFill>
                  <a:schemeClr val="tx1">
                    <a:lumMod val="95000"/>
                    <a:lumOff val="5000"/>
                  </a:schemeClr>
                </a:solidFill>
              </a:rPr>
              <a:t>Results:</a:t>
            </a:r>
          </a:p>
        </p:txBody>
      </p:sp>
      <p:sp>
        <p:nvSpPr>
          <p:cNvPr id="3" name="Content Placeholder 2">
            <a:extLst>
              <a:ext uri="{FF2B5EF4-FFF2-40B4-BE49-F238E27FC236}">
                <a16:creationId xmlns:a16="http://schemas.microsoft.com/office/drawing/2014/main" id="{412823DF-63FA-920B-6B50-F0F5F254A807}"/>
              </a:ext>
            </a:extLst>
          </p:cNvPr>
          <p:cNvSpPr>
            <a:spLocks noGrp="1"/>
          </p:cNvSpPr>
          <p:nvPr>
            <p:ph idx="1"/>
          </p:nvPr>
        </p:nvSpPr>
        <p:spPr>
          <a:xfrm>
            <a:off x="258234" y="1701800"/>
            <a:ext cx="9015768" cy="4698999"/>
          </a:xfrm>
        </p:spPr>
        <p:txBody>
          <a:bodyPr>
            <a:normAutofit/>
          </a:bodyPr>
          <a:lstStyle/>
          <a:p>
            <a:r>
              <a:rPr lang="en-US" sz="2400" dirty="0"/>
              <a:t>The performance of the models is evaluated using following parameters: </a:t>
            </a:r>
          </a:p>
          <a:p>
            <a:r>
              <a:rPr lang="en-US" sz="2400" dirty="0"/>
              <a:t>● Accuracy </a:t>
            </a:r>
          </a:p>
          <a:p>
            <a:r>
              <a:rPr lang="en-US" sz="2400" dirty="0"/>
              <a:t>● Precision </a:t>
            </a:r>
          </a:p>
          <a:p>
            <a:r>
              <a:rPr lang="en-US" sz="2400" dirty="0"/>
              <a:t>● Recall </a:t>
            </a:r>
          </a:p>
          <a:p>
            <a:r>
              <a:rPr lang="en-US" sz="2400" dirty="0"/>
              <a:t>● F1 score </a:t>
            </a:r>
          </a:p>
          <a:p>
            <a:r>
              <a:rPr lang="en-US" sz="2400" dirty="0"/>
              <a:t>● AUC-ROC curve </a:t>
            </a:r>
          </a:p>
          <a:p>
            <a:r>
              <a:rPr lang="en-US" sz="2400" dirty="0"/>
              <a:t>● Confusion matrix</a:t>
            </a:r>
          </a:p>
        </p:txBody>
      </p:sp>
    </p:spTree>
    <p:extLst>
      <p:ext uri="{BB962C8B-B14F-4D97-AF65-F5344CB8AC3E}">
        <p14:creationId xmlns:p14="http://schemas.microsoft.com/office/powerpoint/2010/main" val="222710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972C-4942-C338-C592-C07F4C1BF6CD}"/>
              </a:ext>
            </a:extLst>
          </p:cNvPr>
          <p:cNvSpPr>
            <a:spLocks noGrp="1"/>
          </p:cNvSpPr>
          <p:nvPr>
            <p:ph type="title"/>
          </p:nvPr>
        </p:nvSpPr>
        <p:spPr>
          <a:xfrm>
            <a:off x="330200" y="101600"/>
            <a:ext cx="8943802" cy="698500"/>
          </a:xfrm>
        </p:spPr>
        <p:txBody>
          <a:bodyPr/>
          <a:lstStyle/>
          <a:p>
            <a:r>
              <a:rPr lang="en-US" dirty="0">
                <a:solidFill>
                  <a:schemeClr val="tx1">
                    <a:lumMod val="95000"/>
                    <a:lumOff val="5000"/>
                  </a:schemeClr>
                </a:solidFill>
              </a:rPr>
              <a:t>References:</a:t>
            </a:r>
          </a:p>
        </p:txBody>
      </p:sp>
      <p:sp>
        <p:nvSpPr>
          <p:cNvPr id="3" name="Content Placeholder 2">
            <a:extLst>
              <a:ext uri="{FF2B5EF4-FFF2-40B4-BE49-F238E27FC236}">
                <a16:creationId xmlns:a16="http://schemas.microsoft.com/office/drawing/2014/main" id="{5A4587EB-D054-A433-3958-764D7FC93204}"/>
              </a:ext>
            </a:extLst>
          </p:cNvPr>
          <p:cNvSpPr>
            <a:spLocks noGrp="1"/>
          </p:cNvSpPr>
          <p:nvPr>
            <p:ph idx="1"/>
          </p:nvPr>
        </p:nvSpPr>
        <p:spPr>
          <a:xfrm>
            <a:off x="482600" y="889000"/>
            <a:ext cx="9118600" cy="5486399"/>
          </a:xfrm>
        </p:spPr>
        <p:txBody>
          <a:bodyPr>
            <a:normAutofit/>
          </a:bodyPr>
          <a:lstStyle/>
          <a:p>
            <a:r>
              <a:rPr lang="en-US" sz="2000" dirty="0"/>
              <a:t>[1].S. Shinde, S. Satav, U. Shirole and S. Oak, "Comprehensive Analysis of Parkinson Disease Prediction using Vocal Parameters," 2022 International Conference on Machine Learning, Big Data, Cloud and Parallel Computing (COM-IT-CON), Faridabad, India, 2022, pp. 369-373, doi: 10.1109/COM-IT-CON54601.2022.9850857.</a:t>
            </a:r>
          </a:p>
          <a:p>
            <a:r>
              <a:rPr lang="en-US" sz="2000" dirty="0"/>
              <a:t> [2].M. Mamun, M. I. Mahmud, M. I. Hossain, A. M. Islam, M. S. Ahammed and M. M. Uddin, "Vocal Feature Guided Detection of Parkinson’s Disease Using Machine Learning Algorithms," 2022 IEEE 13th Annual Ubiquitous Computing, Electronics &amp; Mobile Communication Conference (UEMCON), New York, NY, NY, USA, 2022, pp. 0566-0572, doi: 10.1109/UEMCON54665.2022.9965732. </a:t>
            </a:r>
          </a:p>
          <a:p>
            <a:r>
              <a:rPr lang="en-US" sz="2000" dirty="0"/>
              <a:t>[3].M. Giuliano, A. García-López, S. Pérez, F. D. Pérez, O. Sopite and J. Bossero, "Selection of voice parameters for Parkinson's disease prediction from collected mobile data," 2019 XXII Symposium on Image, Signal Processing and Artificial Vision (STSIVA), Bucaramanga, Colombia, 2019, pp. 1-3, doi: 10.1109/STSIVA.2019.8730219. </a:t>
            </a:r>
          </a:p>
        </p:txBody>
      </p:sp>
    </p:spTree>
    <p:extLst>
      <p:ext uri="{BB962C8B-B14F-4D97-AF65-F5344CB8AC3E}">
        <p14:creationId xmlns:p14="http://schemas.microsoft.com/office/powerpoint/2010/main" val="870413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709A-ABED-511F-D61B-7FF916BC8122}"/>
              </a:ext>
            </a:extLst>
          </p:cNvPr>
          <p:cNvSpPr>
            <a:spLocks noGrp="1"/>
          </p:cNvSpPr>
          <p:nvPr>
            <p:ph type="title"/>
          </p:nvPr>
        </p:nvSpPr>
        <p:spPr>
          <a:xfrm>
            <a:off x="677334" y="609600"/>
            <a:ext cx="8596668" cy="5918200"/>
          </a:xfrm>
        </p:spPr>
        <p:txBody>
          <a:bodyPr/>
          <a:lstStyle/>
          <a:p>
            <a:br>
              <a:rPr lang="en-US" dirty="0"/>
            </a:br>
            <a:br>
              <a:rPr lang="en-US" dirty="0"/>
            </a:br>
            <a:br>
              <a:rPr lang="en-US" dirty="0"/>
            </a:br>
            <a:br>
              <a:rPr lang="en-US" dirty="0"/>
            </a:br>
            <a:r>
              <a:rPr lang="en-US" dirty="0"/>
              <a:t>					  Thank You</a:t>
            </a:r>
          </a:p>
        </p:txBody>
      </p:sp>
    </p:spTree>
    <p:extLst>
      <p:ext uri="{BB962C8B-B14F-4D97-AF65-F5344CB8AC3E}">
        <p14:creationId xmlns:p14="http://schemas.microsoft.com/office/powerpoint/2010/main" val="113988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219E-DB85-2057-D814-65F2C99C6CC7}"/>
              </a:ext>
            </a:extLst>
          </p:cNvPr>
          <p:cNvSpPr>
            <a:spLocks noGrp="1"/>
          </p:cNvSpPr>
          <p:nvPr>
            <p:ph type="title"/>
          </p:nvPr>
        </p:nvSpPr>
        <p:spPr>
          <a:xfrm>
            <a:off x="838200" y="365125"/>
            <a:ext cx="10515600" cy="752475"/>
          </a:xfrm>
        </p:spPr>
        <p:txBody>
          <a:bodyPr>
            <a:normAutofit/>
          </a:bodyPr>
          <a:lstStyle/>
          <a:p>
            <a:r>
              <a:rPr lang="en-US" b="1" dirty="0"/>
              <a:t>Group Members</a:t>
            </a:r>
          </a:p>
        </p:txBody>
      </p:sp>
      <p:sp>
        <p:nvSpPr>
          <p:cNvPr id="3" name="Content Placeholder 2">
            <a:extLst>
              <a:ext uri="{FF2B5EF4-FFF2-40B4-BE49-F238E27FC236}">
                <a16:creationId xmlns:a16="http://schemas.microsoft.com/office/drawing/2014/main" id="{403925B1-D9C8-974F-A929-D949CCBFF3F4}"/>
              </a:ext>
            </a:extLst>
          </p:cNvPr>
          <p:cNvSpPr>
            <a:spLocks noGrp="1"/>
          </p:cNvSpPr>
          <p:nvPr>
            <p:ph idx="1"/>
          </p:nvPr>
        </p:nvSpPr>
        <p:spPr>
          <a:xfrm>
            <a:off x="838200" y="2311399"/>
            <a:ext cx="10515600" cy="3865563"/>
          </a:xfrm>
        </p:spPr>
        <p:txBody>
          <a:bodyPr/>
          <a:lstStyle/>
          <a:p>
            <a:pPr marL="514350" indent="-514350">
              <a:buFont typeface="+mj-lt"/>
              <a:buAutoNum type="arabicPeriod"/>
            </a:pPr>
            <a:r>
              <a:rPr lang="en-US" sz="3200" b="1" dirty="0"/>
              <a:t>Nikhil Manikya, 700734200</a:t>
            </a:r>
          </a:p>
          <a:p>
            <a:pPr marL="514350" indent="-514350">
              <a:buFont typeface="+mj-lt"/>
              <a:buAutoNum type="arabicPeriod"/>
            </a:pPr>
            <a:r>
              <a:rPr lang="en-US" sz="3200" b="1" dirty="0"/>
              <a:t>Vamsi Sairam Adi, 700741207</a:t>
            </a:r>
          </a:p>
          <a:p>
            <a:pPr marL="514350" indent="-514350">
              <a:buFont typeface="+mj-lt"/>
              <a:buAutoNum type="arabicPeriod"/>
            </a:pPr>
            <a:r>
              <a:rPr lang="en-US" sz="3200" b="1" dirty="0"/>
              <a:t>Marneni Ashlesh, 700742493</a:t>
            </a:r>
          </a:p>
          <a:p>
            <a:pPr marL="514350" indent="-514350">
              <a:buFont typeface="+mj-lt"/>
              <a:buAutoNum type="arabicPeriod"/>
            </a:pPr>
            <a:r>
              <a:rPr lang="en-US" sz="3200" b="1" dirty="0"/>
              <a:t>Manideep Karne, 700725935</a:t>
            </a:r>
          </a:p>
          <a:p>
            <a:pPr marL="514350" indent="-514350">
              <a:buFont typeface="+mj-lt"/>
              <a:buAutoNum type="arabicPeriod"/>
            </a:pPr>
            <a:endParaRPr lang="en-US" dirty="0"/>
          </a:p>
        </p:txBody>
      </p:sp>
    </p:spTree>
    <p:extLst>
      <p:ext uri="{BB962C8B-B14F-4D97-AF65-F5344CB8AC3E}">
        <p14:creationId xmlns:p14="http://schemas.microsoft.com/office/powerpoint/2010/main" val="357556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4C8E-4EAF-0AE0-F411-EE29935FC0FC}"/>
              </a:ext>
            </a:extLst>
          </p:cNvPr>
          <p:cNvSpPr>
            <a:spLocks noGrp="1"/>
          </p:cNvSpPr>
          <p:nvPr>
            <p:ph type="title"/>
          </p:nvPr>
        </p:nvSpPr>
        <p:spPr>
          <a:xfrm>
            <a:off x="203200" y="365125"/>
            <a:ext cx="8966200" cy="676275"/>
          </a:xfrm>
        </p:spPr>
        <p:txBody>
          <a:bodyPr>
            <a:normAutofit/>
          </a:bodyPr>
          <a:lstStyle/>
          <a:p>
            <a:r>
              <a:rPr lang="en-US" dirty="0">
                <a:solidFill>
                  <a:schemeClr val="tx1"/>
                </a:solidFill>
              </a:rPr>
              <a:t>Roles and Contribution</a:t>
            </a:r>
          </a:p>
        </p:txBody>
      </p:sp>
      <p:pic>
        <p:nvPicPr>
          <p:cNvPr id="5" name="Content Placeholder 4" descr="Timeline&#10;&#10;Description automatically generated">
            <a:extLst>
              <a:ext uri="{FF2B5EF4-FFF2-40B4-BE49-F238E27FC236}">
                <a16:creationId xmlns:a16="http://schemas.microsoft.com/office/drawing/2014/main" id="{65D9A03F-33D6-049B-4922-52E5C82996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1143000"/>
            <a:ext cx="8851900" cy="5349875"/>
          </a:xfrm>
        </p:spPr>
      </p:pic>
    </p:spTree>
    <p:extLst>
      <p:ext uri="{BB962C8B-B14F-4D97-AF65-F5344CB8AC3E}">
        <p14:creationId xmlns:p14="http://schemas.microsoft.com/office/powerpoint/2010/main" val="247279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9D622-A3FD-C6C4-8776-D56DD3D4BFB3}"/>
              </a:ext>
            </a:extLst>
          </p:cNvPr>
          <p:cNvSpPr>
            <a:spLocks noGrp="1"/>
          </p:cNvSpPr>
          <p:nvPr>
            <p:ph type="title"/>
          </p:nvPr>
        </p:nvSpPr>
        <p:spPr>
          <a:xfrm>
            <a:off x="1333502" y="177800"/>
            <a:ext cx="8596668" cy="558800"/>
          </a:xfrm>
        </p:spPr>
        <p:txBody>
          <a:bodyPr>
            <a:normAutofit fontScale="90000"/>
          </a:bodyPr>
          <a:lstStyle/>
          <a:p>
            <a:r>
              <a:rPr lang="en-US" dirty="0"/>
              <a:t>Motivation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70E57E-2FE0-9E31-6ED0-D70D23608430}"/>
              </a:ext>
            </a:extLst>
          </p:cNvPr>
          <p:cNvSpPr>
            <a:spLocks noGrp="1"/>
          </p:cNvSpPr>
          <p:nvPr>
            <p:ph idx="1"/>
          </p:nvPr>
        </p:nvSpPr>
        <p:spPr>
          <a:xfrm>
            <a:off x="660400" y="736600"/>
            <a:ext cx="11214100" cy="5943600"/>
          </a:xfrm>
        </p:spPr>
        <p:txBody>
          <a:bodyPr>
            <a:normAutofit/>
          </a:bodyPr>
          <a:lstStyle/>
          <a:p>
            <a:r>
              <a:rPr lang="en-US" sz="2400" dirty="0"/>
              <a:t>Research suggests that 90 percent of the PD patients experience speech impairment and voice disorders.</a:t>
            </a:r>
          </a:p>
          <a:p>
            <a:r>
              <a:rPr lang="en-US" sz="2400" dirty="0"/>
              <a:t> Some of the symptoms are breathiness in the voice, monotone of the voice, in appropriate articulation, soft voice that is low intensity and hoarse voice. Because of these symptoms, patients won’t participate in social interactions due to lack of confidence. With decreased communication affects the patient’s quality of life since communication is the key in everyone’s life. Once the patient or relatives notice the changes in voice of the Patient they can book the appointment with a speech therapist but the availability of the therapist in some locations is scarce and rare to find. </a:t>
            </a:r>
          </a:p>
          <a:p>
            <a:r>
              <a:rPr lang="en-US" sz="2400" dirty="0"/>
              <a:t>A virtual and automated speech impairment recogniser will be a great help to the PD patients. So, we are implementing automated machine learning models to detect the voice changes of the PD patient and normal people using some useful voice parameters.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297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EDC3-20CA-599B-247C-5357C620552E}"/>
              </a:ext>
            </a:extLst>
          </p:cNvPr>
          <p:cNvSpPr>
            <a:spLocks noGrp="1"/>
          </p:cNvSpPr>
          <p:nvPr>
            <p:ph type="title"/>
          </p:nvPr>
        </p:nvSpPr>
        <p:spPr>
          <a:xfrm>
            <a:off x="677334" y="114300"/>
            <a:ext cx="8596668" cy="702337"/>
          </a:xfrm>
        </p:spPr>
        <p:txBody>
          <a:bodyPr/>
          <a:lstStyle/>
          <a:p>
            <a:r>
              <a:rPr lang="en-US" dirty="0">
                <a:solidFill>
                  <a:schemeClr val="tx1">
                    <a:lumMod val="95000"/>
                    <a:lumOff val="5000"/>
                  </a:schemeClr>
                </a:solidFill>
              </a:rPr>
              <a:t>Objectives:</a:t>
            </a:r>
          </a:p>
        </p:txBody>
      </p:sp>
      <p:sp>
        <p:nvSpPr>
          <p:cNvPr id="3" name="Content Placeholder 2">
            <a:extLst>
              <a:ext uri="{FF2B5EF4-FFF2-40B4-BE49-F238E27FC236}">
                <a16:creationId xmlns:a16="http://schemas.microsoft.com/office/drawing/2014/main" id="{D8F5CF69-52ED-E9DC-1DE0-C5488FFEF444}"/>
              </a:ext>
            </a:extLst>
          </p:cNvPr>
          <p:cNvSpPr>
            <a:spLocks noGrp="1"/>
          </p:cNvSpPr>
          <p:nvPr>
            <p:ph idx="1"/>
          </p:nvPr>
        </p:nvSpPr>
        <p:spPr>
          <a:xfrm>
            <a:off x="292100" y="927100"/>
            <a:ext cx="9512300" cy="4991100"/>
          </a:xfrm>
        </p:spPr>
        <p:txBody>
          <a:bodyPr>
            <a:normAutofit/>
          </a:bodyPr>
          <a:lstStyle/>
          <a:p>
            <a:r>
              <a:rPr lang="en-US" sz="2400" dirty="0"/>
              <a:t>Dataset has input features such as HNR, frequency, intensity, NHR. Few parameters are calculated in terms of frequency while few in ratios. </a:t>
            </a:r>
          </a:p>
          <a:p>
            <a:r>
              <a:rPr lang="en-US" sz="2400" dirty="0"/>
              <a:t> The challenge of the project is to extract the best features from the data.</a:t>
            </a:r>
          </a:p>
          <a:p>
            <a:r>
              <a:rPr lang="en-US" sz="2400" dirty="0"/>
              <a:t>  Dimensionality reduction method like P.C.A is applied for feature extraction and to reduce the dimensions as possible. </a:t>
            </a:r>
          </a:p>
          <a:p>
            <a:r>
              <a:rPr lang="en-US" sz="2400" dirty="0"/>
              <a:t> Later, Tree based algorithms help in classifying patients with P.D and people who are not suffering from P.D accordingly. Using labels like 1 or (0). </a:t>
            </a:r>
          </a:p>
        </p:txBody>
      </p:sp>
    </p:spTree>
    <p:extLst>
      <p:ext uri="{BB962C8B-B14F-4D97-AF65-F5344CB8AC3E}">
        <p14:creationId xmlns:p14="http://schemas.microsoft.com/office/powerpoint/2010/main" val="320157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82B0-0A69-8EEE-B0C3-EAF8C86FEE6C}"/>
              </a:ext>
            </a:extLst>
          </p:cNvPr>
          <p:cNvSpPr>
            <a:spLocks noGrp="1"/>
          </p:cNvSpPr>
          <p:nvPr>
            <p:ph type="title"/>
          </p:nvPr>
        </p:nvSpPr>
        <p:spPr>
          <a:xfrm>
            <a:off x="677334" y="304800"/>
            <a:ext cx="8596668" cy="977900"/>
          </a:xfrm>
        </p:spPr>
        <p:txBody>
          <a:bodyPr/>
          <a:lstStyle/>
          <a:p>
            <a:r>
              <a:rPr lang="en-US" b="1" dirty="0">
                <a:solidFill>
                  <a:schemeClr val="tx1">
                    <a:lumMod val="95000"/>
                    <a:lumOff val="5000"/>
                  </a:schemeClr>
                </a:solidFill>
              </a:rPr>
              <a:t>    Features</a:t>
            </a:r>
          </a:p>
        </p:txBody>
      </p:sp>
      <p:sp>
        <p:nvSpPr>
          <p:cNvPr id="3" name="Content Placeholder 2">
            <a:extLst>
              <a:ext uri="{FF2B5EF4-FFF2-40B4-BE49-F238E27FC236}">
                <a16:creationId xmlns:a16="http://schemas.microsoft.com/office/drawing/2014/main" id="{4A2F73D2-C650-AF18-FD27-E3394991B794}"/>
              </a:ext>
            </a:extLst>
          </p:cNvPr>
          <p:cNvSpPr>
            <a:spLocks noGrp="1"/>
          </p:cNvSpPr>
          <p:nvPr>
            <p:ph idx="1"/>
          </p:nvPr>
        </p:nvSpPr>
        <p:spPr>
          <a:xfrm>
            <a:off x="677334" y="1168401"/>
            <a:ext cx="8596668" cy="4826000"/>
          </a:xfrm>
        </p:spPr>
        <p:txBody>
          <a:bodyPr>
            <a:normAutofit/>
          </a:bodyPr>
          <a:lstStyle/>
          <a:p>
            <a:r>
              <a:rPr lang="en-US" sz="2400" dirty="0"/>
              <a:t>P.C.A is used as a dimensionality reduction method in both supervised and unsupervised learning. </a:t>
            </a:r>
          </a:p>
          <a:p>
            <a:r>
              <a:rPr lang="en-US" sz="2400" dirty="0"/>
              <a:t>The features in voice are subjected to P.C.A for principal components that contain most of the information as before and the components are co-related with results. </a:t>
            </a:r>
          </a:p>
          <a:p>
            <a:r>
              <a:rPr lang="en-US" sz="2400" dirty="0"/>
              <a:t>Sometimes, it might not create a new axis with discriminant features. </a:t>
            </a:r>
          </a:p>
          <a:p>
            <a:r>
              <a:rPr lang="en-US" sz="2400" dirty="0"/>
              <a:t>To increase the variability and prevent data leakage tree-based algorithms are employed in our project.</a:t>
            </a:r>
          </a:p>
        </p:txBody>
      </p:sp>
    </p:spTree>
    <p:extLst>
      <p:ext uri="{BB962C8B-B14F-4D97-AF65-F5344CB8AC3E}">
        <p14:creationId xmlns:p14="http://schemas.microsoft.com/office/powerpoint/2010/main" val="17602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32F7-499F-AC2D-34E6-11524CE93F66}"/>
              </a:ext>
            </a:extLst>
          </p:cNvPr>
          <p:cNvSpPr>
            <a:spLocks noGrp="1"/>
          </p:cNvSpPr>
          <p:nvPr>
            <p:ph type="title"/>
          </p:nvPr>
        </p:nvSpPr>
        <p:spPr>
          <a:xfrm>
            <a:off x="537634" y="203200"/>
            <a:ext cx="8596668" cy="613438"/>
          </a:xfrm>
        </p:spPr>
        <p:txBody>
          <a:bodyPr>
            <a:normAutofit fontScale="90000"/>
          </a:bodyPr>
          <a:lstStyle/>
          <a:p>
            <a:r>
              <a:rPr lang="en-US" dirty="0">
                <a:solidFill>
                  <a:schemeClr val="tx1"/>
                </a:solidFill>
              </a:rPr>
              <a:t>Related Work:</a:t>
            </a:r>
          </a:p>
        </p:txBody>
      </p:sp>
      <p:sp>
        <p:nvSpPr>
          <p:cNvPr id="3" name="Content Placeholder 2">
            <a:extLst>
              <a:ext uri="{FF2B5EF4-FFF2-40B4-BE49-F238E27FC236}">
                <a16:creationId xmlns:a16="http://schemas.microsoft.com/office/drawing/2014/main" id="{4C1EE2D7-0F79-3609-8C30-885001B90E0F}"/>
              </a:ext>
            </a:extLst>
          </p:cNvPr>
          <p:cNvSpPr>
            <a:spLocks noGrp="1"/>
          </p:cNvSpPr>
          <p:nvPr>
            <p:ph idx="1"/>
          </p:nvPr>
        </p:nvSpPr>
        <p:spPr>
          <a:xfrm>
            <a:off x="537634" y="1168400"/>
            <a:ext cx="8736368" cy="5486400"/>
          </a:xfrm>
        </p:spPr>
        <p:txBody>
          <a:bodyPr>
            <a:normAutofit/>
          </a:bodyPr>
          <a:lstStyle/>
          <a:p>
            <a:r>
              <a:rPr lang="en-US" sz="2000" dirty="0"/>
              <a:t>Parkinson’s disease is a neuro degenerative disease which occurs due to reduced production of dopamine in the brain. One of the motor symptoms that appear in the PD patient are tremors and shivers.</a:t>
            </a:r>
          </a:p>
          <a:p>
            <a:r>
              <a:rPr lang="en-US" sz="2000" dirty="0"/>
              <a:t> One of the solutions to these tremors is using DBS(Deep Brain Stimulation) and the drawback is that though we apply these stimulation methods in the beginning they work fine and control the tremors in the patients but after some time the symptoms reappear. </a:t>
            </a:r>
          </a:p>
          <a:p>
            <a:r>
              <a:rPr lang="en-US" sz="2000" dirty="0"/>
              <a:t>So, In our paper we are proposing a method to find the stage of Parkinson’s disease and when the DBS(Deep Brain stimulation) needs to be started. This whole process is executed using mathematical tools and the Markov process using the medical parameters [5]. </a:t>
            </a:r>
          </a:p>
        </p:txBody>
      </p:sp>
    </p:spTree>
    <p:extLst>
      <p:ext uri="{BB962C8B-B14F-4D97-AF65-F5344CB8AC3E}">
        <p14:creationId xmlns:p14="http://schemas.microsoft.com/office/powerpoint/2010/main" val="67020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E996-3746-91C1-AC3C-AE50F6473CCD}"/>
              </a:ext>
            </a:extLst>
          </p:cNvPr>
          <p:cNvSpPr>
            <a:spLocks noGrp="1"/>
          </p:cNvSpPr>
          <p:nvPr>
            <p:ph type="title"/>
          </p:nvPr>
        </p:nvSpPr>
        <p:spPr>
          <a:xfrm>
            <a:off x="677334" y="279400"/>
            <a:ext cx="8596668" cy="876300"/>
          </a:xfrm>
        </p:spPr>
        <p:txBody>
          <a:bodyPr/>
          <a:lstStyle/>
          <a:p>
            <a:r>
              <a:rPr lang="en-US" dirty="0">
                <a:solidFill>
                  <a:schemeClr val="tx1"/>
                </a:solidFill>
              </a:rPr>
              <a:t>Problem Statement:</a:t>
            </a:r>
          </a:p>
        </p:txBody>
      </p:sp>
      <p:sp>
        <p:nvSpPr>
          <p:cNvPr id="3" name="Content Placeholder 2">
            <a:extLst>
              <a:ext uri="{FF2B5EF4-FFF2-40B4-BE49-F238E27FC236}">
                <a16:creationId xmlns:a16="http://schemas.microsoft.com/office/drawing/2014/main" id="{69EE6A4B-ECB7-4391-EAEA-C81B1BC49312}"/>
              </a:ext>
            </a:extLst>
          </p:cNvPr>
          <p:cNvSpPr>
            <a:spLocks noGrp="1"/>
          </p:cNvSpPr>
          <p:nvPr>
            <p:ph idx="1"/>
          </p:nvPr>
        </p:nvSpPr>
        <p:spPr>
          <a:xfrm>
            <a:off x="677334" y="1155700"/>
            <a:ext cx="8596668" cy="5181599"/>
          </a:xfrm>
        </p:spPr>
        <p:txBody>
          <a:bodyPr>
            <a:normAutofit/>
          </a:bodyPr>
          <a:lstStyle/>
          <a:p>
            <a:r>
              <a:rPr lang="en-US" sz="2000" dirty="0"/>
              <a:t>Parkinson’s disease is a neuro system disorder that affects functions like speech, writing and moments of muscles. </a:t>
            </a:r>
          </a:p>
          <a:p>
            <a:r>
              <a:rPr lang="en-US" sz="2000" dirty="0"/>
              <a:t>Major challenges for diagnosing the disease are: It is very difficult to find the symptoms in early stages and the symptoms of this disease overlap with the other neuro diseases.</a:t>
            </a:r>
          </a:p>
          <a:p>
            <a:r>
              <a:rPr lang="en-US" sz="2000" dirty="0"/>
              <a:t>This disease affects the person’s motor and non motor skills. If this disease is identified in the early stage the mortality rate of the patient can be increased significantly. </a:t>
            </a:r>
          </a:p>
          <a:p>
            <a:r>
              <a:rPr lang="en-US" sz="2000" dirty="0"/>
              <a:t>In the list of symptoms one of the main differentiable symptoms are speech impairment since the disease affects the functioning of jaw muscles this condition leads to changes in voice and pitch of the patient. Though this is an identifiable symptom, It is challenging task to identify with Voice Sample. </a:t>
            </a:r>
          </a:p>
          <a:p>
            <a:r>
              <a:rPr lang="en-US" sz="2000" dirty="0"/>
              <a:t>In our project we are mainly concerned with voice samples.</a:t>
            </a:r>
          </a:p>
        </p:txBody>
      </p:sp>
    </p:spTree>
    <p:extLst>
      <p:ext uri="{BB962C8B-B14F-4D97-AF65-F5344CB8AC3E}">
        <p14:creationId xmlns:p14="http://schemas.microsoft.com/office/powerpoint/2010/main" val="3688348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2532-064E-F781-FA0A-47E34755FAF4}"/>
              </a:ext>
            </a:extLst>
          </p:cNvPr>
          <p:cNvSpPr>
            <a:spLocks noGrp="1"/>
          </p:cNvSpPr>
          <p:nvPr>
            <p:ph type="title"/>
          </p:nvPr>
        </p:nvSpPr>
        <p:spPr>
          <a:xfrm>
            <a:off x="677334" y="101600"/>
            <a:ext cx="8596668" cy="1016000"/>
          </a:xfrm>
        </p:spPr>
        <p:txBody>
          <a:bodyPr/>
          <a:lstStyle/>
          <a:p>
            <a:r>
              <a:rPr lang="en-US" dirty="0"/>
              <a:t>Project Solution</a:t>
            </a:r>
          </a:p>
        </p:txBody>
      </p:sp>
      <p:sp>
        <p:nvSpPr>
          <p:cNvPr id="3" name="Content Placeholder 2">
            <a:extLst>
              <a:ext uri="{FF2B5EF4-FFF2-40B4-BE49-F238E27FC236}">
                <a16:creationId xmlns:a16="http://schemas.microsoft.com/office/drawing/2014/main" id="{3E562C7E-38A3-A359-14B8-0BFDEEF026D9}"/>
              </a:ext>
            </a:extLst>
          </p:cNvPr>
          <p:cNvSpPr>
            <a:spLocks noGrp="1"/>
          </p:cNvSpPr>
          <p:nvPr>
            <p:ph idx="1"/>
          </p:nvPr>
        </p:nvSpPr>
        <p:spPr>
          <a:xfrm>
            <a:off x="368300" y="1117601"/>
            <a:ext cx="8905702" cy="5156200"/>
          </a:xfrm>
        </p:spPr>
        <p:txBody>
          <a:bodyPr>
            <a:normAutofit/>
          </a:bodyPr>
          <a:lstStyle/>
          <a:p>
            <a:r>
              <a:rPr lang="en-US" sz="2000" dirty="0"/>
              <a:t>In this paper we are proposing a machine learning model to predict the class of Parkinson’s disease using smartphone voice samples data.</a:t>
            </a:r>
          </a:p>
          <a:p>
            <a:r>
              <a:rPr lang="en-US" sz="2000" dirty="0"/>
              <a:t>The data contains various components of the subject voice Frequency, Pitch and Intensity in various measures. Each voice record of the subject is broken into 512 components which is high dimensional data. </a:t>
            </a:r>
          </a:p>
          <a:p>
            <a:r>
              <a:rPr lang="en-US" sz="2000" dirty="0"/>
              <a:t>These records contain both healthy and patient Records. The project is divided into 2 steps one is dimensionality reduction method and the other one is classification.</a:t>
            </a:r>
          </a:p>
          <a:p>
            <a:r>
              <a:rPr lang="en-US" sz="2000" dirty="0"/>
              <a:t>The dimensionality reduction is achieved through PCA method and classification is implemented using machine learning ensemble models XGBoost and Gradient Boosting algorithms. </a:t>
            </a:r>
          </a:p>
          <a:p>
            <a:r>
              <a:rPr lang="en-US" sz="2000" dirty="0"/>
              <a:t>The performance of the models is evaluated based on several metrics including accuracy. </a:t>
            </a:r>
          </a:p>
        </p:txBody>
      </p:sp>
    </p:spTree>
    <p:extLst>
      <p:ext uri="{BB962C8B-B14F-4D97-AF65-F5344CB8AC3E}">
        <p14:creationId xmlns:p14="http://schemas.microsoft.com/office/powerpoint/2010/main" val="16668224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1412</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Parkinson’s Disease Prediction.</vt:lpstr>
      <vt:lpstr>Group Members</vt:lpstr>
      <vt:lpstr>Roles and Contribution</vt:lpstr>
      <vt:lpstr>Motivation</vt:lpstr>
      <vt:lpstr>Objectives:</vt:lpstr>
      <vt:lpstr>    Features</vt:lpstr>
      <vt:lpstr>Related Work:</vt:lpstr>
      <vt:lpstr>Problem Statement:</vt:lpstr>
      <vt:lpstr>Project Solution</vt:lpstr>
      <vt:lpstr>Methods:</vt:lpstr>
      <vt:lpstr>Machine learning models:</vt:lpstr>
      <vt:lpstr>Results:</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dc:title>
  <dc:creator>Ashu Bunny</dc:creator>
  <cp:lastModifiedBy>Ashu Bunny</cp:lastModifiedBy>
  <cp:revision>1</cp:revision>
  <dcterms:created xsi:type="dcterms:W3CDTF">2023-04-28T23:44:48Z</dcterms:created>
  <dcterms:modified xsi:type="dcterms:W3CDTF">2023-04-29T01:45:52Z</dcterms:modified>
</cp:coreProperties>
</file>