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7af259e91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7af259e91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7af259e91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7af259e91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af259e91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af259e91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af259e91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af259e91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7af259e91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7af259e91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af259e91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af259e91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af259e91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7af259e91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af259e91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af259e91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af259e91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af259e91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7af259e91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7af259e91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Case Study: How Does a Bike-Share Navigate Speedy Success?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Nikhil Deo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Visualizations: Ridership by Day of Week (SUN-SAT)</a:t>
            </a:r>
            <a:endParaRPr/>
          </a:p>
        </p:txBody>
      </p:sp>
      <p:sp>
        <p:nvSpPr>
          <p:cNvPr id="121" name="Google Shape;121;p22"/>
          <p:cNvSpPr txBox="1"/>
          <p:nvPr>
            <p:ph idx="1" type="body"/>
          </p:nvPr>
        </p:nvSpPr>
        <p:spPr>
          <a:xfrm>
            <a:off x="311700" y="1152475"/>
            <a:ext cx="5256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Key Points:</a:t>
            </a:r>
            <a:endParaRPr sz="1200"/>
          </a:p>
          <a:p>
            <a:pPr indent="0" lvl="0" marL="0" rtl="0" algn="l">
              <a:spcBef>
                <a:spcPts val="1200"/>
              </a:spcBef>
              <a:spcAft>
                <a:spcPts val="0"/>
              </a:spcAft>
              <a:buNone/>
            </a:pPr>
            <a:r>
              <a:rPr lang="en" sz="1200"/>
              <a:t>I also created a </a:t>
            </a:r>
            <a:r>
              <a:rPr lang="en" sz="1200"/>
              <a:t>clickable</a:t>
            </a:r>
            <a:r>
              <a:rPr lang="en" sz="1200"/>
              <a:t> list for further insights into ridership trends across months/week/days for each destination.</a:t>
            </a:r>
            <a:endParaRPr sz="1200"/>
          </a:p>
          <a:p>
            <a:pPr indent="0" lvl="0" marL="0" rtl="0" algn="l">
              <a:spcBef>
                <a:spcPts val="1200"/>
              </a:spcBef>
              <a:spcAft>
                <a:spcPts val="0"/>
              </a:spcAft>
              <a:buNone/>
            </a:pPr>
            <a:r>
              <a:rPr lang="en" sz="1200"/>
              <a:t>I have ordered the list in </a:t>
            </a:r>
            <a:r>
              <a:rPr lang="en" sz="1200"/>
              <a:t>descending order by amount of rides ended at said station.</a:t>
            </a:r>
            <a:endParaRPr sz="1200"/>
          </a:p>
          <a:p>
            <a:pPr indent="0" lvl="0" marL="0" rtl="0" algn="l">
              <a:spcBef>
                <a:spcPts val="1200"/>
              </a:spcBef>
              <a:spcAft>
                <a:spcPts val="1200"/>
              </a:spcAft>
              <a:buNone/>
            </a:pPr>
            <a:r>
              <a:rPr lang="en" sz="1200"/>
              <a:t>Based on which days, times, and rider type  each station is being visited we can draw conclusions as to the reason people are riding there.</a:t>
            </a:r>
            <a:endParaRPr sz="1200"/>
          </a:p>
        </p:txBody>
      </p:sp>
      <p:pic>
        <p:nvPicPr>
          <p:cNvPr id="122" name="Google Shape;122;p22"/>
          <p:cNvPicPr preferRelativeResize="0"/>
          <p:nvPr/>
        </p:nvPicPr>
        <p:blipFill>
          <a:blip r:embed="rId3">
            <a:alphaModFix/>
          </a:blip>
          <a:stretch>
            <a:fillRect/>
          </a:stretch>
        </p:blipFill>
        <p:spPr>
          <a:xfrm>
            <a:off x="6089100" y="1112838"/>
            <a:ext cx="2743200" cy="3495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AutoNum type="arabicPeriod"/>
            </a:pPr>
            <a:r>
              <a:rPr lang="en" sz="1200"/>
              <a:t>Based on ridership trends throughout the day, there is a market of working class, professional non-members taking the bikes to and from work as a main form of transportation. They need to be made aware of the cost-effective membership Cyclistic provides and have a clear value proposition in front of them to convert.</a:t>
            </a:r>
            <a:endParaRPr sz="1200"/>
          </a:p>
          <a:p>
            <a:pPr indent="0" lvl="0" marL="457200" rtl="0" algn="l">
              <a:spcBef>
                <a:spcPts val="1200"/>
              </a:spcBef>
              <a:spcAft>
                <a:spcPts val="0"/>
              </a:spcAft>
              <a:buNone/>
            </a:pPr>
            <a:r>
              <a:t/>
            </a:r>
            <a:endParaRPr sz="1200"/>
          </a:p>
          <a:p>
            <a:pPr indent="-304800" lvl="0" marL="457200" rtl="0" algn="l">
              <a:spcBef>
                <a:spcPts val="1200"/>
              </a:spcBef>
              <a:spcAft>
                <a:spcPts val="0"/>
              </a:spcAft>
              <a:buSzPts val="1200"/>
              <a:buAutoNum type="arabicPeriod"/>
            </a:pPr>
            <a:r>
              <a:rPr lang="en" sz="1200"/>
              <a:t>Weekend usage is very popular among non-members. To further this claim, we could investigate the clickable list to find the most popular spots for non-members and inspect what is in the area (malls, parks, restaurants, etc) to confirm this claim.  We can also investigate the popular destinations for members and see what is around there as well (business district, office buildings, etc).</a:t>
            </a:r>
            <a:endParaRPr sz="1200"/>
          </a:p>
          <a:p>
            <a:pPr indent="0" lvl="0" marL="457200" rtl="0" algn="l">
              <a:spcBef>
                <a:spcPts val="1200"/>
              </a:spcBef>
              <a:spcAft>
                <a:spcPts val="0"/>
              </a:spcAft>
              <a:buNone/>
            </a:pPr>
            <a:r>
              <a:t/>
            </a:r>
            <a:endParaRPr sz="1200"/>
          </a:p>
          <a:p>
            <a:pPr indent="-304800" lvl="0" marL="457200" rtl="0" algn="l">
              <a:spcBef>
                <a:spcPts val="1200"/>
              </a:spcBef>
              <a:spcAft>
                <a:spcPts val="0"/>
              </a:spcAft>
              <a:buSzPts val="1200"/>
              <a:buAutoNum type="arabicPeriod"/>
            </a:pPr>
            <a:r>
              <a:rPr lang="en" sz="1200"/>
              <a:t>It would be worthwhile to start running Summer promotions a bit in advance due to the peaks in ridership during the hottest months. For non-working demographics (presumably school/college age persons who will use the bikes for entertainment) a student membership could be introduced to convert them.</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Introduction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In 2016, Cyclistic launched a successful bike-share offering. Since then, the program has grown to a fleet of 5,824 bicycles that are geotracked and locked into a network of 692 stations across Chicago. The bikes can be unlocked from one station and returned to any other station in the system anytime. </a:t>
            </a:r>
            <a:endParaRPr sz="1200"/>
          </a:p>
          <a:p>
            <a:pPr indent="0" lvl="0" marL="0" rtl="0" algn="l">
              <a:spcBef>
                <a:spcPts val="1200"/>
              </a:spcBef>
              <a:spcAft>
                <a:spcPts val="0"/>
              </a:spcAft>
              <a:buNone/>
            </a:pPr>
            <a:r>
              <a:rPr lang="en" sz="1200"/>
              <a:t>Until now, Cyclistic’s marketing strategy relied on building general awareness and appealing to broad consumer segments. One approach that helped make these things possible was the flexibility of its pricing plans: single-ride passes, full-day passes, and annual memberships. Customers who purchase single-ride or full-day passes are referred to as casual riders. Customers who purchase annual memberships are Cyclistic members</a:t>
            </a:r>
            <a:endParaRPr sz="1200"/>
          </a:p>
          <a:p>
            <a:pPr indent="0" lvl="0" marL="0" rtl="0" algn="l">
              <a:spcBef>
                <a:spcPts val="1200"/>
              </a:spcBef>
              <a:spcAft>
                <a:spcPts val="1200"/>
              </a:spcAft>
              <a:buNone/>
            </a:pPr>
            <a:r>
              <a:rPr lang="en" sz="1200"/>
              <a:t>We have a clear goal: Design marketing strategies aimed at converting casual riders into annual members. In order to do that, however, the marketing analyst team needs to better understand how annual members and casual riders differ, why casual riders would buy a membership, and how digital media could affect their marketing tactics. Moreno and her team are interested in analyzing the Cyclistic historical bike trip data to identify trends.</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1: Ask</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AutoNum type="arabicPeriod"/>
            </a:pPr>
            <a:r>
              <a:rPr lang="en" sz="1200"/>
              <a:t>How do annual members and casual riders use Cyclistic bikes differently?</a:t>
            </a:r>
            <a:endParaRPr sz="1200"/>
          </a:p>
          <a:p>
            <a:pPr indent="0" lvl="0" marL="0" rtl="0" algn="l">
              <a:spcBef>
                <a:spcPts val="1200"/>
              </a:spcBef>
              <a:spcAft>
                <a:spcPts val="0"/>
              </a:spcAft>
              <a:buNone/>
            </a:pPr>
            <a:r>
              <a:t/>
            </a:r>
            <a:endParaRPr sz="1200"/>
          </a:p>
          <a:p>
            <a:pPr indent="-304800" lvl="0" marL="457200" rtl="0" algn="l">
              <a:spcBef>
                <a:spcPts val="1200"/>
              </a:spcBef>
              <a:spcAft>
                <a:spcPts val="0"/>
              </a:spcAft>
              <a:buSzPts val="1200"/>
              <a:buAutoNum type="arabicPeriod"/>
            </a:pPr>
            <a:r>
              <a:rPr lang="en" sz="1200"/>
              <a:t> Why would casual riders buy Cyclistic annual memberships?</a:t>
            </a:r>
            <a:endParaRPr sz="1200"/>
          </a:p>
          <a:p>
            <a:pPr indent="0" lvl="0" marL="0" rtl="0" algn="l">
              <a:spcBef>
                <a:spcPts val="1200"/>
              </a:spcBef>
              <a:spcAft>
                <a:spcPts val="0"/>
              </a:spcAft>
              <a:buNone/>
            </a:pPr>
            <a:r>
              <a:t/>
            </a:r>
            <a:endParaRPr sz="1200"/>
          </a:p>
          <a:p>
            <a:pPr indent="-304800" lvl="0" marL="457200" rtl="0" algn="l">
              <a:spcBef>
                <a:spcPts val="1200"/>
              </a:spcBef>
              <a:spcAft>
                <a:spcPts val="0"/>
              </a:spcAft>
              <a:buSzPts val="1200"/>
              <a:buAutoNum type="arabicPeriod"/>
            </a:pPr>
            <a:r>
              <a:rPr lang="en" sz="1200"/>
              <a:t> How can Cyclistic use digital media to influence casual riders to become members?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Prepare/Process</a:t>
            </a:r>
            <a:endParaRPr/>
          </a:p>
        </p:txBody>
      </p:sp>
      <p:sp>
        <p:nvSpPr>
          <p:cNvPr id="78" name="Google Shape;78;p16"/>
          <p:cNvSpPr txBox="1"/>
          <p:nvPr>
            <p:ph idx="1" type="body"/>
          </p:nvPr>
        </p:nvSpPr>
        <p:spPr>
          <a:xfrm>
            <a:off x="311700" y="1152475"/>
            <a:ext cx="25938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t>My data was available as 12 .csv files for each month. I encountered an error in which the file for 08/2022 had all the dates listed as a month earlier (July) .</a:t>
            </a:r>
            <a:endParaRPr sz="1200"/>
          </a:p>
          <a:p>
            <a:pPr indent="0" lvl="0" marL="0" rtl="0" algn="l">
              <a:spcBef>
                <a:spcPts val="1200"/>
              </a:spcBef>
              <a:spcAft>
                <a:spcPts val="0"/>
              </a:spcAft>
              <a:buNone/>
            </a:pPr>
            <a:r>
              <a:rPr lang="en" sz="1200"/>
              <a:t>After correcting the file, I was ready to import. I used power query to combine the files and loaded/stored the final file as a connection since the data was 4.4 million rows and a regular excel file only takes a little over 1M. </a:t>
            </a:r>
            <a:endParaRPr sz="1200"/>
          </a:p>
          <a:p>
            <a:pPr indent="0" lvl="0" marL="0" rtl="0" algn="l">
              <a:spcBef>
                <a:spcPts val="1200"/>
              </a:spcBef>
              <a:spcAft>
                <a:spcPts val="1200"/>
              </a:spcAft>
              <a:buNone/>
            </a:pPr>
            <a:r>
              <a:rPr lang="en" sz="1200"/>
              <a:t>I also created new columns for trip duration and day of week while removing columns I wouldn’t need for the analysis.</a:t>
            </a:r>
            <a:endParaRPr sz="1200"/>
          </a:p>
        </p:txBody>
      </p:sp>
      <p:pic>
        <p:nvPicPr>
          <p:cNvPr id="79" name="Google Shape;79;p16"/>
          <p:cNvPicPr preferRelativeResize="0"/>
          <p:nvPr/>
        </p:nvPicPr>
        <p:blipFill>
          <a:blip r:embed="rId3">
            <a:alphaModFix/>
          </a:blip>
          <a:stretch>
            <a:fillRect/>
          </a:stretch>
        </p:blipFill>
        <p:spPr>
          <a:xfrm>
            <a:off x="3827225" y="727450"/>
            <a:ext cx="1713550" cy="3820950"/>
          </a:xfrm>
          <a:prstGeom prst="rect">
            <a:avLst/>
          </a:prstGeom>
          <a:noFill/>
          <a:ln>
            <a:noFill/>
          </a:ln>
        </p:spPr>
      </p:pic>
      <p:pic>
        <p:nvPicPr>
          <p:cNvPr id="80" name="Google Shape;80;p16"/>
          <p:cNvPicPr preferRelativeResize="0"/>
          <p:nvPr/>
        </p:nvPicPr>
        <p:blipFill>
          <a:blip r:embed="rId4">
            <a:alphaModFix/>
          </a:blip>
          <a:stretch>
            <a:fillRect/>
          </a:stretch>
        </p:blipFill>
        <p:spPr>
          <a:xfrm>
            <a:off x="6183625" y="727438"/>
            <a:ext cx="2771185"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Prepare/Process</a:t>
            </a:r>
            <a:endParaRPr/>
          </a:p>
        </p:txBody>
      </p:sp>
      <p:sp>
        <p:nvSpPr>
          <p:cNvPr id="86" name="Google Shape;86;p17"/>
          <p:cNvSpPr txBox="1"/>
          <p:nvPr>
            <p:ph idx="1" type="body"/>
          </p:nvPr>
        </p:nvSpPr>
        <p:spPr>
          <a:xfrm>
            <a:off x="311700" y="1152475"/>
            <a:ext cx="2250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Now I had my data stored as a proper connection for reference whenever I needed.</a:t>
            </a:r>
            <a:endParaRPr sz="1200"/>
          </a:p>
          <a:p>
            <a:pPr indent="0" lvl="0" marL="0" rtl="0" algn="l">
              <a:spcBef>
                <a:spcPts val="1200"/>
              </a:spcBef>
              <a:spcAft>
                <a:spcPts val="0"/>
              </a:spcAft>
              <a:buNone/>
            </a:pPr>
            <a:r>
              <a:rPr lang="en" sz="1200"/>
              <a:t>I proceeded to load up Power BI (simpler for migration of data since I used Excel).</a:t>
            </a:r>
            <a:endParaRPr sz="1200"/>
          </a:p>
          <a:p>
            <a:pPr indent="0" lvl="0" marL="0" rtl="0" algn="l">
              <a:spcBef>
                <a:spcPts val="1200"/>
              </a:spcBef>
              <a:spcAft>
                <a:spcPts val="0"/>
              </a:spcAft>
              <a:buNone/>
            </a:pPr>
            <a:r>
              <a:rPr lang="en" sz="1200"/>
              <a:t>Problems encountered: the data type for the start_hour column was imported as text so I had to switch to the table/field view and change it to Time.</a:t>
            </a:r>
            <a:endParaRPr sz="1200"/>
          </a:p>
          <a:p>
            <a:pPr indent="0" lvl="0" marL="0" rtl="0" algn="l">
              <a:spcBef>
                <a:spcPts val="1200"/>
              </a:spcBef>
              <a:spcAft>
                <a:spcPts val="1200"/>
              </a:spcAft>
              <a:buNone/>
            </a:pPr>
            <a:r>
              <a:t/>
            </a:r>
            <a:endParaRPr sz="1200"/>
          </a:p>
        </p:txBody>
      </p:sp>
      <p:pic>
        <p:nvPicPr>
          <p:cNvPr id="87" name="Google Shape;87;p17"/>
          <p:cNvPicPr preferRelativeResize="0"/>
          <p:nvPr/>
        </p:nvPicPr>
        <p:blipFill>
          <a:blip r:embed="rId3">
            <a:alphaModFix/>
          </a:blip>
          <a:stretch>
            <a:fillRect/>
          </a:stretch>
        </p:blipFill>
        <p:spPr>
          <a:xfrm>
            <a:off x="4307000" y="445025"/>
            <a:ext cx="4736425"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Visualizations: Rider Status</a:t>
            </a:r>
            <a:endParaRPr/>
          </a:p>
        </p:txBody>
      </p:sp>
      <p:sp>
        <p:nvSpPr>
          <p:cNvPr id="93" name="Google Shape;93;p18"/>
          <p:cNvSpPr txBox="1"/>
          <p:nvPr>
            <p:ph idx="1" type="body"/>
          </p:nvPr>
        </p:nvSpPr>
        <p:spPr>
          <a:xfrm>
            <a:off x="311700" y="1152475"/>
            <a:ext cx="5062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I started with a simple pie chart to see exactly how many riders were on some kind of membership plan.</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lang="en" sz="1200"/>
              <a:t>60% of people who used the Cyclistic service in the last year were not on a membership plan regardless of their intended use, frequency of use, or destination.</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rPr lang="en" sz="1200"/>
              <a:t>Right away, I am inclined to surmise that due to this number being so large there will be multiple segments/target groups to market to each being a completely different offering and CTA.</a:t>
            </a:r>
            <a:endParaRPr sz="1200"/>
          </a:p>
        </p:txBody>
      </p:sp>
      <p:pic>
        <p:nvPicPr>
          <p:cNvPr id="94" name="Google Shape;94;p18"/>
          <p:cNvPicPr preferRelativeResize="0"/>
          <p:nvPr/>
        </p:nvPicPr>
        <p:blipFill>
          <a:blip r:embed="rId3">
            <a:alphaModFix/>
          </a:blip>
          <a:stretch>
            <a:fillRect/>
          </a:stretch>
        </p:blipFill>
        <p:spPr>
          <a:xfrm>
            <a:off x="5955750" y="1398575"/>
            <a:ext cx="2876550" cy="2924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Visualizations: Ridership by Hour</a:t>
            </a:r>
            <a:endParaRPr/>
          </a:p>
        </p:txBody>
      </p:sp>
      <p:sp>
        <p:nvSpPr>
          <p:cNvPr id="100" name="Google Shape;100;p19"/>
          <p:cNvSpPr txBox="1"/>
          <p:nvPr>
            <p:ph idx="1" type="body"/>
          </p:nvPr>
        </p:nvSpPr>
        <p:spPr>
          <a:xfrm>
            <a:off x="311700" y="1524750"/>
            <a:ext cx="2376600" cy="304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Key Points:</a:t>
            </a:r>
            <a:endParaRPr sz="1200"/>
          </a:p>
          <a:p>
            <a:pPr indent="0" lvl="0" marL="0" rtl="0" algn="l">
              <a:spcBef>
                <a:spcPts val="1200"/>
              </a:spcBef>
              <a:spcAft>
                <a:spcPts val="0"/>
              </a:spcAft>
              <a:buNone/>
            </a:pPr>
            <a:r>
              <a:rPr lang="en" sz="1200"/>
              <a:t>Ridership for both members/non-members shows peaks at 8-9AM, a small uptick at 12PM (lunchtime) and again a </a:t>
            </a:r>
            <a:r>
              <a:rPr lang="en" sz="1200"/>
              <a:t>sharp</a:t>
            </a:r>
            <a:r>
              <a:rPr lang="en" sz="1200"/>
              <a:t> peak at 4-5PM, traditionally when work gets off.</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id="101" name="Google Shape;101;p19"/>
          <p:cNvPicPr preferRelativeResize="0"/>
          <p:nvPr/>
        </p:nvPicPr>
        <p:blipFill>
          <a:blip r:embed="rId3">
            <a:alphaModFix/>
          </a:blip>
          <a:stretch>
            <a:fillRect/>
          </a:stretch>
        </p:blipFill>
        <p:spPr>
          <a:xfrm>
            <a:off x="2867738" y="1122350"/>
            <a:ext cx="6067425" cy="3476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Visualizations: Ridership by Day of Week (SUN-SAT)</a:t>
            </a:r>
            <a:endParaRPr/>
          </a:p>
        </p:txBody>
      </p:sp>
      <p:sp>
        <p:nvSpPr>
          <p:cNvPr id="107" name="Google Shape;107;p20"/>
          <p:cNvSpPr txBox="1"/>
          <p:nvPr>
            <p:ph idx="1" type="body"/>
          </p:nvPr>
        </p:nvSpPr>
        <p:spPr>
          <a:xfrm>
            <a:off x="311700" y="1152475"/>
            <a:ext cx="2376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t>Key Points:</a:t>
            </a:r>
            <a:endParaRPr sz="1200"/>
          </a:p>
          <a:p>
            <a:pPr indent="0" lvl="0" marL="0" rtl="0" algn="l">
              <a:spcBef>
                <a:spcPts val="1200"/>
              </a:spcBef>
              <a:spcAft>
                <a:spcPts val="0"/>
              </a:spcAft>
              <a:buNone/>
            </a:pPr>
            <a:r>
              <a:rPr lang="en" sz="1200"/>
              <a:t>Ridership for members peaks during the week and sags off during the weekend. There is an inverse relation for non-members.</a:t>
            </a:r>
            <a:endParaRPr sz="1200"/>
          </a:p>
          <a:p>
            <a:pPr indent="0" lvl="0" marL="0" rtl="0" algn="l">
              <a:spcBef>
                <a:spcPts val="1200"/>
              </a:spcBef>
              <a:spcAft>
                <a:spcPts val="0"/>
              </a:spcAft>
              <a:buNone/>
            </a:pPr>
            <a:r>
              <a:rPr lang="en" sz="1200"/>
              <a:t>It may be assumed that a large portion of members find the bikes appealing for work transportation while non-members are using them for weekend leisure at almost the same rate as members.</a:t>
            </a:r>
            <a:endParaRPr sz="1200"/>
          </a:p>
          <a:p>
            <a:pPr indent="0" lvl="0" marL="0" rtl="0" algn="l">
              <a:spcBef>
                <a:spcPts val="1200"/>
              </a:spcBef>
              <a:spcAft>
                <a:spcPts val="1200"/>
              </a:spcAft>
              <a:buNone/>
            </a:pPr>
            <a:r>
              <a:t/>
            </a:r>
            <a:endParaRPr sz="1200"/>
          </a:p>
        </p:txBody>
      </p:sp>
      <p:pic>
        <p:nvPicPr>
          <p:cNvPr id="108" name="Google Shape;108;p20"/>
          <p:cNvPicPr preferRelativeResize="0"/>
          <p:nvPr/>
        </p:nvPicPr>
        <p:blipFill>
          <a:blip r:embed="rId3">
            <a:alphaModFix/>
          </a:blip>
          <a:stretch>
            <a:fillRect/>
          </a:stretch>
        </p:blipFill>
        <p:spPr>
          <a:xfrm>
            <a:off x="2840700" y="1170125"/>
            <a:ext cx="6150900" cy="34358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Visualizations: Ridership by Day of Week (SUN-SAT)</a:t>
            </a:r>
            <a:endParaRPr/>
          </a:p>
        </p:txBody>
      </p:sp>
      <p:sp>
        <p:nvSpPr>
          <p:cNvPr id="114" name="Google Shape;114;p21"/>
          <p:cNvSpPr txBox="1"/>
          <p:nvPr>
            <p:ph idx="1" type="body"/>
          </p:nvPr>
        </p:nvSpPr>
        <p:spPr>
          <a:xfrm>
            <a:off x="311700" y="1152475"/>
            <a:ext cx="2376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Key Points:</a:t>
            </a:r>
            <a:endParaRPr sz="1200"/>
          </a:p>
          <a:p>
            <a:pPr indent="0" lvl="0" marL="0" rtl="0" algn="l">
              <a:spcBef>
                <a:spcPts val="1200"/>
              </a:spcBef>
              <a:spcAft>
                <a:spcPts val="0"/>
              </a:spcAft>
              <a:buNone/>
            </a:pPr>
            <a:r>
              <a:rPr lang="en" sz="1200"/>
              <a:t>Across the board, both types of riders see upticks in the Spring months with peak ridership in Summer. </a:t>
            </a:r>
            <a:endParaRPr sz="1200"/>
          </a:p>
          <a:p>
            <a:pPr indent="0" lvl="0" marL="0" rtl="0" algn="l">
              <a:spcBef>
                <a:spcPts val="1200"/>
              </a:spcBef>
              <a:spcAft>
                <a:spcPts val="0"/>
              </a:spcAft>
              <a:buNone/>
            </a:pPr>
            <a:r>
              <a:rPr lang="en" sz="1200"/>
              <a:t>Ridership dies down again as Winter and Fall come around due to the colder temperatures and snow/ice.</a:t>
            </a:r>
            <a:endParaRPr sz="1200"/>
          </a:p>
          <a:p>
            <a:pPr indent="0" lvl="0" marL="0" rtl="0" algn="l">
              <a:spcBef>
                <a:spcPts val="1200"/>
              </a:spcBef>
              <a:spcAft>
                <a:spcPts val="1200"/>
              </a:spcAft>
              <a:buNone/>
            </a:pPr>
            <a:r>
              <a:t/>
            </a:r>
            <a:endParaRPr sz="1200"/>
          </a:p>
        </p:txBody>
      </p:sp>
      <p:pic>
        <p:nvPicPr>
          <p:cNvPr id="115" name="Google Shape;115;p21"/>
          <p:cNvPicPr preferRelativeResize="0"/>
          <p:nvPr/>
        </p:nvPicPr>
        <p:blipFill>
          <a:blip r:embed="rId3">
            <a:alphaModFix/>
          </a:blip>
          <a:stretch>
            <a:fillRect/>
          </a:stretch>
        </p:blipFill>
        <p:spPr>
          <a:xfrm>
            <a:off x="2840700" y="1170125"/>
            <a:ext cx="6150899" cy="32594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