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60" r:id="rId4"/>
    <p:sldId id="259" r:id="rId5"/>
    <p:sldId id="261" r:id="rId6"/>
    <p:sldId id="262" r:id="rId7"/>
    <p:sldId id="263" r:id="rId8"/>
    <p:sldId id="264" r:id="rId9"/>
    <p:sldId id="270" r:id="rId10"/>
    <p:sldId id="265" r:id="rId11"/>
    <p:sldId id="267" r:id="rId12"/>
    <p:sldId id="266" r:id="rId13"/>
    <p:sldId id="269" r:id="rId14"/>
    <p:sldId id="271" r:id="rId15"/>
    <p:sldId id="273" r:id="rId16"/>
    <p:sldId id="272" r:id="rId17"/>
    <p:sldId id="275" r:id="rId18"/>
    <p:sldId id="276" r:id="rId19"/>
    <p:sldId id="277" r:id="rId20"/>
    <p:sldId id="279" r:id="rId21"/>
    <p:sldId id="278" r:id="rId22"/>
    <p:sldId id="27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E97B2D-7393-42DA-8803-713DC592D2EA}" type="datetimeFigureOut">
              <a:rPr lang="en-US" smtClean="0"/>
              <a:pPr/>
              <a:t>10/8/2020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AB1406-3ADD-44AE-A16B-99C1C648BA85}"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68825" cy="342741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 xmlns:p14="http://schemas.microsoft.com/office/powerpoint/2010/main" val="379783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68825" cy="34274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 xmlns:p14="http://schemas.microsoft.com/office/powerpoint/2010/main" val="819239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EF2197-1914-4513-A789-3E5E595D3F7E}" type="datetimeFigureOut">
              <a:rPr lang="en-US" smtClean="0"/>
              <a:pPr/>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0433CB-979E-41F6-9A9C-0D85E742BEF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EF2197-1914-4513-A789-3E5E595D3F7E}" type="datetimeFigureOut">
              <a:rPr lang="en-US" smtClean="0"/>
              <a:pPr/>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0433CB-979E-41F6-9A9C-0D85E742BEF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EF2197-1914-4513-A789-3E5E595D3F7E}" type="datetimeFigureOut">
              <a:rPr lang="en-US" smtClean="0"/>
              <a:pPr/>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0433CB-979E-41F6-9A9C-0D85E742BEF8}"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 Black">
    <p:bg bwMode="gray">
      <p:bgPr>
        <a:blipFill dpi="0" rotWithShape="1">
          <a:blip r:embed="rId2" cstate="screen">
            <a:lum/>
            <a:extLst>
              <a:ext uri="{28A0092B-C50C-407E-A947-70E740481C1C}">
                <a14:useLocalDpi xmlns=""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dirty="0" smtClean="0"/>
              <a:t>Click icon to add picture</a:t>
            </a:r>
            <a:endParaRPr lang="en-US" noProof="0" dirty="0"/>
          </a:p>
        </p:txBody>
      </p:sp>
      <p:sp>
        <p:nvSpPr>
          <p:cNvPr id="3" name="Subtitle 2"/>
          <p:cNvSpPr>
            <a:spLocks noGrp="1"/>
          </p:cNvSpPr>
          <p:nvPr>
            <p:ph type="subTitle" idx="1" hasCustomPrompt="1"/>
          </p:nvPr>
        </p:nvSpPr>
        <p:spPr bwMode="gray">
          <a:xfrm>
            <a:off x="377993" y="5864229"/>
            <a:ext cx="4194008" cy="505645"/>
          </a:xfrm>
          <a:prstGeom prst="rect">
            <a:avLst/>
          </a:prstGeom>
        </p:spPr>
        <p:txBody>
          <a:bodyPr lIns="0" tIns="0" rIns="0" bIns="0" anchor="b" anchorCtr="0">
            <a:noAutofit/>
          </a:bodyPr>
          <a:lstStyle>
            <a:lvl1pPr marL="0" indent="0" algn="l">
              <a:lnSpc>
                <a:spcPct val="100000"/>
              </a:lnSpc>
              <a:spcAft>
                <a:spcPts val="0"/>
              </a:spcAft>
              <a:buNone/>
              <a:defRPr sz="1700" b="1">
                <a:solidFill>
                  <a:schemeClr val="bg1"/>
                </a:solidFill>
              </a:defRPr>
            </a:lvl1pPr>
            <a:lvl2pPr marL="0" marR="0" indent="0" algn="l" defTabSz="884064" rtl="0" eaLnBrk="1" fontAlgn="auto" latinLnBrk="0" hangingPunct="1">
              <a:lnSpc>
                <a:spcPct val="100000"/>
              </a:lnSpc>
              <a:spcBef>
                <a:spcPts val="0"/>
              </a:spcBef>
              <a:spcAft>
                <a:spcPts val="0"/>
              </a:spcAft>
              <a:buClrTx/>
              <a:buSzPct val="100000"/>
              <a:buFont typeface="Arial"/>
              <a:buNone/>
              <a:tabLst/>
              <a:defRPr sz="1500" b="0">
                <a:solidFill>
                  <a:schemeClr val="bg1"/>
                </a:solidFill>
              </a:defRPr>
            </a:lvl2pPr>
            <a:lvl3pPr marL="0" indent="0" algn="l">
              <a:spcAft>
                <a:spcPts val="0"/>
              </a:spcAft>
              <a:buNone/>
              <a:defRPr sz="1500">
                <a:solidFill>
                  <a:schemeClr val="bg1"/>
                </a:solidFill>
              </a:defRPr>
            </a:lvl3pPr>
            <a:lvl4pPr marL="1326096" indent="0" algn="ctr">
              <a:buNone/>
              <a:defRPr sz="1500"/>
            </a:lvl4pPr>
            <a:lvl5pPr marL="1768129" indent="0" algn="ctr">
              <a:buNone/>
              <a:defRPr sz="1500"/>
            </a:lvl5pPr>
            <a:lvl6pPr marL="2210162" indent="0" algn="ctr">
              <a:buNone/>
              <a:defRPr sz="1500"/>
            </a:lvl6pPr>
            <a:lvl7pPr marL="2652194" indent="0" algn="ctr">
              <a:buNone/>
              <a:defRPr sz="1500"/>
            </a:lvl7pPr>
            <a:lvl8pPr marL="3094226" indent="0" algn="ctr">
              <a:buNone/>
              <a:defRPr sz="1500"/>
            </a:lvl8pPr>
            <a:lvl9pPr marL="3536258" indent="0" algn="ctr">
              <a:buNone/>
              <a:defRPr sz="1500"/>
            </a:lvl9pPr>
          </a:lstStyle>
          <a:p>
            <a:r>
              <a:rPr lang="en-US" noProof="0" dirty="0"/>
              <a:t>Click to edit Master title style</a:t>
            </a:r>
          </a:p>
          <a:p>
            <a:pPr marL="0" marR="0" lvl="1" indent="0" algn="l" defTabSz="884064"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9"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p:txBody>
      </p:sp>
      <p:grpSp>
        <p:nvGrpSpPr>
          <p:cNvPr id="2" name="Group 21"/>
          <p:cNvGrpSpPr>
            <a:grpSpLocks noChangeAspect="1"/>
          </p:cNvGrpSpPr>
          <p:nvPr userDrawn="1"/>
        </p:nvGrpSpPr>
        <p:grpSpPr>
          <a:xfrm>
            <a:off x="376237" y="378001"/>
            <a:ext cx="1619274" cy="326302"/>
            <a:chOff x="398463" y="404813"/>
            <a:chExt cx="1627187" cy="307976"/>
          </a:xfrm>
          <a:solidFill>
            <a:schemeClr val="bg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extLst mod="1">
    <p:ext uri="{DCECCB84-F9BA-43D5-87BE-67443E8EF086}">
      <p15:sldGuideLst xmlns="" xmlns:p15="http://schemas.microsoft.com/office/powerpoint/2012/main">
        <p15:guide id="1" orient="horz" pos="450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4" y="1701801"/>
            <a:ext cx="4680000" cy="4679950"/>
          </a:xfrm>
        </p:spPr>
        <p:txBody>
          <a:bodyPr/>
          <a:lstStyle/>
          <a:p>
            <a:r>
              <a:rPr lang="en-US" noProof="0" dirty="0" smtClean="0"/>
              <a:t>Click icon to add picture</a:t>
            </a:r>
            <a:endParaRPr lang="en-US" noProof="0" dirty="0"/>
          </a:p>
        </p:txBody>
      </p:sp>
      <p:sp>
        <p:nvSpPr>
          <p:cNvPr id="6" name="Content Placeholder 3"/>
          <p:cNvSpPr>
            <a:spLocks noGrp="1"/>
          </p:cNvSpPr>
          <p:nvPr>
            <p:ph sz="quarter" idx="10"/>
          </p:nvPr>
        </p:nvSpPr>
        <p:spPr>
          <a:xfrm>
            <a:off x="376239" y="1665289"/>
            <a:ext cx="3342322" cy="4716463"/>
          </a:xfrm>
          <a:prstGeom prst="rect">
            <a:avLst/>
          </a:prstGeom>
        </p:spPr>
        <p:txBody>
          <a:bodyPr/>
          <a:lstStyle>
            <a:lvl1pPr>
              <a:tabLst>
                <a:tab pos="4862355" algn="r"/>
              </a:tabLst>
              <a:defRPr/>
            </a:lvl1pPr>
            <a:lvl2pPr>
              <a:tabLst>
                <a:tab pos="4862355" algn="r"/>
              </a:tabLst>
              <a:defRPr/>
            </a:lvl2pPr>
            <a:lvl3pPr>
              <a:tabLst>
                <a:tab pos="4862355" algn="r"/>
              </a:tabLst>
              <a:defRPr/>
            </a:lvl3pPr>
            <a:lvl4pPr>
              <a:tabLst>
                <a:tab pos="4862355" algn="r"/>
              </a:tabLst>
              <a:defRPr/>
            </a:lvl4pPr>
            <a:lvl5pPr>
              <a:tabLst>
                <a:tab pos="4862355"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 xmlns:p14="http://schemas.microsoft.com/office/powerpoint/2010/main" val="46397904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4" y="1701801"/>
            <a:ext cx="4680000" cy="4679950"/>
          </a:xfrm>
        </p:spPr>
        <p:txBody>
          <a:bodyPr/>
          <a:lstStyle/>
          <a:p>
            <a:r>
              <a:rPr lang="en-US" noProof="0" dirty="0" smtClean="0"/>
              <a:t>Click icon to add picture</a:t>
            </a:r>
            <a:endParaRPr lang="en-US" noProof="0" dirty="0"/>
          </a:p>
        </p:txBody>
      </p:sp>
      <p:sp>
        <p:nvSpPr>
          <p:cNvPr id="6" name="Content Placeholder 3"/>
          <p:cNvSpPr>
            <a:spLocks noGrp="1"/>
          </p:cNvSpPr>
          <p:nvPr>
            <p:ph sz="quarter" idx="10"/>
          </p:nvPr>
        </p:nvSpPr>
        <p:spPr>
          <a:xfrm>
            <a:off x="376239" y="1665289"/>
            <a:ext cx="3342322" cy="4716463"/>
          </a:xfrm>
          <a:prstGeom prst="rect">
            <a:avLst/>
          </a:prstGeom>
        </p:spPr>
        <p:txBody>
          <a:bodyPr/>
          <a:lstStyle>
            <a:lvl1pPr>
              <a:tabLst>
                <a:tab pos="4862355" algn="r"/>
              </a:tabLst>
              <a:defRPr/>
            </a:lvl1pPr>
            <a:lvl2pPr>
              <a:tabLst>
                <a:tab pos="4862355" algn="r"/>
              </a:tabLst>
              <a:defRPr/>
            </a:lvl2pPr>
            <a:lvl3pPr>
              <a:tabLst>
                <a:tab pos="4862355" algn="r"/>
              </a:tabLst>
              <a:defRPr/>
            </a:lvl3pPr>
            <a:lvl4pPr>
              <a:tabLst>
                <a:tab pos="4862355" algn="r"/>
              </a:tabLst>
              <a:defRPr/>
            </a:lvl4pPr>
            <a:lvl5pPr>
              <a:tabLst>
                <a:tab pos="4862355"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xmlns="" val="46397904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EF2197-1914-4513-A789-3E5E595D3F7E}" type="datetimeFigureOut">
              <a:rPr lang="en-US" smtClean="0"/>
              <a:pPr/>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0433CB-979E-41F6-9A9C-0D85E742BEF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EF2197-1914-4513-A789-3E5E595D3F7E}" type="datetimeFigureOut">
              <a:rPr lang="en-US" smtClean="0"/>
              <a:pPr/>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0433CB-979E-41F6-9A9C-0D85E742BEF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EF2197-1914-4513-A789-3E5E595D3F7E}" type="datetimeFigureOut">
              <a:rPr lang="en-US" smtClean="0"/>
              <a:pPr/>
              <a:t>10/8/2020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0433CB-979E-41F6-9A9C-0D85E742BEF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EF2197-1914-4513-A789-3E5E595D3F7E}" type="datetimeFigureOut">
              <a:rPr lang="en-US" smtClean="0"/>
              <a:pPr/>
              <a:t>10/8/2020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E0433CB-979E-41F6-9A9C-0D85E742BEF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EF2197-1914-4513-A789-3E5E595D3F7E}" type="datetimeFigureOut">
              <a:rPr lang="en-US" smtClean="0"/>
              <a:pPr/>
              <a:t>10/8/2020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E0433CB-979E-41F6-9A9C-0D85E742BEF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EF2197-1914-4513-A789-3E5E595D3F7E}" type="datetimeFigureOut">
              <a:rPr lang="en-US" smtClean="0"/>
              <a:pPr/>
              <a:t>10/8/2020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E0433CB-979E-41F6-9A9C-0D85E742BEF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EF2197-1914-4513-A789-3E5E595D3F7E}" type="datetimeFigureOut">
              <a:rPr lang="en-US" smtClean="0"/>
              <a:pPr/>
              <a:t>10/8/2020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0433CB-979E-41F6-9A9C-0D85E742BEF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EF2197-1914-4513-A789-3E5E595D3F7E}" type="datetimeFigureOut">
              <a:rPr lang="en-US" smtClean="0"/>
              <a:pPr/>
              <a:t>10/8/2020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0433CB-979E-41F6-9A9C-0D85E742BEF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EF2197-1914-4513-A789-3E5E595D3F7E}" type="datetimeFigureOut">
              <a:rPr lang="en-US" smtClean="0"/>
              <a:pPr/>
              <a:t>10/8/2020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433CB-979E-41F6-9A9C-0D85E742BEF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Layout" Target="../slideLayouts/slideLayout13.xml"/><Relationship Id="rId5" Type="http://schemas.openxmlformats.org/officeDocument/2006/relationships/tags" Target="../tags/tag8.xml"/><Relationship Id="rId4"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idx="4294967295"/>
          </p:nvPr>
        </p:nvSpPr>
        <p:spPr>
          <a:xfrm>
            <a:off x="615318" y="5549440"/>
            <a:ext cx="3956683" cy="324000"/>
          </a:xfrm>
        </p:spPr>
        <p:txBody>
          <a:bodyPr>
            <a:normAutofit fontScale="90000"/>
          </a:bodyPr>
          <a:lstStyle/>
          <a:p>
            <a:r>
              <a:rPr lang="en-US" noProof="0" dirty="0"/>
              <a:t>Headline Verdana Bold</a:t>
            </a:r>
          </a:p>
        </p:txBody>
      </p:sp>
      <p:sp>
        <p:nvSpPr>
          <p:cNvPr id="4" name="Subtitle 3"/>
          <p:cNvSpPr>
            <a:spLocks noGrp="1"/>
          </p:cNvSpPr>
          <p:nvPr>
            <p:ph type="subTitle" idx="1"/>
          </p:nvPr>
        </p:nvSpPr>
        <p:spPr>
          <a:xfrm>
            <a:off x="152400" y="5334000"/>
            <a:ext cx="4194008" cy="505645"/>
          </a:xfrm>
        </p:spPr>
        <p:txBody>
          <a:bodyPr/>
          <a:lstStyle/>
          <a:p>
            <a:r>
              <a:rPr lang="en-US" sz="2100" dirty="0" smtClean="0"/>
              <a:t>Mortgage Cross Selling  Case Study</a:t>
            </a:r>
            <a:endParaRPr lang="en-US" sz="2100" dirty="0"/>
          </a:p>
          <a:p>
            <a:pPr lvl="1"/>
            <a:r>
              <a:rPr lang="en-US" sz="1600" dirty="0" smtClean="0"/>
              <a:t>Building Insights to Cross- Sell Insurance Products</a:t>
            </a:r>
            <a:endParaRPr lang="en-US" sz="1600" dirty="0"/>
          </a:p>
        </p:txBody>
      </p:sp>
      <p:sp>
        <p:nvSpPr>
          <p:cNvPr id="5" name="Text Placeholder 4"/>
          <p:cNvSpPr>
            <a:spLocks noGrp="1"/>
          </p:cNvSpPr>
          <p:nvPr>
            <p:ph type="body" sz="quarter" idx="10"/>
          </p:nvPr>
        </p:nvSpPr>
        <p:spPr>
          <a:xfrm>
            <a:off x="76200" y="6381750"/>
            <a:ext cx="4195762" cy="298450"/>
          </a:xfrm>
        </p:spPr>
        <p:txBody>
          <a:bodyPr/>
          <a:lstStyle/>
          <a:p>
            <a:pPr>
              <a:buNone/>
            </a:pPr>
            <a:r>
              <a:rPr lang="en-US" sz="900" dirty="0" smtClean="0"/>
              <a:t>04.10-2020</a:t>
            </a:r>
            <a:endParaRPr lang="en-US" sz="900" dirty="0"/>
          </a:p>
        </p:txBody>
      </p:sp>
      <p:pic>
        <p:nvPicPr>
          <p:cNvPr id="8" name="Picture Placeholder 8"/>
          <p:cNvPicPr>
            <a:picLocks noGrp="1" noChangeAspect="1"/>
          </p:cNvPicPr>
          <p:nvPr>
            <p:ph type="pic" sz="quarter" idx="11"/>
          </p:nvPr>
        </p:nvPicPr>
        <p:blipFill>
          <a:blip r:embed="rId3" cstate="print"/>
          <a:stretch>
            <a:fillRect/>
          </a:stretch>
        </p:blipFill>
        <p:spPr>
          <a:xfrm>
            <a:off x="2244409" y="497027"/>
            <a:ext cx="4994591" cy="5294173"/>
          </a:xfrm>
          <a:prstGeom prst="rect">
            <a:avLst/>
          </a:prstGeom>
          <a:noFill/>
          <a:ln>
            <a:noFill/>
          </a:ln>
        </p:spPr>
      </p:pic>
      <p:pic>
        <p:nvPicPr>
          <p:cNvPr id="1026" name="Picture 2"/>
          <p:cNvPicPr>
            <a:picLocks noChangeAspect="1" noChangeArrowheads="1"/>
          </p:cNvPicPr>
          <p:nvPr/>
        </p:nvPicPr>
        <p:blipFill>
          <a:blip r:embed="rId4" cstate="print"/>
          <a:srcRect/>
          <a:stretch>
            <a:fillRect/>
          </a:stretch>
        </p:blipFill>
        <p:spPr bwMode="auto">
          <a:xfrm>
            <a:off x="304800" y="304800"/>
            <a:ext cx="1905000" cy="428625"/>
          </a:xfrm>
          <a:prstGeom prst="rect">
            <a:avLst/>
          </a:prstGeom>
          <a:noFill/>
          <a:ln w="9525">
            <a:solidFill>
              <a:schemeClr val="tx1"/>
            </a:solidFill>
            <a:miter lim="800000"/>
            <a:headEnd/>
            <a:tailEnd/>
          </a:ln>
        </p:spPr>
      </p:pic>
      <p:sp>
        <p:nvSpPr>
          <p:cNvPr id="7" name="Subtitle 3"/>
          <p:cNvSpPr txBox="1">
            <a:spLocks/>
          </p:cNvSpPr>
          <p:nvPr/>
        </p:nvSpPr>
        <p:spPr bwMode="gray">
          <a:xfrm>
            <a:off x="4724400" y="6096000"/>
            <a:ext cx="4194008" cy="505645"/>
          </a:xfrm>
          <a:prstGeom prst="rect">
            <a:avLst/>
          </a:prstGeom>
        </p:spPr>
        <p:txBody>
          <a:bodyPr vert="horz" lIns="0" tIns="0" rIns="0" bIns="0" rtlCol="0" anchor="b" anchorCtr="0">
            <a:noAutofit/>
          </a:bodyPr>
          <a:lstStyle/>
          <a:p>
            <a:pPr marL="0" marR="0" lvl="1" indent="0" algn="r" defTabSz="884064" rtl="0" eaLnBrk="1" fontAlgn="auto" latinLnBrk="0" hangingPunct="1">
              <a:lnSpc>
                <a:spcPct val="100000"/>
              </a:lnSpc>
              <a:spcBef>
                <a:spcPts val="0"/>
              </a:spcBef>
              <a:spcAft>
                <a:spcPts val="0"/>
              </a:spcAft>
              <a:buClrTx/>
              <a:buSzPct val="100000"/>
              <a:buFont typeface="Arial"/>
              <a:buNone/>
              <a:tabLst/>
              <a:defRPr/>
            </a:pPr>
            <a:r>
              <a:rPr kumimoji="0" lang="en-US" sz="1600" b="0" i="0" u="none" strike="noStrike" kern="1200" cap="none" spc="0" normalizeH="0" baseline="0" noProof="0" dirty="0" smtClean="0">
                <a:ln>
                  <a:noFill/>
                </a:ln>
                <a:solidFill>
                  <a:schemeClr val="bg1"/>
                </a:solidFill>
                <a:effectLst/>
                <a:uLnTx/>
                <a:uFillTx/>
                <a:latin typeface="+mn-lt"/>
                <a:ea typeface="+mn-ea"/>
                <a:cs typeface="+mn-cs"/>
              </a:rPr>
              <a:t>Nikhil</a:t>
            </a:r>
            <a:r>
              <a:rPr kumimoji="0" lang="en-US" sz="1600" b="0" i="0" u="none" strike="noStrike" kern="1200" cap="none" spc="0" normalizeH="0" noProof="0" dirty="0" smtClean="0">
                <a:ln>
                  <a:noFill/>
                </a:ln>
                <a:solidFill>
                  <a:schemeClr val="bg1"/>
                </a:solidFill>
                <a:effectLst/>
                <a:uLnTx/>
                <a:uFillTx/>
                <a:latin typeface="+mn-lt"/>
                <a:ea typeface="+mn-ea"/>
                <a:cs typeface="+mn-cs"/>
              </a:rPr>
              <a:t> Mehrotra</a:t>
            </a:r>
            <a:endParaRPr kumimoji="0" lang="en-US" sz="16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 xmlns:p14="http://schemas.microsoft.com/office/powerpoint/2010/main" val="122492645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152400"/>
            <a:ext cx="8391525" cy="6985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dirty="0" smtClean="0">
                <a:solidFill>
                  <a:srgbClr val="00B0F0"/>
                </a:solidFill>
                <a:latin typeface="+mj-lt"/>
                <a:ea typeface="+mj-ea"/>
                <a:cs typeface="+mj-cs"/>
              </a:rPr>
              <a:t>Exploring the Data Set</a:t>
            </a:r>
            <a:r>
              <a:rPr kumimoji="0" lang="en-US" sz="3600" b="1" i="0" u="none" strike="noStrike" kern="1200" cap="none" spc="0" normalizeH="0" baseline="0" noProof="0" dirty="0" smtClean="0">
                <a:ln>
                  <a:noFill/>
                </a:ln>
                <a:solidFill>
                  <a:srgbClr val="00B0F0"/>
                </a:solidFill>
                <a:effectLst/>
                <a:uLnTx/>
                <a:uFillTx/>
                <a:latin typeface="+mj-lt"/>
                <a:ea typeface="+mj-ea"/>
                <a:cs typeface="+mj-cs"/>
              </a:rPr>
              <a:t> </a:t>
            </a:r>
            <a:endParaRPr kumimoji="0" lang="en-US" sz="3600" b="1" i="0" u="none" strike="noStrike" kern="1200" cap="none" spc="0" normalizeH="0" baseline="0" noProof="0" dirty="0">
              <a:ln>
                <a:noFill/>
              </a:ln>
              <a:solidFill>
                <a:srgbClr val="00B0F0"/>
              </a:solidFill>
              <a:effectLst/>
              <a:uLnTx/>
              <a:uFillTx/>
              <a:latin typeface="+mj-lt"/>
              <a:ea typeface="+mj-ea"/>
              <a:cs typeface="+mj-cs"/>
            </a:endParaRPr>
          </a:p>
        </p:txBody>
      </p:sp>
      <p:sp>
        <p:nvSpPr>
          <p:cNvPr id="6" name="Text Placeholder 5"/>
          <p:cNvSpPr txBox="1">
            <a:spLocks/>
          </p:cNvSpPr>
          <p:nvPr/>
        </p:nvSpPr>
        <p:spPr>
          <a:xfrm>
            <a:off x="228601" y="990600"/>
            <a:ext cx="4267200" cy="990600"/>
          </a:xfrm>
          <a:prstGeom prst="rect">
            <a:avLst/>
          </a:prstGeom>
        </p:spPr>
        <p:txBody>
          <a:bodyPr wrap="square" lIns="0" tIns="0" rIns="0" bIns="0">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a:spcBef>
                <a:spcPts val="600"/>
              </a:spcBef>
            </a:pPr>
            <a:r>
              <a:rPr lang="en-US" sz="1200" b="1" dirty="0" smtClean="0">
                <a:solidFill>
                  <a:srgbClr val="313131"/>
                </a:solidFill>
              </a:rPr>
              <a:t>7</a:t>
            </a:r>
            <a:r>
              <a:rPr lang="en-US" sz="1300" b="1" dirty="0" smtClean="0">
                <a:solidFill>
                  <a:srgbClr val="313131"/>
                </a:solidFill>
              </a:rPr>
              <a:t>. Time at Address</a:t>
            </a:r>
          </a:p>
          <a:p>
            <a:pPr>
              <a:spcBef>
                <a:spcPts val="600"/>
              </a:spcBef>
              <a:buFont typeface="Wingdings" pitchFamily="2" charset="2"/>
              <a:buChar char="§"/>
            </a:pPr>
            <a:r>
              <a:rPr lang="en-US" sz="1200" dirty="0" smtClean="0">
                <a:solidFill>
                  <a:srgbClr val="313131"/>
                </a:solidFill>
              </a:rPr>
              <a:t>  Majority of loan consumers have spent </a:t>
            </a:r>
            <a:r>
              <a:rPr lang="en-US" sz="1200" b="1" dirty="0" smtClean="0">
                <a:solidFill>
                  <a:srgbClr val="313131"/>
                </a:solidFill>
              </a:rPr>
              <a:t>at least  a year </a:t>
            </a:r>
            <a:r>
              <a:rPr lang="en-US" sz="1200" dirty="0" smtClean="0">
                <a:solidFill>
                  <a:srgbClr val="313131"/>
                </a:solidFill>
              </a:rPr>
              <a:t>at their current address. Consumers staying for </a:t>
            </a:r>
            <a:r>
              <a:rPr lang="en-US" sz="1200" b="1" dirty="0" smtClean="0">
                <a:solidFill>
                  <a:srgbClr val="313131"/>
                </a:solidFill>
              </a:rPr>
              <a:t>3 or more years </a:t>
            </a:r>
            <a:r>
              <a:rPr lang="en-US" sz="1200" dirty="0" smtClean="0">
                <a:solidFill>
                  <a:srgbClr val="313131"/>
                </a:solidFill>
              </a:rPr>
              <a:t>form the core of this population</a:t>
            </a:r>
          </a:p>
          <a:p>
            <a:pPr>
              <a:spcBef>
                <a:spcPts val="600"/>
              </a:spcBef>
              <a:buFont typeface="Wingdings" pitchFamily="2" charset="2"/>
              <a:buChar char="§"/>
            </a:pPr>
            <a:r>
              <a:rPr lang="en-US" sz="1200" dirty="0" smtClean="0">
                <a:solidFill>
                  <a:srgbClr val="313131"/>
                </a:solidFill>
              </a:rPr>
              <a:t>  Cross Selling rate is highest  in the segment  having maximum no. of months at the same address</a:t>
            </a:r>
            <a:endParaRPr lang="en-US" sz="1200" b="1" dirty="0" smtClean="0">
              <a:solidFill>
                <a:srgbClr val="313131"/>
              </a:solidFill>
            </a:endParaRPr>
          </a:p>
          <a:p>
            <a:pPr>
              <a:spcBef>
                <a:spcPts val="600"/>
              </a:spcBef>
              <a:buFont typeface="Wingdings" pitchFamily="2" charset="2"/>
              <a:buChar char="§"/>
            </a:pPr>
            <a:endParaRPr lang="en-US" sz="1100" dirty="0" smtClean="0">
              <a:solidFill>
                <a:srgbClr val="313131"/>
              </a:solidFill>
            </a:endParaRPr>
          </a:p>
        </p:txBody>
      </p:sp>
      <p:sp>
        <p:nvSpPr>
          <p:cNvPr id="7" name="Text Placeholder 5"/>
          <p:cNvSpPr txBox="1">
            <a:spLocks/>
          </p:cNvSpPr>
          <p:nvPr/>
        </p:nvSpPr>
        <p:spPr>
          <a:xfrm>
            <a:off x="4724401" y="990600"/>
            <a:ext cx="4114800" cy="990600"/>
          </a:xfrm>
          <a:prstGeom prst="rect">
            <a:avLst/>
          </a:prstGeom>
        </p:spPr>
        <p:txBody>
          <a:bodyPr wrap="square" lIns="0" tIns="0" rIns="0" bIns="0">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a:spcBef>
                <a:spcPts val="600"/>
              </a:spcBef>
            </a:pPr>
            <a:r>
              <a:rPr lang="en-US" sz="1300" b="1" dirty="0" smtClean="0">
                <a:solidFill>
                  <a:srgbClr val="313131"/>
                </a:solidFill>
              </a:rPr>
              <a:t>8. Total value CAIS_8_9s</a:t>
            </a:r>
          </a:p>
          <a:p>
            <a:pPr>
              <a:spcBef>
                <a:spcPts val="600"/>
              </a:spcBef>
              <a:buFont typeface="Wingdings" pitchFamily="2" charset="2"/>
              <a:buChar char="§"/>
            </a:pPr>
            <a:r>
              <a:rPr lang="en-US" sz="1200" dirty="0" smtClean="0">
                <a:solidFill>
                  <a:srgbClr val="313131"/>
                </a:solidFill>
              </a:rPr>
              <a:t>  Majority of loan consumers fall under the segment </a:t>
            </a:r>
            <a:r>
              <a:rPr lang="en-US" sz="1200" b="1" dirty="0" smtClean="0">
                <a:solidFill>
                  <a:srgbClr val="313131"/>
                </a:solidFill>
              </a:rPr>
              <a:t>&lt;2 </a:t>
            </a:r>
            <a:r>
              <a:rPr lang="en-US" sz="1200" dirty="0" smtClean="0">
                <a:solidFill>
                  <a:srgbClr val="313131"/>
                </a:solidFill>
              </a:rPr>
              <a:t>but probability of cross sell is almost half here</a:t>
            </a:r>
          </a:p>
          <a:p>
            <a:pPr>
              <a:spcBef>
                <a:spcPts val="600"/>
              </a:spcBef>
              <a:buFont typeface="Wingdings" pitchFamily="2" charset="2"/>
              <a:buChar char="§"/>
            </a:pPr>
            <a:r>
              <a:rPr lang="en-US" sz="1200" dirty="0" smtClean="0">
                <a:solidFill>
                  <a:srgbClr val="313131"/>
                </a:solidFill>
              </a:rPr>
              <a:t>  Cross Selling % is highest  in the segment </a:t>
            </a:r>
            <a:r>
              <a:rPr lang="en-US" sz="1200" b="1" dirty="0" smtClean="0">
                <a:solidFill>
                  <a:srgbClr val="313131"/>
                </a:solidFill>
              </a:rPr>
              <a:t>2 and above</a:t>
            </a:r>
          </a:p>
          <a:p>
            <a:pPr>
              <a:spcBef>
                <a:spcPts val="600"/>
              </a:spcBef>
              <a:buFont typeface="Wingdings" pitchFamily="2" charset="2"/>
              <a:buChar char="§"/>
            </a:pPr>
            <a:endParaRPr lang="en-US" sz="1100" dirty="0" smtClean="0">
              <a:solidFill>
                <a:srgbClr val="313131"/>
              </a:solidFill>
            </a:endParaRPr>
          </a:p>
        </p:txBody>
      </p:sp>
      <p:pic>
        <p:nvPicPr>
          <p:cNvPr id="5122" name="Picture 2"/>
          <p:cNvPicPr>
            <a:picLocks noChangeAspect="1" noChangeArrowheads="1"/>
          </p:cNvPicPr>
          <p:nvPr/>
        </p:nvPicPr>
        <p:blipFill>
          <a:blip r:embed="rId2" cstate="print"/>
          <a:srcRect/>
          <a:stretch>
            <a:fillRect/>
          </a:stretch>
        </p:blipFill>
        <p:spPr bwMode="auto">
          <a:xfrm>
            <a:off x="228600" y="2647950"/>
            <a:ext cx="4343400" cy="3295650"/>
          </a:xfrm>
          <a:prstGeom prst="rect">
            <a:avLst/>
          </a:prstGeom>
          <a:noFill/>
          <a:ln w="9525">
            <a:solidFill>
              <a:schemeClr val="accent1"/>
            </a:solid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4876800" y="2647950"/>
            <a:ext cx="4038600" cy="327660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152400"/>
            <a:ext cx="8391525" cy="6985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dirty="0" smtClean="0">
                <a:solidFill>
                  <a:srgbClr val="00B0F0"/>
                </a:solidFill>
                <a:latin typeface="+mj-lt"/>
                <a:ea typeface="+mj-ea"/>
                <a:cs typeface="+mj-cs"/>
              </a:rPr>
              <a:t>Exploring the Data Set</a:t>
            </a:r>
            <a:r>
              <a:rPr kumimoji="0" lang="en-US" sz="3600" b="1" i="0" u="none" strike="noStrike" kern="1200" cap="none" spc="0" normalizeH="0" baseline="0" noProof="0" dirty="0" smtClean="0">
                <a:ln>
                  <a:noFill/>
                </a:ln>
                <a:solidFill>
                  <a:srgbClr val="00B0F0"/>
                </a:solidFill>
                <a:effectLst/>
                <a:uLnTx/>
                <a:uFillTx/>
                <a:latin typeface="+mj-lt"/>
                <a:ea typeface="+mj-ea"/>
                <a:cs typeface="+mj-cs"/>
              </a:rPr>
              <a:t> </a:t>
            </a:r>
            <a:endParaRPr kumimoji="0" lang="en-US" sz="3600" b="1" i="0" u="none" strike="noStrike" kern="1200" cap="none" spc="0" normalizeH="0" baseline="0" noProof="0" dirty="0">
              <a:ln>
                <a:noFill/>
              </a:ln>
              <a:solidFill>
                <a:srgbClr val="00B0F0"/>
              </a:solidFill>
              <a:effectLst/>
              <a:uLnTx/>
              <a:uFillTx/>
              <a:latin typeface="+mj-lt"/>
              <a:ea typeface="+mj-ea"/>
              <a:cs typeface="+mj-cs"/>
            </a:endParaRPr>
          </a:p>
        </p:txBody>
      </p:sp>
      <p:sp>
        <p:nvSpPr>
          <p:cNvPr id="6" name="Text Placeholder 5"/>
          <p:cNvSpPr txBox="1">
            <a:spLocks/>
          </p:cNvSpPr>
          <p:nvPr/>
        </p:nvSpPr>
        <p:spPr>
          <a:xfrm>
            <a:off x="228601" y="990600"/>
            <a:ext cx="4267200" cy="990600"/>
          </a:xfrm>
          <a:prstGeom prst="rect">
            <a:avLst/>
          </a:prstGeom>
        </p:spPr>
        <p:txBody>
          <a:bodyPr wrap="square" lIns="0" tIns="0" rIns="0" bIns="0">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a:spcBef>
                <a:spcPts val="600"/>
              </a:spcBef>
            </a:pPr>
            <a:r>
              <a:rPr lang="en-US" sz="1300" b="1" dirty="0" smtClean="0">
                <a:solidFill>
                  <a:srgbClr val="313131"/>
                </a:solidFill>
              </a:rPr>
              <a:t>9. Total Outstanding </a:t>
            </a:r>
            <a:r>
              <a:rPr lang="en-US" sz="1300" b="1" dirty="0" err="1" smtClean="0">
                <a:solidFill>
                  <a:srgbClr val="313131"/>
                </a:solidFill>
              </a:rPr>
              <a:t>Balance_Excl</a:t>
            </a:r>
            <a:r>
              <a:rPr lang="en-US" sz="1300" b="1" dirty="0" smtClean="0">
                <a:solidFill>
                  <a:srgbClr val="313131"/>
                </a:solidFill>
              </a:rPr>
              <a:t> </a:t>
            </a:r>
          </a:p>
          <a:p>
            <a:pPr>
              <a:spcBef>
                <a:spcPts val="600"/>
              </a:spcBef>
              <a:buFont typeface="Wingdings" pitchFamily="2" charset="2"/>
              <a:buChar char="§"/>
            </a:pPr>
            <a:r>
              <a:rPr lang="en-US" sz="1200" dirty="0" smtClean="0">
                <a:solidFill>
                  <a:srgbClr val="313131"/>
                </a:solidFill>
              </a:rPr>
              <a:t>  Loan Consumer Segment ,having total outstanding balance between </a:t>
            </a:r>
            <a:r>
              <a:rPr lang="en-US" sz="1200" b="1" dirty="0" smtClean="0">
                <a:solidFill>
                  <a:srgbClr val="313131"/>
                </a:solidFill>
              </a:rPr>
              <a:t>10-159, </a:t>
            </a:r>
            <a:r>
              <a:rPr lang="en-US" sz="1200" dirty="0" smtClean="0">
                <a:solidFill>
                  <a:srgbClr val="313131"/>
                </a:solidFill>
              </a:rPr>
              <a:t>also have the highest Cross Selling rate.</a:t>
            </a:r>
          </a:p>
          <a:p>
            <a:pPr>
              <a:spcBef>
                <a:spcPts val="600"/>
              </a:spcBef>
            </a:pPr>
            <a:endParaRPr lang="en-US" sz="1100" dirty="0" smtClean="0">
              <a:solidFill>
                <a:srgbClr val="313131"/>
              </a:solidFill>
            </a:endParaRPr>
          </a:p>
        </p:txBody>
      </p:sp>
      <p:sp>
        <p:nvSpPr>
          <p:cNvPr id="7" name="Text Placeholder 5"/>
          <p:cNvSpPr txBox="1">
            <a:spLocks/>
          </p:cNvSpPr>
          <p:nvPr/>
        </p:nvSpPr>
        <p:spPr>
          <a:xfrm>
            <a:off x="4724401" y="990600"/>
            <a:ext cx="4114800" cy="990600"/>
          </a:xfrm>
          <a:prstGeom prst="rect">
            <a:avLst/>
          </a:prstGeom>
        </p:spPr>
        <p:txBody>
          <a:bodyPr wrap="square" lIns="0" tIns="0" rIns="0" bIns="0">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a:spcBef>
                <a:spcPts val="600"/>
              </a:spcBef>
            </a:pPr>
            <a:r>
              <a:rPr lang="en-US" sz="1300" b="1" dirty="0" smtClean="0">
                <a:solidFill>
                  <a:srgbClr val="313131"/>
                </a:solidFill>
              </a:rPr>
              <a:t>10. Total Outstanding Balance_ </a:t>
            </a:r>
            <a:r>
              <a:rPr lang="en-US" sz="1300" b="1" dirty="0" err="1" smtClean="0">
                <a:solidFill>
                  <a:srgbClr val="313131"/>
                </a:solidFill>
              </a:rPr>
              <a:t>Mortg</a:t>
            </a:r>
            <a:endParaRPr lang="en-US" sz="1300" b="1" dirty="0" smtClean="0">
              <a:solidFill>
                <a:srgbClr val="313131"/>
              </a:solidFill>
            </a:endParaRPr>
          </a:p>
          <a:p>
            <a:pPr>
              <a:spcBef>
                <a:spcPts val="600"/>
              </a:spcBef>
              <a:buFont typeface="Wingdings" pitchFamily="2" charset="2"/>
              <a:buChar char="§"/>
            </a:pPr>
            <a:r>
              <a:rPr lang="en-US" sz="1200" dirty="0" smtClean="0">
                <a:solidFill>
                  <a:srgbClr val="313131"/>
                </a:solidFill>
              </a:rPr>
              <a:t>  Cross Selling rate is highest for the Consumer Segment  having Outstanding Mortgage balance between </a:t>
            </a:r>
            <a:r>
              <a:rPr lang="en-US" sz="1200" b="1" dirty="0" smtClean="0">
                <a:solidFill>
                  <a:srgbClr val="313131"/>
                </a:solidFill>
              </a:rPr>
              <a:t>0-79.</a:t>
            </a:r>
            <a:r>
              <a:rPr lang="en-US" sz="1200" dirty="0" smtClean="0">
                <a:solidFill>
                  <a:srgbClr val="313131"/>
                </a:solidFill>
              </a:rPr>
              <a:t> As the mortgage balance increase, thereafter, Cross Selling opportunities decreases.</a:t>
            </a:r>
          </a:p>
        </p:txBody>
      </p:sp>
      <p:pic>
        <p:nvPicPr>
          <p:cNvPr id="6146" name="Picture 2"/>
          <p:cNvPicPr>
            <a:picLocks noChangeAspect="1" noChangeArrowheads="1"/>
          </p:cNvPicPr>
          <p:nvPr/>
        </p:nvPicPr>
        <p:blipFill>
          <a:blip r:embed="rId2" cstate="print"/>
          <a:srcRect/>
          <a:stretch>
            <a:fillRect/>
          </a:stretch>
        </p:blipFill>
        <p:spPr bwMode="auto">
          <a:xfrm>
            <a:off x="228600" y="2438400"/>
            <a:ext cx="4343400" cy="3352800"/>
          </a:xfrm>
          <a:prstGeom prst="rect">
            <a:avLst/>
          </a:prstGeom>
          <a:noFill/>
          <a:ln w="9525">
            <a:solidFill>
              <a:schemeClr val="accent1"/>
            </a:solid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4829175" y="2438401"/>
            <a:ext cx="4162425" cy="335280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152400"/>
            <a:ext cx="8391525" cy="6985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dirty="0" smtClean="0">
                <a:solidFill>
                  <a:srgbClr val="00B0F0"/>
                </a:solidFill>
                <a:latin typeface="+mj-lt"/>
                <a:ea typeface="+mj-ea"/>
                <a:cs typeface="+mj-cs"/>
              </a:rPr>
              <a:t>Exploring the Data Set</a:t>
            </a:r>
            <a:r>
              <a:rPr kumimoji="0" lang="en-US" sz="3600" b="1" i="0" u="none" strike="noStrike" kern="1200" cap="none" spc="0" normalizeH="0" baseline="0" noProof="0" dirty="0" smtClean="0">
                <a:ln>
                  <a:noFill/>
                </a:ln>
                <a:solidFill>
                  <a:srgbClr val="00B0F0"/>
                </a:solidFill>
                <a:effectLst/>
                <a:uLnTx/>
                <a:uFillTx/>
                <a:latin typeface="+mj-lt"/>
                <a:ea typeface="+mj-ea"/>
                <a:cs typeface="+mj-cs"/>
              </a:rPr>
              <a:t> </a:t>
            </a:r>
            <a:endParaRPr kumimoji="0" lang="en-US" sz="3600" b="1" i="0" u="none" strike="noStrike" kern="1200" cap="none" spc="0" normalizeH="0" baseline="0" noProof="0" dirty="0">
              <a:ln>
                <a:noFill/>
              </a:ln>
              <a:solidFill>
                <a:srgbClr val="00B0F0"/>
              </a:solidFill>
              <a:effectLst/>
              <a:uLnTx/>
              <a:uFillTx/>
              <a:latin typeface="+mj-lt"/>
              <a:ea typeface="+mj-ea"/>
              <a:cs typeface="+mj-cs"/>
            </a:endParaRPr>
          </a:p>
        </p:txBody>
      </p:sp>
      <p:sp>
        <p:nvSpPr>
          <p:cNvPr id="6" name="Text Placeholder 5"/>
          <p:cNvSpPr txBox="1">
            <a:spLocks/>
          </p:cNvSpPr>
          <p:nvPr/>
        </p:nvSpPr>
        <p:spPr>
          <a:xfrm>
            <a:off x="228601" y="990600"/>
            <a:ext cx="4267200" cy="990600"/>
          </a:xfrm>
          <a:prstGeom prst="rect">
            <a:avLst/>
          </a:prstGeom>
        </p:spPr>
        <p:txBody>
          <a:bodyPr wrap="square" lIns="0" tIns="0" rIns="0" bIns="0">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a:spcBef>
                <a:spcPts val="600"/>
              </a:spcBef>
            </a:pPr>
            <a:r>
              <a:rPr lang="en-US" sz="1200" b="1" dirty="0" smtClean="0">
                <a:solidFill>
                  <a:srgbClr val="313131"/>
                </a:solidFill>
              </a:rPr>
              <a:t>11</a:t>
            </a:r>
            <a:r>
              <a:rPr lang="en-US" sz="1300" b="1" dirty="0" smtClean="0">
                <a:solidFill>
                  <a:srgbClr val="313131"/>
                </a:solidFill>
              </a:rPr>
              <a:t>. Time in Employment</a:t>
            </a:r>
          </a:p>
          <a:p>
            <a:pPr>
              <a:spcBef>
                <a:spcPts val="600"/>
              </a:spcBef>
              <a:buFont typeface="Wingdings" pitchFamily="2" charset="2"/>
              <a:buChar char="§"/>
            </a:pPr>
            <a:r>
              <a:rPr lang="en-US" sz="1200" dirty="0" smtClean="0">
                <a:solidFill>
                  <a:srgbClr val="313131"/>
                </a:solidFill>
              </a:rPr>
              <a:t>  Cross selling opportunities ( in absolute terms) have been highest with consumers who have </a:t>
            </a:r>
            <a:r>
              <a:rPr lang="en-US" sz="1200" b="1" dirty="0" smtClean="0">
                <a:solidFill>
                  <a:srgbClr val="313131"/>
                </a:solidFill>
              </a:rPr>
              <a:t>7-20 years </a:t>
            </a:r>
            <a:r>
              <a:rPr lang="en-US" sz="1200" dirty="0" smtClean="0">
                <a:solidFill>
                  <a:srgbClr val="313131"/>
                </a:solidFill>
              </a:rPr>
              <a:t>of  employment.</a:t>
            </a:r>
          </a:p>
          <a:p>
            <a:pPr>
              <a:spcBef>
                <a:spcPts val="600"/>
              </a:spcBef>
              <a:buFont typeface="Wingdings" pitchFamily="2" charset="2"/>
              <a:buChar char="§"/>
            </a:pPr>
            <a:r>
              <a:rPr lang="en-US" sz="1200" dirty="0" smtClean="0">
                <a:solidFill>
                  <a:srgbClr val="313131"/>
                </a:solidFill>
              </a:rPr>
              <a:t> Segment </a:t>
            </a:r>
            <a:r>
              <a:rPr lang="en-US" sz="1200" b="1" dirty="0" smtClean="0">
                <a:solidFill>
                  <a:srgbClr val="313131"/>
                </a:solidFill>
              </a:rPr>
              <a:t>4- 6 years </a:t>
            </a:r>
            <a:r>
              <a:rPr lang="en-US" sz="1200" dirty="0" smtClean="0">
                <a:solidFill>
                  <a:srgbClr val="313131"/>
                </a:solidFill>
              </a:rPr>
              <a:t>of employment offers the highest Cross Selling rate.</a:t>
            </a:r>
            <a:endParaRPr lang="en-US" sz="1100" dirty="0" smtClean="0">
              <a:solidFill>
                <a:srgbClr val="313131"/>
              </a:solidFill>
            </a:endParaRPr>
          </a:p>
        </p:txBody>
      </p:sp>
      <p:sp>
        <p:nvSpPr>
          <p:cNvPr id="7" name="Text Placeholder 5"/>
          <p:cNvSpPr txBox="1">
            <a:spLocks/>
          </p:cNvSpPr>
          <p:nvPr/>
        </p:nvSpPr>
        <p:spPr>
          <a:xfrm>
            <a:off x="4724401" y="990600"/>
            <a:ext cx="4114800" cy="990600"/>
          </a:xfrm>
          <a:prstGeom prst="rect">
            <a:avLst/>
          </a:prstGeom>
        </p:spPr>
        <p:txBody>
          <a:bodyPr wrap="square" lIns="0" tIns="0" rIns="0" bIns="0">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a:spcBef>
                <a:spcPts val="600"/>
              </a:spcBef>
            </a:pPr>
            <a:r>
              <a:rPr lang="en-US" sz="1300" b="1" dirty="0" smtClean="0">
                <a:solidFill>
                  <a:srgbClr val="313131"/>
                </a:solidFill>
              </a:rPr>
              <a:t>12. APR</a:t>
            </a:r>
          </a:p>
          <a:p>
            <a:pPr>
              <a:spcBef>
                <a:spcPts val="600"/>
              </a:spcBef>
              <a:buFont typeface="Wingdings" pitchFamily="2" charset="2"/>
              <a:buChar char="§"/>
            </a:pPr>
            <a:r>
              <a:rPr lang="en-US" sz="1200" dirty="0" smtClean="0">
                <a:solidFill>
                  <a:srgbClr val="313131"/>
                </a:solidFill>
              </a:rPr>
              <a:t>  Clearly, majority of PPI cross selling opportunities are coming from consumers having </a:t>
            </a:r>
            <a:r>
              <a:rPr lang="en-US" sz="1200" b="1" dirty="0" smtClean="0">
                <a:solidFill>
                  <a:srgbClr val="313131"/>
                </a:solidFill>
              </a:rPr>
              <a:t>APR between 9-28</a:t>
            </a:r>
          </a:p>
          <a:p>
            <a:pPr>
              <a:spcBef>
                <a:spcPts val="600"/>
              </a:spcBef>
            </a:pPr>
            <a:endParaRPr lang="en-US" sz="1100" dirty="0" smtClean="0">
              <a:solidFill>
                <a:srgbClr val="313131"/>
              </a:solidFill>
            </a:endParaRPr>
          </a:p>
        </p:txBody>
      </p:sp>
      <p:pic>
        <p:nvPicPr>
          <p:cNvPr id="7170" name="Picture 2"/>
          <p:cNvPicPr>
            <a:picLocks noChangeAspect="1" noChangeArrowheads="1"/>
          </p:cNvPicPr>
          <p:nvPr/>
        </p:nvPicPr>
        <p:blipFill>
          <a:blip r:embed="rId2" cstate="print"/>
          <a:srcRect/>
          <a:stretch>
            <a:fillRect/>
          </a:stretch>
        </p:blipFill>
        <p:spPr bwMode="auto">
          <a:xfrm>
            <a:off x="228601" y="2514600"/>
            <a:ext cx="4343400" cy="3276600"/>
          </a:xfrm>
          <a:prstGeom prst="rect">
            <a:avLst/>
          </a:prstGeom>
          <a:noFill/>
          <a:ln w="9525">
            <a:solidFill>
              <a:schemeClr val="accent1"/>
            </a:solid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4876800" y="2505075"/>
            <a:ext cx="4090987" cy="3286125"/>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152400"/>
            <a:ext cx="8391525" cy="6985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dirty="0" smtClean="0">
                <a:solidFill>
                  <a:srgbClr val="00B0F0"/>
                </a:solidFill>
                <a:latin typeface="+mj-lt"/>
                <a:ea typeface="+mj-ea"/>
                <a:cs typeface="+mj-cs"/>
              </a:rPr>
              <a:t>Exploring the Data Set</a:t>
            </a:r>
            <a:r>
              <a:rPr kumimoji="0" lang="en-US" sz="3600" b="1" i="0" u="none" strike="noStrike" kern="1200" cap="none" spc="0" normalizeH="0" baseline="0" noProof="0" dirty="0" smtClean="0">
                <a:ln>
                  <a:noFill/>
                </a:ln>
                <a:solidFill>
                  <a:srgbClr val="00B0F0"/>
                </a:solidFill>
                <a:effectLst/>
                <a:uLnTx/>
                <a:uFillTx/>
                <a:latin typeface="+mj-lt"/>
                <a:ea typeface="+mj-ea"/>
                <a:cs typeface="+mj-cs"/>
              </a:rPr>
              <a:t> </a:t>
            </a:r>
            <a:endParaRPr kumimoji="0" lang="en-US" sz="3600" b="1" i="0" u="none" strike="noStrike" kern="1200" cap="none" spc="0" normalizeH="0" baseline="0" noProof="0" dirty="0">
              <a:ln>
                <a:noFill/>
              </a:ln>
              <a:solidFill>
                <a:srgbClr val="00B0F0"/>
              </a:solidFill>
              <a:effectLst/>
              <a:uLnTx/>
              <a:uFillTx/>
              <a:latin typeface="+mj-lt"/>
              <a:ea typeface="+mj-ea"/>
              <a:cs typeface="+mj-cs"/>
            </a:endParaRPr>
          </a:p>
        </p:txBody>
      </p:sp>
      <p:sp>
        <p:nvSpPr>
          <p:cNvPr id="6" name="Text Placeholder 5"/>
          <p:cNvSpPr txBox="1">
            <a:spLocks/>
          </p:cNvSpPr>
          <p:nvPr/>
        </p:nvSpPr>
        <p:spPr>
          <a:xfrm>
            <a:off x="228601" y="990600"/>
            <a:ext cx="4267200" cy="990600"/>
          </a:xfrm>
          <a:prstGeom prst="rect">
            <a:avLst/>
          </a:prstGeom>
        </p:spPr>
        <p:txBody>
          <a:bodyPr wrap="square" lIns="0" tIns="0" rIns="0" bIns="0">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a:spcBef>
                <a:spcPts val="600"/>
              </a:spcBef>
            </a:pPr>
            <a:r>
              <a:rPr lang="en-US" sz="1300" b="1" dirty="0" smtClean="0">
                <a:solidFill>
                  <a:srgbClr val="313131"/>
                </a:solidFill>
              </a:rPr>
              <a:t>13. Term</a:t>
            </a:r>
          </a:p>
          <a:p>
            <a:pPr>
              <a:spcBef>
                <a:spcPts val="600"/>
              </a:spcBef>
              <a:buFont typeface="Wingdings" pitchFamily="2" charset="2"/>
              <a:buChar char="§"/>
            </a:pPr>
            <a:r>
              <a:rPr lang="en-US" sz="1200" dirty="0" smtClean="0">
                <a:solidFill>
                  <a:srgbClr val="313131"/>
                </a:solidFill>
              </a:rPr>
              <a:t>  Consumers, who are having loan term for </a:t>
            </a:r>
            <a:r>
              <a:rPr lang="en-US" sz="1200" b="1" dirty="0" smtClean="0">
                <a:solidFill>
                  <a:srgbClr val="313131"/>
                </a:solidFill>
              </a:rPr>
              <a:t>52 -84 months</a:t>
            </a:r>
            <a:r>
              <a:rPr lang="en-US" sz="1200" dirty="0" smtClean="0">
                <a:solidFill>
                  <a:srgbClr val="313131"/>
                </a:solidFill>
              </a:rPr>
              <a:t>, have the highest number of PPI conversions. The conversion % further improves with consumers having </a:t>
            </a:r>
            <a:r>
              <a:rPr lang="en-US" sz="1200" b="1" dirty="0" smtClean="0">
                <a:solidFill>
                  <a:srgbClr val="313131"/>
                </a:solidFill>
              </a:rPr>
              <a:t>long term loans</a:t>
            </a:r>
          </a:p>
          <a:p>
            <a:pPr>
              <a:spcBef>
                <a:spcPts val="600"/>
              </a:spcBef>
              <a:buFont typeface="Wingdings" pitchFamily="2" charset="2"/>
              <a:buChar char="§"/>
            </a:pPr>
            <a:endParaRPr lang="en-US" sz="1200" b="1" dirty="0" smtClean="0">
              <a:solidFill>
                <a:srgbClr val="313131"/>
              </a:solidFill>
            </a:endParaRPr>
          </a:p>
          <a:p>
            <a:pPr>
              <a:spcBef>
                <a:spcPts val="600"/>
              </a:spcBef>
              <a:buFont typeface="Wingdings" pitchFamily="2" charset="2"/>
              <a:buChar char="§"/>
            </a:pPr>
            <a:endParaRPr lang="en-US" sz="1100" dirty="0" smtClean="0">
              <a:solidFill>
                <a:srgbClr val="313131"/>
              </a:solidFill>
            </a:endParaRPr>
          </a:p>
        </p:txBody>
      </p:sp>
      <p:sp>
        <p:nvSpPr>
          <p:cNvPr id="7" name="Text Placeholder 5"/>
          <p:cNvSpPr txBox="1">
            <a:spLocks/>
          </p:cNvSpPr>
          <p:nvPr/>
        </p:nvSpPr>
        <p:spPr>
          <a:xfrm>
            <a:off x="4724401" y="990600"/>
            <a:ext cx="4114800" cy="990600"/>
          </a:xfrm>
          <a:prstGeom prst="rect">
            <a:avLst/>
          </a:prstGeom>
        </p:spPr>
        <p:txBody>
          <a:bodyPr wrap="square" lIns="0" tIns="0" rIns="0" bIns="0">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a:spcBef>
                <a:spcPts val="600"/>
              </a:spcBef>
            </a:pPr>
            <a:r>
              <a:rPr lang="en-US" sz="1300" b="1" dirty="0" smtClean="0">
                <a:solidFill>
                  <a:srgbClr val="313131"/>
                </a:solidFill>
              </a:rPr>
              <a:t>14. Net Advance</a:t>
            </a:r>
          </a:p>
          <a:p>
            <a:pPr>
              <a:spcBef>
                <a:spcPts val="600"/>
              </a:spcBef>
              <a:buFont typeface="Wingdings" pitchFamily="2" charset="2"/>
              <a:buChar char="§"/>
            </a:pPr>
            <a:r>
              <a:rPr lang="en-US" sz="1200" dirty="0" smtClean="0">
                <a:solidFill>
                  <a:srgbClr val="313131"/>
                </a:solidFill>
              </a:rPr>
              <a:t>  Consumers with Net Advance  in segment </a:t>
            </a:r>
            <a:r>
              <a:rPr lang="en-US" sz="1200" b="1" dirty="0" smtClean="0">
                <a:solidFill>
                  <a:srgbClr val="313131"/>
                </a:solidFill>
              </a:rPr>
              <a:t>2500-5499 </a:t>
            </a:r>
            <a:r>
              <a:rPr lang="en-US" sz="1200" dirty="0" smtClean="0">
                <a:solidFill>
                  <a:srgbClr val="313131"/>
                </a:solidFill>
              </a:rPr>
              <a:t>have the highest number of PPI conversions  but cross sell rate is  highest in segments </a:t>
            </a:r>
            <a:r>
              <a:rPr lang="en-US" sz="1200" b="1" dirty="0" smtClean="0">
                <a:solidFill>
                  <a:srgbClr val="313131"/>
                </a:solidFill>
              </a:rPr>
              <a:t>&lt;2500 </a:t>
            </a:r>
            <a:r>
              <a:rPr lang="en-US" sz="1200" dirty="0" smtClean="0">
                <a:solidFill>
                  <a:srgbClr val="313131"/>
                </a:solidFill>
              </a:rPr>
              <a:t>and </a:t>
            </a:r>
            <a:r>
              <a:rPr lang="en-US" sz="1200" b="1" dirty="0" smtClean="0">
                <a:solidFill>
                  <a:srgbClr val="313131"/>
                </a:solidFill>
              </a:rPr>
              <a:t>&gt; 15500</a:t>
            </a:r>
          </a:p>
          <a:p>
            <a:pPr>
              <a:spcBef>
                <a:spcPts val="600"/>
              </a:spcBef>
              <a:buFont typeface="Wingdings" pitchFamily="2" charset="2"/>
              <a:buChar char="§"/>
            </a:pPr>
            <a:endParaRPr lang="en-US" sz="1100" dirty="0" smtClean="0">
              <a:solidFill>
                <a:srgbClr val="313131"/>
              </a:solidFill>
            </a:endParaRPr>
          </a:p>
        </p:txBody>
      </p:sp>
      <p:pic>
        <p:nvPicPr>
          <p:cNvPr id="8194" name="Picture 2"/>
          <p:cNvPicPr>
            <a:picLocks noChangeAspect="1" noChangeArrowheads="1"/>
          </p:cNvPicPr>
          <p:nvPr/>
        </p:nvPicPr>
        <p:blipFill>
          <a:blip r:embed="rId2" cstate="print"/>
          <a:srcRect/>
          <a:stretch>
            <a:fillRect/>
          </a:stretch>
        </p:blipFill>
        <p:spPr bwMode="auto">
          <a:xfrm>
            <a:off x="228600" y="2495550"/>
            <a:ext cx="4191000" cy="3295650"/>
          </a:xfrm>
          <a:prstGeom prst="rect">
            <a:avLst/>
          </a:prstGeom>
          <a:noFill/>
          <a:ln w="9525">
            <a:solidFill>
              <a:schemeClr val="accent1"/>
            </a:solid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4633912" y="2495550"/>
            <a:ext cx="4129088" cy="329565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152400"/>
            <a:ext cx="8391525" cy="6985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dirty="0" smtClean="0">
                <a:solidFill>
                  <a:srgbClr val="00B0F0"/>
                </a:solidFill>
                <a:latin typeface="+mj-lt"/>
                <a:ea typeface="+mj-ea"/>
                <a:cs typeface="+mj-cs"/>
              </a:rPr>
              <a:t>Exploring the Data Set</a:t>
            </a:r>
            <a:r>
              <a:rPr kumimoji="0" lang="en-US" sz="3600" b="1" i="0" u="none" strike="noStrike" kern="1200" cap="none" spc="0" normalizeH="0" baseline="0" noProof="0" dirty="0" smtClean="0">
                <a:ln>
                  <a:noFill/>
                </a:ln>
                <a:solidFill>
                  <a:srgbClr val="00B0F0"/>
                </a:solidFill>
                <a:effectLst/>
                <a:uLnTx/>
                <a:uFillTx/>
                <a:latin typeface="+mj-lt"/>
                <a:ea typeface="+mj-ea"/>
                <a:cs typeface="+mj-cs"/>
              </a:rPr>
              <a:t> </a:t>
            </a:r>
            <a:endParaRPr kumimoji="0" lang="en-US" sz="3600" b="1" i="0" u="none" strike="noStrike" kern="1200" cap="none" spc="0" normalizeH="0" baseline="0" noProof="0" dirty="0">
              <a:ln>
                <a:noFill/>
              </a:ln>
              <a:solidFill>
                <a:srgbClr val="00B0F0"/>
              </a:solidFill>
              <a:effectLst/>
              <a:uLnTx/>
              <a:uFillTx/>
              <a:latin typeface="+mj-lt"/>
              <a:ea typeface="+mj-ea"/>
              <a:cs typeface="+mj-cs"/>
            </a:endParaRPr>
          </a:p>
        </p:txBody>
      </p:sp>
      <p:sp>
        <p:nvSpPr>
          <p:cNvPr id="6" name="Text Placeholder 5"/>
          <p:cNvSpPr txBox="1">
            <a:spLocks/>
          </p:cNvSpPr>
          <p:nvPr/>
        </p:nvSpPr>
        <p:spPr>
          <a:xfrm>
            <a:off x="228601" y="990600"/>
            <a:ext cx="4267200" cy="990600"/>
          </a:xfrm>
          <a:prstGeom prst="rect">
            <a:avLst/>
          </a:prstGeom>
        </p:spPr>
        <p:txBody>
          <a:bodyPr wrap="square" lIns="0" tIns="0" rIns="0" bIns="0">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a:spcBef>
                <a:spcPts val="600"/>
              </a:spcBef>
            </a:pPr>
            <a:r>
              <a:rPr lang="en-US" sz="1300" b="1" dirty="0" smtClean="0">
                <a:solidFill>
                  <a:srgbClr val="313131"/>
                </a:solidFill>
              </a:rPr>
              <a:t>15. Outstanding Mortgage Balance</a:t>
            </a:r>
          </a:p>
          <a:p>
            <a:pPr>
              <a:spcBef>
                <a:spcPts val="600"/>
              </a:spcBef>
              <a:buFont typeface="Wingdings" pitchFamily="2" charset="2"/>
              <a:buChar char="§"/>
            </a:pPr>
            <a:r>
              <a:rPr lang="en-US" sz="1200" dirty="0" smtClean="0">
                <a:solidFill>
                  <a:srgbClr val="313131"/>
                </a:solidFill>
              </a:rPr>
              <a:t>  As the outstanding mortgage balance increases, probability of PPI cross sell decreases . Bulk of cross sells happens  with consumers having  outstanding mortgage balance &lt;80000</a:t>
            </a:r>
          </a:p>
          <a:p>
            <a:pPr>
              <a:spcBef>
                <a:spcPts val="600"/>
              </a:spcBef>
            </a:pPr>
            <a:endParaRPr lang="en-US" sz="1200" b="1" dirty="0" smtClean="0">
              <a:solidFill>
                <a:srgbClr val="313131"/>
              </a:solidFill>
            </a:endParaRPr>
          </a:p>
          <a:p>
            <a:pPr>
              <a:spcBef>
                <a:spcPts val="600"/>
              </a:spcBef>
              <a:buFont typeface="Wingdings" pitchFamily="2" charset="2"/>
              <a:buChar char="§"/>
            </a:pPr>
            <a:endParaRPr lang="en-US" sz="1100" dirty="0" smtClean="0">
              <a:solidFill>
                <a:srgbClr val="313131"/>
              </a:solidFill>
            </a:endParaRPr>
          </a:p>
        </p:txBody>
      </p:sp>
      <p:pic>
        <p:nvPicPr>
          <p:cNvPr id="9218" name="Picture 2"/>
          <p:cNvPicPr>
            <a:picLocks noChangeAspect="1" noChangeArrowheads="1"/>
          </p:cNvPicPr>
          <p:nvPr/>
        </p:nvPicPr>
        <p:blipFill>
          <a:blip r:embed="rId2" cstate="print"/>
          <a:srcRect/>
          <a:stretch>
            <a:fillRect/>
          </a:stretch>
        </p:blipFill>
        <p:spPr bwMode="auto">
          <a:xfrm>
            <a:off x="152400" y="2181225"/>
            <a:ext cx="4343400" cy="3305175"/>
          </a:xfrm>
          <a:prstGeom prst="rect">
            <a:avLst/>
          </a:prstGeom>
          <a:noFill/>
          <a:ln w="9525">
            <a:solidFill>
              <a:schemeClr val="accent1"/>
            </a:solidFill>
            <a:miter lim="800000"/>
            <a:headEnd/>
            <a:tailEnd/>
          </a:ln>
        </p:spPr>
      </p:pic>
      <p:pic>
        <p:nvPicPr>
          <p:cNvPr id="5122" name="Picture 2"/>
          <p:cNvPicPr>
            <a:picLocks noChangeAspect="1" noChangeArrowheads="1"/>
          </p:cNvPicPr>
          <p:nvPr/>
        </p:nvPicPr>
        <p:blipFill>
          <a:blip r:embed="rId3" cstate="print"/>
          <a:srcRect/>
          <a:stretch>
            <a:fillRect/>
          </a:stretch>
        </p:blipFill>
        <p:spPr bwMode="auto">
          <a:xfrm>
            <a:off x="4724400" y="2209800"/>
            <a:ext cx="4267200" cy="3309257"/>
          </a:xfrm>
          <a:prstGeom prst="rect">
            <a:avLst/>
          </a:prstGeom>
          <a:solidFill>
            <a:schemeClr val="accent2"/>
          </a:solidFill>
          <a:ln w="9525">
            <a:solidFill>
              <a:schemeClr val="accent1"/>
            </a:solidFill>
            <a:miter lim="800000"/>
            <a:headEnd/>
            <a:tailEnd/>
          </a:ln>
        </p:spPr>
      </p:pic>
      <p:sp>
        <p:nvSpPr>
          <p:cNvPr id="7" name="Title 1"/>
          <p:cNvSpPr txBox="1">
            <a:spLocks/>
          </p:cNvSpPr>
          <p:nvPr/>
        </p:nvSpPr>
        <p:spPr>
          <a:xfrm>
            <a:off x="5029200" y="1828800"/>
            <a:ext cx="3886199" cy="2286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1600" b="1" dirty="0" smtClean="0">
                <a:solidFill>
                  <a:srgbClr val="00B0F0"/>
                </a:solidFill>
                <a:latin typeface="+mj-lt"/>
                <a:ea typeface="+mj-ea"/>
                <a:cs typeface="+mj-cs"/>
              </a:rPr>
              <a:t>Correlation Plot between Important Variables</a:t>
            </a:r>
            <a:endParaRPr kumimoji="0" lang="en-US" sz="1600" b="1" i="0" u="none" strike="noStrike" kern="1200" cap="none" spc="0" normalizeH="0" baseline="0" noProof="0" dirty="0">
              <a:ln>
                <a:noFill/>
              </a:ln>
              <a:solidFill>
                <a:srgbClr val="00B0F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0"/>
            <a:ext cx="8391525" cy="6985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noProof="0" dirty="0" smtClean="0">
                <a:solidFill>
                  <a:srgbClr val="00B0F0"/>
                </a:solidFill>
                <a:latin typeface="+mj-lt"/>
                <a:ea typeface="+mj-ea"/>
                <a:cs typeface="+mj-cs"/>
              </a:rPr>
              <a:t>Whom to Cross Sell</a:t>
            </a:r>
            <a:endParaRPr kumimoji="0" lang="en-US" sz="3600" b="1" i="0" u="none" strike="noStrike" kern="1200" cap="none" spc="0" normalizeH="0" baseline="0" noProof="0" dirty="0">
              <a:ln>
                <a:noFill/>
              </a:ln>
              <a:solidFill>
                <a:srgbClr val="00B0F0"/>
              </a:solidFill>
              <a:effectLst/>
              <a:uLnTx/>
              <a:uFillTx/>
              <a:latin typeface="+mj-lt"/>
              <a:ea typeface="+mj-ea"/>
              <a:cs typeface="+mj-cs"/>
            </a:endParaRPr>
          </a:p>
        </p:txBody>
      </p:sp>
      <p:sp>
        <p:nvSpPr>
          <p:cNvPr id="5" name="Title 1"/>
          <p:cNvSpPr txBox="1">
            <a:spLocks/>
          </p:cNvSpPr>
          <p:nvPr/>
        </p:nvSpPr>
        <p:spPr>
          <a:xfrm>
            <a:off x="219075" y="533400"/>
            <a:ext cx="8391525" cy="4699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000" b="1" dirty="0" smtClean="0">
                <a:solidFill>
                  <a:srgbClr val="00B0F0"/>
                </a:solidFill>
                <a:latin typeface="+mj-lt"/>
                <a:ea typeface="+mj-ea"/>
                <a:cs typeface="+mj-cs"/>
              </a:rPr>
              <a:t>Measuring Cross Sell Readiness through Binary Classification modelling </a:t>
            </a:r>
            <a:endParaRPr kumimoji="0" lang="en-US" sz="2000" b="1" i="0" u="none" strike="noStrike" kern="1200" cap="none" spc="0" normalizeH="0" baseline="0" noProof="0" dirty="0">
              <a:ln>
                <a:noFill/>
              </a:ln>
              <a:solidFill>
                <a:srgbClr val="00B0F0"/>
              </a:solidFill>
              <a:effectLst/>
              <a:uLnTx/>
              <a:uFillTx/>
              <a:latin typeface="+mj-lt"/>
              <a:ea typeface="+mj-ea"/>
              <a:cs typeface="+mj-cs"/>
            </a:endParaRPr>
          </a:p>
        </p:txBody>
      </p:sp>
      <p:sp>
        <p:nvSpPr>
          <p:cNvPr id="6" name="Rectangle 5"/>
          <p:cNvSpPr/>
          <p:nvPr/>
        </p:nvSpPr>
        <p:spPr>
          <a:xfrm>
            <a:off x="-152400" y="850900"/>
            <a:ext cx="8534400" cy="2354481"/>
          </a:xfrm>
          <a:prstGeom prst="rect">
            <a:avLst/>
          </a:prstGeom>
          <a:noFill/>
        </p:spPr>
        <p:txBody>
          <a:bodyPr wrap="square" lIns="91428" tIns="45715" rIns="91428" bIns="45715">
            <a:spAutoFit/>
          </a:bodyPr>
          <a:lstStyle/>
          <a:p>
            <a:pPr marL="342900" indent="-342900"/>
            <a:r>
              <a:rPr lang="en-US" sz="1300" b="1" dirty="0" smtClean="0"/>
              <a:t>         </a:t>
            </a:r>
            <a:r>
              <a:rPr lang="en-US" sz="1200" dirty="0" smtClean="0"/>
              <a:t>Based upon the output of EDA &amp; IV analysis, we have shortlisted 16 variables (with “Strong” or “Medium” IV)  for the modelling process.</a:t>
            </a:r>
            <a:r>
              <a:rPr lang="en-US" sz="1200" b="1" dirty="0" smtClean="0"/>
              <a:t>       </a:t>
            </a:r>
          </a:p>
          <a:p>
            <a:pPr marL="342900" indent="-342900"/>
            <a:r>
              <a:rPr lang="en-US" sz="1200" b="1" dirty="0" smtClean="0"/>
              <a:t>        Approach Used -: Logistic Regression on  WOE transformed data set</a:t>
            </a:r>
          </a:p>
          <a:p>
            <a:pPr marL="342900" indent="-342900"/>
            <a:r>
              <a:rPr lang="en-US" sz="1200" b="1" dirty="0" smtClean="0"/>
              <a:t> </a:t>
            </a:r>
            <a:endParaRPr lang="en-US" sz="1200" dirty="0" smtClean="0"/>
          </a:p>
          <a:p>
            <a:pPr marL="342900" indent="-342900"/>
            <a:r>
              <a:rPr lang="en-US" sz="1200" dirty="0" smtClean="0"/>
              <a:t>         a. Using </a:t>
            </a:r>
            <a:r>
              <a:rPr lang="en-US" sz="1200" b="1" dirty="0" smtClean="0"/>
              <a:t>WOE transformed data set </a:t>
            </a:r>
            <a:r>
              <a:rPr lang="en-US" sz="1200" dirty="0" smtClean="0"/>
              <a:t>helped in handling outliers, binning features based upon target variable value and normalizing the distribution</a:t>
            </a:r>
          </a:p>
          <a:p>
            <a:pPr marL="342900" indent="-342900"/>
            <a:r>
              <a:rPr lang="en-US" sz="1200" dirty="0" smtClean="0"/>
              <a:t>         b. We have used </a:t>
            </a:r>
            <a:r>
              <a:rPr lang="en-US" sz="1200" b="1" dirty="0" smtClean="0"/>
              <a:t>Scorecard Package </a:t>
            </a:r>
            <a:r>
              <a:rPr lang="en-US" sz="1200" dirty="0" smtClean="0"/>
              <a:t>for building WOE transformed data set, model building &amp; evaluation and Scorecard generation</a:t>
            </a:r>
          </a:p>
          <a:p>
            <a:pPr marL="342900" indent="-342900"/>
            <a:r>
              <a:rPr lang="en-US" sz="1200" dirty="0"/>
              <a:t> </a:t>
            </a:r>
            <a:r>
              <a:rPr lang="en-US" sz="1200" dirty="0" smtClean="0"/>
              <a:t>        c. Model </a:t>
            </a:r>
            <a:r>
              <a:rPr lang="en-US" sz="1200" b="1" dirty="0" smtClean="0"/>
              <a:t>with minimum AIC  and no multi-</a:t>
            </a:r>
            <a:r>
              <a:rPr lang="en-US" sz="1200" b="1" dirty="0" err="1" smtClean="0"/>
              <a:t>collinearity</a:t>
            </a:r>
            <a:r>
              <a:rPr lang="en-US" sz="1200" b="1" dirty="0" smtClean="0"/>
              <a:t>  </a:t>
            </a:r>
            <a:r>
              <a:rPr lang="en-US" sz="1200" dirty="0" smtClean="0"/>
              <a:t>was selected in the end after multiple iterations with the initial 16 variables</a:t>
            </a:r>
          </a:p>
          <a:p>
            <a:pPr marL="342900" indent="-342900"/>
            <a:endParaRPr lang="en-US" sz="1300" dirty="0" smtClean="0"/>
          </a:p>
          <a:p>
            <a:pPr marL="342900" indent="-342900"/>
            <a:r>
              <a:rPr lang="en-US" sz="1300" dirty="0" smtClean="0"/>
              <a:t>        </a:t>
            </a:r>
            <a:endParaRPr lang="en-US" sz="1300" b="1" dirty="0" smtClean="0"/>
          </a:p>
        </p:txBody>
      </p:sp>
      <p:pic>
        <p:nvPicPr>
          <p:cNvPr id="10242" name="Picture 2"/>
          <p:cNvPicPr>
            <a:picLocks noChangeAspect="1" noChangeArrowheads="1"/>
          </p:cNvPicPr>
          <p:nvPr/>
        </p:nvPicPr>
        <p:blipFill>
          <a:blip r:embed="rId2" cstate="print"/>
          <a:srcRect/>
          <a:stretch>
            <a:fillRect/>
          </a:stretch>
        </p:blipFill>
        <p:spPr bwMode="auto">
          <a:xfrm>
            <a:off x="5500575" y="3276600"/>
            <a:ext cx="3491025" cy="1981200"/>
          </a:xfrm>
          <a:prstGeom prst="rect">
            <a:avLst/>
          </a:prstGeom>
          <a:noFill/>
          <a:ln w="9525">
            <a:solidFill>
              <a:schemeClr val="accent1"/>
            </a:solidFill>
            <a:miter lim="800000"/>
            <a:headEnd/>
            <a:tailEnd/>
          </a:ln>
        </p:spPr>
      </p:pic>
      <p:pic>
        <p:nvPicPr>
          <p:cNvPr id="10244" name="Picture 4"/>
          <p:cNvPicPr>
            <a:picLocks noChangeAspect="1" noChangeArrowheads="1"/>
          </p:cNvPicPr>
          <p:nvPr/>
        </p:nvPicPr>
        <p:blipFill>
          <a:blip r:embed="rId3" cstate="print"/>
          <a:srcRect/>
          <a:stretch>
            <a:fillRect/>
          </a:stretch>
        </p:blipFill>
        <p:spPr bwMode="auto">
          <a:xfrm>
            <a:off x="228601" y="3295650"/>
            <a:ext cx="5105400" cy="1962150"/>
          </a:xfrm>
          <a:prstGeom prst="rect">
            <a:avLst/>
          </a:prstGeom>
          <a:noFill/>
          <a:ln w="9525">
            <a:solidFill>
              <a:schemeClr val="accent1"/>
            </a:solidFill>
            <a:miter lim="800000"/>
            <a:headEnd/>
            <a:tailEnd/>
          </a:ln>
        </p:spPr>
      </p:pic>
      <p:sp>
        <p:nvSpPr>
          <p:cNvPr id="8" name="Rectangle 7"/>
          <p:cNvSpPr/>
          <p:nvPr/>
        </p:nvSpPr>
        <p:spPr>
          <a:xfrm>
            <a:off x="-152400" y="5519182"/>
            <a:ext cx="8534400" cy="1338818"/>
          </a:xfrm>
          <a:prstGeom prst="rect">
            <a:avLst/>
          </a:prstGeom>
          <a:noFill/>
        </p:spPr>
        <p:txBody>
          <a:bodyPr wrap="square" lIns="91428" tIns="45715" rIns="91428" bIns="45715">
            <a:spAutoFit/>
          </a:bodyPr>
          <a:lstStyle/>
          <a:p>
            <a:pPr marL="342900" indent="-342900"/>
            <a:r>
              <a:rPr lang="en-US" sz="1600" b="1" dirty="0" smtClean="0"/>
              <a:t> </a:t>
            </a:r>
            <a:endParaRPr lang="en-US" sz="1300" dirty="0" smtClean="0"/>
          </a:p>
          <a:p>
            <a:pPr marL="342900" indent="-342900"/>
            <a:r>
              <a:rPr lang="en-US" sz="1300" dirty="0" smtClean="0"/>
              <a:t>         </a:t>
            </a:r>
            <a:r>
              <a:rPr lang="en-US" sz="1200" dirty="0" smtClean="0"/>
              <a:t>Coefficients of the final model are </a:t>
            </a:r>
            <a:r>
              <a:rPr lang="en-US" sz="1200" b="1" dirty="0" smtClean="0"/>
              <a:t>–ve as they are derived from WOE transformed data set</a:t>
            </a:r>
            <a:r>
              <a:rPr lang="en-US" sz="1200" dirty="0" smtClean="0"/>
              <a:t>. In order to interpret the results and identify the most important predictors, we have multiplied  the </a:t>
            </a:r>
            <a:r>
              <a:rPr lang="en-US" sz="1200" b="1" dirty="0" smtClean="0"/>
              <a:t>absolute value of coefficient  of a feature with its IV </a:t>
            </a:r>
            <a:r>
              <a:rPr lang="en-US" sz="1200" dirty="0" smtClean="0"/>
              <a:t>as  just considering “</a:t>
            </a:r>
            <a:r>
              <a:rPr lang="en-US" sz="1200" dirty="0" err="1" smtClean="0"/>
              <a:t>coef</a:t>
            </a:r>
            <a:r>
              <a:rPr lang="en-US" sz="1200" dirty="0" smtClean="0"/>
              <a:t>”  and p-value  will not give the accurate picture</a:t>
            </a:r>
          </a:p>
          <a:p>
            <a:pPr marL="342900" indent="-342900"/>
            <a:endParaRPr lang="en-US" sz="1300" dirty="0" smtClean="0"/>
          </a:p>
          <a:p>
            <a:pPr marL="342900" indent="-342900"/>
            <a:r>
              <a:rPr lang="en-US" sz="1300" dirty="0" smtClean="0"/>
              <a:t>        </a:t>
            </a:r>
            <a:endParaRPr lang="en-US" sz="1300" b="1" dirty="0" smtClean="0"/>
          </a:p>
        </p:txBody>
      </p:sp>
      <p:sp>
        <p:nvSpPr>
          <p:cNvPr id="9" name="Title 1"/>
          <p:cNvSpPr txBox="1">
            <a:spLocks/>
          </p:cNvSpPr>
          <p:nvPr/>
        </p:nvSpPr>
        <p:spPr>
          <a:xfrm>
            <a:off x="6543675" y="2895600"/>
            <a:ext cx="1609725" cy="3048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1600" b="1" noProof="0" dirty="0" smtClean="0">
                <a:solidFill>
                  <a:srgbClr val="00B0F0"/>
                </a:solidFill>
                <a:latin typeface="+mj-lt"/>
                <a:ea typeface="+mj-ea"/>
                <a:cs typeface="+mj-cs"/>
              </a:rPr>
              <a:t>Model Output</a:t>
            </a:r>
            <a:endParaRPr kumimoji="0" lang="en-US" sz="1600" b="1" i="0" u="none" strike="noStrike" kern="1200" cap="none" spc="0" normalizeH="0" baseline="0" noProof="0" dirty="0">
              <a:ln>
                <a:noFill/>
              </a:ln>
              <a:solidFill>
                <a:srgbClr val="00B0F0"/>
              </a:solidFill>
              <a:effectLst/>
              <a:uLnTx/>
              <a:uFillTx/>
              <a:latin typeface="+mj-lt"/>
              <a:ea typeface="+mj-ea"/>
              <a:cs typeface="+mj-cs"/>
            </a:endParaRPr>
          </a:p>
        </p:txBody>
      </p:sp>
      <p:sp>
        <p:nvSpPr>
          <p:cNvPr id="10" name="Title 1"/>
          <p:cNvSpPr txBox="1">
            <a:spLocks/>
          </p:cNvSpPr>
          <p:nvPr/>
        </p:nvSpPr>
        <p:spPr>
          <a:xfrm>
            <a:off x="1600200" y="2895600"/>
            <a:ext cx="2219325" cy="3048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1600" b="1" dirty="0" smtClean="0">
                <a:solidFill>
                  <a:srgbClr val="00B0F0"/>
                </a:solidFill>
                <a:latin typeface="+mj-lt"/>
                <a:ea typeface="+mj-ea"/>
                <a:cs typeface="+mj-cs"/>
              </a:rPr>
              <a:t>Variable Importance Table</a:t>
            </a:r>
            <a:endParaRPr kumimoji="0" lang="en-US" sz="1600" b="1" i="0" u="none" strike="noStrike" kern="1200" cap="none" spc="0" normalizeH="0" baseline="0" noProof="0" dirty="0">
              <a:ln>
                <a:noFill/>
              </a:ln>
              <a:solidFill>
                <a:srgbClr val="00B0F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0"/>
            <a:ext cx="8391525" cy="6985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noProof="0" dirty="0" smtClean="0">
                <a:solidFill>
                  <a:srgbClr val="00B0F0"/>
                </a:solidFill>
                <a:latin typeface="+mj-lt"/>
                <a:ea typeface="+mj-ea"/>
                <a:cs typeface="+mj-cs"/>
              </a:rPr>
              <a:t>Whom to Cross Sell</a:t>
            </a:r>
            <a:endParaRPr kumimoji="0" lang="en-US" sz="3600" b="1" i="0" u="none" strike="noStrike" kern="1200" cap="none" spc="0" normalizeH="0" baseline="0" noProof="0" dirty="0">
              <a:ln>
                <a:noFill/>
              </a:ln>
              <a:solidFill>
                <a:srgbClr val="00B0F0"/>
              </a:solidFill>
              <a:effectLst/>
              <a:uLnTx/>
              <a:uFillTx/>
              <a:latin typeface="+mj-lt"/>
              <a:ea typeface="+mj-ea"/>
              <a:cs typeface="+mj-cs"/>
            </a:endParaRPr>
          </a:p>
        </p:txBody>
      </p:sp>
      <p:sp>
        <p:nvSpPr>
          <p:cNvPr id="5" name="Title 1"/>
          <p:cNvSpPr txBox="1">
            <a:spLocks/>
          </p:cNvSpPr>
          <p:nvPr/>
        </p:nvSpPr>
        <p:spPr>
          <a:xfrm>
            <a:off x="219075" y="533400"/>
            <a:ext cx="8391525" cy="4699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000" b="1" dirty="0" smtClean="0">
                <a:solidFill>
                  <a:srgbClr val="00B0F0"/>
                </a:solidFill>
                <a:latin typeface="+mj-lt"/>
                <a:ea typeface="+mj-ea"/>
                <a:cs typeface="+mj-cs"/>
              </a:rPr>
              <a:t>Model Evaluation Statistics</a:t>
            </a:r>
            <a:endParaRPr kumimoji="0" lang="en-US" sz="2000" b="1" i="0" u="none" strike="noStrike" kern="1200" cap="none" spc="0" normalizeH="0" baseline="0" noProof="0" dirty="0">
              <a:ln>
                <a:noFill/>
              </a:ln>
              <a:solidFill>
                <a:srgbClr val="00B0F0"/>
              </a:solidFill>
              <a:effectLst/>
              <a:uLnTx/>
              <a:uFillTx/>
              <a:latin typeface="+mj-lt"/>
              <a:ea typeface="+mj-ea"/>
              <a:cs typeface="+mj-cs"/>
            </a:endParaRPr>
          </a:p>
        </p:txBody>
      </p:sp>
      <p:pic>
        <p:nvPicPr>
          <p:cNvPr id="10245" name="Picture 5"/>
          <p:cNvPicPr>
            <a:picLocks noChangeAspect="1" noChangeArrowheads="1"/>
          </p:cNvPicPr>
          <p:nvPr/>
        </p:nvPicPr>
        <p:blipFill>
          <a:blip r:embed="rId2" cstate="print"/>
          <a:srcRect/>
          <a:stretch>
            <a:fillRect/>
          </a:stretch>
        </p:blipFill>
        <p:spPr bwMode="auto">
          <a:xfrm>
            <a:off x="304800" y="3048000"/>
            <a:ext cx="4267200" cy="3733800"/>
          </a:xfrm>
          <a:prstGeom prst="rect">
            <a:avLst/>
          </a:prstGeom>
          <a:noFill/>
          <a:ln w="9525">
            <a:solidFill>
              <a:schemeClr val="accent1"/>
            </a:solidFill>
            <a:miter lim="800000"/>
            <a:headEnd/>
            <a:tailEnd/>
          </a:ln>
        </p:spPr>
      </p:pic>
      <p:pic>
        <p:nvPicPr>
          <p:cNvPr id="10246" name="Picture 6"/>
          <p:cNvPicPr>
            <a:picLocks noChangeAspect="1" noChangeArrowheads="1"/>
          </p:cNvPicPr>
          <p:nvPr/>
        </p:nvPicPr>
        <p:blipFill>
          <a:blip r:embed="rId3" cstate="print"/>
          <a:srcRect/>
          <a:stretch>
            <a:fillRect/>
          </a:stretch>
        </p:blipFill>
        <p:spPr bwMode="auto">
          <a:xfrm>
            <a:off x="304800" y="1847850"/>
            <a:ext cx="5715000" cy="514350"/>
          </a:xfrm>
          <a:prstGeom prst="rect">
            <a:avLst/>
          </a:prstGeom>
          <a:noFill/>
          <a:ln w="9525">
            <a:noFill/>
            <a:miter lim="800000"/>
            <a:headEnd/>
            <a:tailEnd/>
          </a:ln>
        </p:spPr>
      </p:pic>
      <p:pic>
        <p:nvPicPr>
          <p:cNvPr id="10249" name="Picture 9"/>
          <p:cNvPicPr>
            <a:picLocks noChangeAspect="1" noChangeArrowheads="1"/>
          </p:cNvPicPr>
          <p:nvPr/>
        </p:nvPicPr>
        <p:blipFill>
          <a:blip r:embed="rId4" cstate="print"/>
          <a:srcRect/>
          <a:stretch>
            <a:fillRect/>
          </a:stretch>
        </p:blipFill>
        <p:spPr bwMode="auto">
          <a:xfrm>
            <a:off x="4724400" y="3048000"/>
            <a:ext cx="4267200" cy="3733800"/>
          </a:xfrm>
          <a:prstGeom prst="rect">
            <a:avLst/>
          </a:prstGeom>
          <a:noFill/>
          <a:ln w="9525">
            <a:solidFill>
              <a:schemeClr val="accent1"/>
            </a:solidFill>
            <a:miter lim="800000"/>
            <a:headEnd/>
            <a:tailEnd/>
          </a:ln>
        </p:spPr>
      </p:pic>
      <p:pic>
        <p:nvPicPr>
          <p:cNvPr id="10251" name="Picture 11"/>
          <p:cNvPicPr>
            <a:picLocks noChangeAspect="1" noChangeArrowheads="1"/>
          </p:cNvPicPr>
          <p:nvPr/>
        </p:nvPicPr>
        <p:blipFill>
          <a:blip r:embed="rId5" cstate="print"/>
          <a:srcRect/>
          <a:stretch>
            <a:fillRect/>
          </a:stretch>
        </p:blipFill>
        <p:spPr bwMode="auto">
          <a:xfrm>
            <a:off x="304800" y="2487706"/>
            <a:ext cx="5715000" cy="484094"/>
          </a:xfrm>
          <a:prstGeom prst="rect">
            <a:avLst/>
          </a:prstGeom>
          <a:noFill/>
          <a:ln w="9525">
            <a:noFill/>
            <a:miter lim="800000"/>
            <a:headEnd/>
            <a:tailEnd/>
          </a:ln>
        </p:spPr>
      </p:pic>
      <p:sp>
        <p:nvSpPr>
          <p:cNvPr id="17" name="Rectangle 16"/>
          <p:cNvSpPr/>
          <p:nvPr/>
        </p:nvSpPr>
        <p:spPr>
          <a:xfrm>
            <a:off x="-152400" y="733971"/>
            <a:ext cx="8534400" cy="1323429"/>
          </a:xfrm>
          <a:prstGeom prst="rect">
            <a:avLst/>
          </a:prstGeom>
          <a:noFill/>
        </p:spPr>
        <p:txBody>
          <a:bodyPr wrap="square" lIns="91428" tIns="45715" rIns="91428" bIns="45715">
            <a:spAutoFit/>
          </a:bodyPr>
          <a:lstStyle/>
          <a:p>
            <a:pPr marL="342900" indent="-342900"/>
            <a:r>
              <a:rPr lang="en-US" sz="1600" b="1" dirty="0" smtClean="0"/>
              <a:t> </a:t>
            </a:r>
            <a:endParaRPr lang="en-US" sz="1300" dirty="0" smtClean="0"/>
          </a:p>
          <a:p>
            <a:pPr marL="342900" indent="-342900"/>
            <a:r>
              <a:rPr lang="en-US" sz="1300" dirty="0" smtClean="0"/>
              <a:t>         </a:t>
            </a:r>
            <a:r>
              <a:rPr lang="en-US" sz="1200" dirty="0" smtClean="0"/>
              <a:t>Overall, the model delivered an accuracy of  65% on both Train/Test data. Also, Sensitivity /Specificity stands around 65%  and 64% respectively. Clearly, the model is not over-fitting but the accuracy can be improved by trying more complex algorithms which will minimize the bias present in the existing model but we have to be cautious in terms of over fitting with such models</a:t>
            </a:r>
            <a:r>
              <a:rPr lang="en-US" sz="1300" dirty="0" smtClean="0"/>
              <a:t>.</a:t>
            </a:r>
          </a:p>
          <a:p>
            <a:pPr marL="342900" indent="-342900"/>
            <a:endParaRPr lang="en-US" sz="1300" dirty="0" smtClean="0"/>
          </a:p>
          <a:p>
            <a:pPr marL="342900" indent="-342900"/>
            <a:r>
              <a:rPr lang="en-US" sz="1300" dirty="0" smtClean="0"/>
              <a:t>        </a:t>
            </a:r>
            <a:endParaRPr lang="en-US" sz="1300"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0"/>
            <a:ext cx="8391525" cy="6985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dirty="0" smtClean="0">
                <a:solidFill>
                  <a:srgbClr val="00B0F0"/>
                </a:solidFill>
                <a:latin typeface="+mj-lt"/>
                <a:ea typeface="+mj-ea"/>
                <a:cs typeface="+mj-cs"/>
              </a:rPr>
              <a:t>Whom to Cross Sell</a:t>
            </a:r>
            <a:endParaRPr kumimoji="0" lang="en-US" sz="3600" b="1" i="0" u="none" strike="noStrike" kern="1200" cap="none" spc="0" normalizeH="0" baseline="0" noProof="0" dirty="0">
              <a:ln>
                <a:noFill/>
              </a:ln>
              <a:solidFill>
                <a:srgbClr val="00B0F0"/>
              </a:solidFill>
              <a:effectLst/>
              <a:uLnTx/>
              <a:uFillTx/>
              <a:latin typeface="+mj-lt"/>
              <a:ea typeface="+mj-ea"/>
              <a:cs typeface="+mj-cs"/>
            </a:endParaRPr>
          </a:p>
        </p:txBody>
      </p:sp>
      <p:sp>
        <p:nvSpPr>
          <p:cNvPr id="5" name="Title 1"/>
          <p:cNvSpPr txBox="1">
            <a:spLocks/>
          </p:cNvSpPr>
          <p:nvPr/>
        </p:nvSpPr>
        <p:spPr>
          <a:xfrm>
            <a:off x="219075" y="533400"/>
            <a:ext cx="8391525" cy="4699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000" b="1" dirty="0" smtClean="0">
                <a:solidFill>
                  <a:srgbClr val="00B0F0"/>
                </a:solidFill>
                <a:latin typeface="+mj-lt"/>
                <a:ea typeface="+mj-ea"/>
                <a:cs typeface="+mj-cs"/>
              </a:rPr>
              <a:t>Scored Card Distribution</a:t>
            </a:r>
            <a:endParaRPr kumimoji="0" lang="en-US" sz="2000" b="1" i="0" u="none" strike="noStrike" kern="1200" cap="none" spc="0" normalizeH="0" baseline="0" noProof="0" dirty="0">
              <a:ln>
                <a:noFill/>
              </a:ln>
              <a:solidFill>
                <a:srgbClr val="00B0F0"/>
              </a:solidFill>
              <a:effectLst/>
              <a:uLnTx/>
              <a:uFillTx/>
              <a:latin typeface="+mj-lt"/>
              <a:ea typeface="+mj-ea"/>
              <a:cs typeface="+mj-cs"/>
            </a:endParaRPr>
          </a:p>
        </p:txBody>
      </p:sp>
      <p:sp>
        <p:nvSpPr>
          <p:cNvPr id="17" name="Rectangle 16"/>
          <p:cNvSpPr/>
          <p:nvPr/>
        </p:nvSpPr>
        <p:spPr>
          <a:xfrm>
            <a:off x="-152400" y="670927"/>
            <a:ext cx="8534400" cy="1862038"/>
          </a:xfrm>
          <a:prstGeom prst="rect">
            <a:avLst/>
          </a:prstGeom>
          <a:noFill/>
        </p:spPr>
        <p:txBody>
          <a:bodyPr wrap="square" lIns="91428" tIns="45715" rIns="91428" bIns="45715">
            <a:spAutoFit/>
          </a:bodyPr>
          <a:lstStyle/>
          <a:p>
            <a:pPr marL="342900" indent="-342900"/>
            <a:r>
              <a:rPr lang="en-US" sz="1600" b="1" dirty="0" smtClean="0"/>
              <a:t> </a:t>
            </a:r>
            <a:endParaRPr lang="en-US" sz="1300" dirty="0" smtClean="0"/>
          </a:p>
          <a:p>
            <a:pPr marL="342900" indent="-342900"/>
            <a:r>
              <a:rPr lang="en-US" sz="1200" dirty="0" smtClean="0"/>
              <a:t>         The interpretation of the below mentioned scorecard distribution is inverse in nature as Scorecard package is designed to identify  “1” as bad/Defaulter but in our case , we are predicting probability of cross sell and “1” is an indicator of successful “Cross Sell”. Therefore, as the </a:t>
            </a:r>
            <a:r>
              <a:rPr lang="en-US" sz="1200" b="1" dirty="0" smtClean="0"/>
              <a:t>score increases, probability of Cross Sell decreases</a:t>
            </a:r>
            <a:r>
              <a:rPr lang="en-US" sz="1200" dirty="0" smtClean="0"/>
              <a:t>.</a:t>
            </a:r>
          </a:p>
          <a:p>
            <a:pPr marL="342900" indent="-342900"/>
            <a:endParaRPr lang="en-US" sz="1200" dirty="0"/>
          </a:p>
          <a:p>
            <a:pPr marL="342900" indent="-342900"/>
            <a:r>
              <a:rPr lang="en-US" sz="1200" dirty="0" smtClean="0"/>
              <a:t>         Probability of Cross Sell is above </a:t>
            </a:r>
            <a:r>
              <a:rPr lang="en-US" sz="1200" b="1" dirty="0" smtClean="0"/>
              <a:t>0.60</a:t>
            </a:r>
            <a:r>
              <a:rPr lang="en-US" sz="1200" dirty="0" smtClean="0"/>
              <a:t> for score range </a:t>
            </a:r>
            <a:r>
              <a:rPr lang="en-US" sz="1200" b="1" dirty="0" smtClean="0"/>
              <a:t>380 and below</a:t>
            </a:r>
            <a:r>
              <a:rPr lang="en-US" sz="1200" dirty="0" smtClean="0"/>
              <a:t> .</a:t>
            </a:r>
          </a:p>
          <a:p>
            <a:pPr marL="342900" indent="-342900"/>
            <a:endParaRPr lang="en-US" sz="1300" dirty="0" smtClean="0"/>
          </a:p>
          <a:p>
            <a:pPr marL="342900" indent="-342900"/>
            <a:endParaRPr lang="en-US" sz="1300" dirty="0" smtClean="0"/>
          </a:p>
          <a:p>
            <a:pPr marL="342900" indent="-342900"/>
            <a:r>
              <a:rPr lang="en-US" sz="1300" dirty="0" smtClean="0"/>
              <a:t>        </a:t>
            </a:r>
            <a:endParaRPr lang="en-US" sz="1300" b="1" dirty="0" smtClean="0"/>
          </a:p>
        </p:txBody>
      </p:sp>
      <p:pic>
        <p:nvPicPr>
          <p:cNvPr id="12290" name="Picture 2"/>
          <p:cNvPicPr>
            <a:picLocks noChangeAspect="1" noChangeArrowheads="1"/>
          </p:cNvPicPr>
          <p:nvPr/>
        </p:nvPicPr>
        <p:blipFill>
          <a:blip r:embed="rId2" cstate="print"/>
          <a:srcRect/>
          <a:stretch>
            <a:fillRect/>
          </a:stretch>
        </p:blipFill>
        <p:spPr bwMode="auto">
          <a:xfrm>
            <a:off x="304800" y="2210153"/>
            <a:ext cx="7848600" cy="3885847"/>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0"/>
            <a:ext cx="8391525" cy="6985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noProof="0" dirty="0" smtClean="0">
                <a:solidFill>
                  <a:srgbClr val="00B0F0"/>
                </a:solidFill>
                <a:latin typeface="+mj-lt"/>
                <a:ea typeface="+mj-ea"/>
                <a:cs typeface="+mj-cs"/>
              </a:rPr>
              <a:t>What to Cross Sell</a:t>
            </a:r>
            <a:endParaRPr kumimoji="0" lang="en-US" sz="3600" b="1" i="0" u="none" strike="noStrike" kern="1200" cap="none" spc="0" normalizeH="0" baseline="0" noProof="0" dirty="0">
              <a:ln>
                <a:noFill/>
              </a:ln>
              <a:solidFill>
                <a:srgbClr val="00B0F0"/>
              </a:solidFill>
              <a:effectLst/>
              <a:uLnTx/>
              <a:uFillTx/>
              <a:latin typeface="+mj-lt"/>
              <a:ea typeface="+mj-ea"/>
              <a:cs typeface="+mj-cs"/>
            </a:endParaRPr>
          </a:p>
        </p:txBody>
      </p:sp>
      <p:sp>
        <p:nvSpPr>
          <p:cNvPr id="5" name="Title 1"/>
          <p:cNvSpPr txBox="1">
            <a:spLocks/>
          </p:cNvSpPr>
          <p:nvPr/>
        </p:nvSpPr>
        <p:spPr>
          <a:xfrm>
            <a:off x="219075" y="533400"/>
            <a:ext cx="8391525" cy="4699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smtClean="0">
                <a:ln>
                  <a:noFill/>
                </a:ln>
                <a:solidFill>
                  <a:srgbClr val="00B0F0"/>
                </a:solidFill>
                <a:effectLst/>
                <a:uLnTx/>
                <a:uFillTx/>
                <a:latin typeface="+mj-lt"/>
                <a:ea typeface="+mj-ea"/>
                <a:cs typeface="+mj-cs"/>
              </a:rPr>
              <a:t>Identifying  </a:t>
            </a:r>
            <a:r>
              <a:rPr lang="en-US" sz="2000" b="1" dirty="0" smtClean="0">
                <a:solidFill>
                  <a:srgbClr val="00B0F0"/>
                </a:solidFill>
                <a:latin typeface="+mj-lt"/>
                <a:ea typeface="+mj-ea"/>
                <a:cs typeface="+mj-cs"/>
              </a:rPr>
              <a:t>Association </a:t>
            </a:r>
            <a:r>
              <a:rPr kumimoji="0" lang="en-US" sz="2000" b="1" i="0" u="none" strike="noStrike" kern="1200" cap="none" spc="0" normalizeH="0" baseline="0" noProof="0" dirty="0" smtClean="0">
                <a:ln>
                  <a:noFill/>
                </a:ln>
                <a:solidFill>
                  <a:srgbClr val="00B0F0"/>
                </a:solidFill>
                <a:effectLst/>
                <a:uLnTx/>
                <a:uFillTx/>
                <a:latin typeface="+mj-lt"/>
                <a:ea typeface="+mj-ea"/>
                <a:cs typeface="+mj-cs"/>
              </a:rPr>
              <a:t>Rule</a:t>
            </a:r>
            <a:r>
              <a:rPr kumimoji="0" lang="en-US" sz="2000" b="1" i="0" u="none" strike="noStrike" kern="1200" cap="none" spc="0" normalizeH="0" noProof="0" dirty="0" smtClean="0">
                <a:ln>
                  <a:noFill/>
                </a:ln>
                <a:solidFill>
                  <a:srgbClr val="00B0F0"/>
                </a:solidFill>
                <a:effectLst/>
                <a:uLnTx/>
                <a:uFillTx/>
                <a:latin typeface="+mj-lt"/>
                <a:ea typeface="+mj-ea"/>
                <a:cs typeface="+mj-cs"/>
              </a:rPr>
              <a:t>s for Up-Sell/Cross Sell based upon Products purchased by Customers</a:t>
            </a:r>
            <a:endParaRPr kumimoji="0" lang="en-US" sz="2000" b="1" i="0" u="none" strike="noStrike" kern="1200" cap="none" spc="0" normalizeH="0" baseline="0" noProof="0" dirty="0">
              <a:ln>
                <a:noFill/>
              </a:ln>
              <a:solidFill>
                <a:srgbClr val="00B0F0"/>
              </a:solidFill>
              <a:effectLst/>
              <a:uLnTx/>
              <a:uFillTx/>
              <a:latin typeface="+mj-lt"/>
              <a:ea typeface="+mj-ea"/>
              <a:cs typeface="+mj-cs"/>
            </a:endParaRPr>
          </a:p>
        </p:txBody>
      </p:sp>
      <p:sp>
        <p:nvSpPr>
          <p:cNvPr id="17" name="Rectangle 16"/>
          <p:cNvSpPr/>
          <p:nvPr/>
        </p:nvSpPr>
        <p:spPr>
          <a:xfrm>
            <a:off x="152400" y="914400"/>
            <a:ext cx="8839200" cy="3693309"/>
          </a:xfrm>
          <a:prstGeom prst="rect">
            <a:avLst/>
          </a:prstGeom>
          <a:noFill/>
        </p:spPr>
        <p:txBody>
          <a:bodyPr wrap="square" lIns="91428" tIns="45715" rIns="91428" bIns="45715">
            <a:spAutoFit/>
          </a:bodyPr>
          <a:lstStyle/>
          <a:p>
            <a:pPr marL="342900" indent="-342900"/>
            <a:r>
              <a:rPr lang="en-US" sz="1600" b="1" dirty="0" smtClean="0"/>
              <a:t> </a:t>
            </a:r>
            <a:endParaRPr lang="en-US" sz="1300" dirty="0" smtClean="0"/>
          </a:p>
          <a:p>
            <a:pPr marL="342900" indent="-342900"/>
            <a:r>
              <a:rPr lang="en-US" sz="1200" dirty="0" smtClean="0"/>
              <a:t>Rule-based methodology can offer us insights around  -:</a:t>
            </a:r>
          </a:p>
          <a:p>
            <a:pPr marL="342900" indent="-342900">
              <a:buFont typeface="Arial" pitchFamily="34" charset="0"/>
              <a:buChar char="•"/>
            </a:pPr>
            <a:r>
              <a:rPr lang="en-US" sz="1200" dirty="0" smtClean="0"/>
              <a:t>Which Insurance  </a:t>
            </a:r>
            <a:r>
              <a:rPr lang="en-US" sz="1200" b="1" dirty="0" smtClean="0"/>
              <a:t>“Product Types” </a:t>
            </a:r>
            <a:r>
              <a:rPr lang="en-US" sz="1200" dirty="0" smtClean="0"/>
              <a:t>we can Cross Sell/Up-sell  based upon the consumer purchase history.</a:t>
            </a:r>
          </a:p>
          <a:p>
            <a:pPr marL="342900" indent="-342900">
              <a:buFont typeface="Arial" pitchFamily="34" charset="0"/>
              <a:buChar char="•"/>
            </a:pPr>
            <a:r>
              <a:rPr lang="en-US" sz="1200" dirty="0" smtClean="0"/>
              <a:t>Which rule can offer maximum lift in comparison  with other rules and what is the </a:t>
            </a:r>
            <a:r>
              <a:rPr lang="en-US" sz="1200" dirty="0"/>
              <a:t> </a:t>
            </a:r>
            <a:r>
              <a:rPr lang="en-US" sz="1200" dirty="0" smtClean="0"/>
              <a:t>NAB (Next Best Alternative)</a:t>
            </a:r>
          </a:p>
          <a:p>
            <a:pPr marL="342900" indent="-342900">
              <a:buFont typeface="Arial" pitchFamily="34" charset="0"/>
              <a:buChar char="•"/>
            </a:pPr>
            <a:endParaRPr lang="en-US" sz="1200" dirty="0"/>
          </a:p>
          <a:p>
            <a:pPr marL="342900" indent="-342900"/>
            <a:r>
              <a:rPr lang="en-US" sz="1200" dirty="0" smtClean="0"/>
              <a:t>Insurance data set is unique at  </a:t>
            </a:r>
            <a:r>
              <a:rPr lang="en-US" sz="1200" b="1" dirty="0" smtClean="0"/>
              <a:t>“Ref” </a:t>
            </a:r>
            <a:r>
              <a:rPr lang="en-US" sz="1200" dirty="0" smtClean="0"/>
              <a:t>column and we do not have any other Id field in the data set. So, in order to generate rules-</a:t>
            </a:r>
          </a:p>
          <a:p>
            <a:pPr marL="342900" indent="-342900">
              <a:buFont typeface="Arial" pitchFamily="34" charset="0"/>
              <a:buChar char="•"/>
            </a:pPr>
            <a:r>
              <a:rPr lang="en-US" sz="1200" dirty="0" smtClean="0"/>
              <a:t>We will use column </a:t>
            </a:r>
            <a:r>
              <a:rPr lang="en-US" sz="1200" b="1" dirty="0" smtClean="0"/>
              <a:t>“Mosaic”</a:t>
            </a:r>
            <a:r>
              <a:rPr lang="en-US" sz="1200" dirty="0" smtClean="0"/>
              <a:t> ( Which is also a significant variable in terms of predicting the probability of PPI purchase,) as it is widely used  in the </a:t>
            </a:r>
            <a:r>
              <a:rPr lang="en-US" sz="1200" b="1" dirty="0" smtClean="0"/>
              <a:t>US as a Demographic- Social Customer Segmentation indicator</a:t>
            </a:r>
            <a:r>
              <a:rPr lang="en-US" sz="1200" dirty="0" smtClean="0"/>
              <a:t>, and Column </a:t>
            </a:r>
            <a:r>
              <a:rPr lang="en-US" sz="1200" b="1" dirty="0" smtClean="0"/>
              <a:t>“Insurance Description” </a:t>
            </a:r>
            <a:r>
              <a:rPr lang="en-US" sz="1200" dirty="0" smtClean="0"/>
              <a:t>as inputs to the </a:t>
            </a:r>
            <a:r>
              <a:rPr lang="en-US" sz="1200" b="1" dirty="0" smtClean="0"/>
              <a:t>Apriori Algorithm </a:t>
            </a:r>
            <a:r>
              <a:rPr lang="en-US" sz="1200" dirty="0" smtClean="0"/>
              <a:t>(for Data Mining).</a:t>
            </a:r>
          </a:p>
          <a:p>
            <a:pPr marL="342900" indent="-342900">
              <a:buFont typeface="Arial" pitchFamily="34" charset="0"/>
              <a:buChar char="•"/>
            </a:pPr>
            <a:r>
              <a:rPr lang="en-US" sz="1200" dirty="0" smtClean="0"/>
              <a:t>As parameter to the </a:t>
            </a:r>
            <a:r>
              <a:rPr lang="en-US" sz="1200" b="1" dirty="0" smtClean="0"/>
              <a:t>Apriori Algorithm</a:t>
            </a:r>
            <a:r>
              <a:rPr lang="en-US" sz="1200" dirty="0" smtClean="0"/>
              <a:t>, we have selected-:</a:t>
            </a:r>
          </a:p>
          <a:p>
            <a:pPr marL="800100" lvl="1" indent="-342900">
              <a:buFont typeface="Wingdings" pitchFamily="2" charset="2"/>
              <a:buChar char="Ø"/>
            </a:pPr>
            <a:r>
              <a:rPr lang="en-US" sz="1200" b="1" dirty="0" smtClean="0"/>
              <a:t>Support</a:t>
            </a:r>
            <a:r>
              <a:rPr lang="en-US" sz="1200" dirty="0" smtClean="0"/>
              <a:t> = 0.001</a:t>
            </a:r>
          </a:p>
          <a:p>
            <a:pPr marL="800100" lvl="1" indent="-342900">
              <a:buFont typeface="Wingdings" pitchFamily="2" charset="2"/>
              <a:buChar char="Ø"/>
            </a:pPr>
            <a:r>
              <a:rPr lang="en-US" sz="1200" b="1" dirty="0" smtClean="0"/>
              <a:t>Confidence</a:t>
            </a:r>
            <a:r>
              <a:rPr lang="en-US" sz="1200" dirty="0" smtClean="0"/>
              <a:t>  = </a:t>
            </a:r>
            <a:r>
              <a:rPr lang="en-US" sz="1200" dirty="0" smtClean="0"/>
              <a:t>0.75</a:t>
            </a:r>
            <a:endParaRPr lang="en-US" sz="1200" dirty="0" smtClean="0"/>
          </a:p>
          <a:p>
            <a:pPr marL="800100" lvl="1" indent="-342900">
              <a:buFont typeface="Wingdings" pitchFamily="2" charset="2"/>
              <a:buChar char="Ø"/>
            </a:pPr>
            <a:r>
              <a:rPr lang="en-US" sz="1200" b="1" dirty="0" smtClean="0"/>
              <a:t>Minlen </a:t>
            </a:r>
            <a:r>
              <a:rPr lang="en-US" sz="1200" dirty="0" smtClean="0"/>
              <a:t>=2</a:t>
            </a:r>
          </a:p>
          <a:p>
            <a:pPr marL="342900" indent="-342900">
              <a:buFont typeface="Arial" pitchFamily="34" charset="0"/>
              <a:buChar char="•"/>
            </a:pPr>
            <a:endParaRPr lang="en-US" sz="1200" dirty="0" smtClean="0"/>
          </a:p>
          <a:p>
            <a:pPr marL="342900" indent="-342900">
              <a:buFont typeface="Arial" pitchFamily="34" charset="0"/>
              <a:buChar char="•"/>
            </a:pPr>
            <a:endParaRPr lang="en-US" sz="1200" dirty="0"/>
          </a:p>
          <a:p>
            <a:pPr marL="342900" indent="-342900"/>
            <a:r>
              <a:rPr lang="en-US" sz="1200" dirty="0" smtClean="0"/>
              <a:t>.</a:t>
            </a:r>
          </a:p>
          <a:p>
            <a:pPr marL="342900" indent="-342900"/>
            <a:endParaRPr lang="en-US" sz="1200" dirty="0" smtClean="0"/>
          </a:p>
          <a:p>
            <a:pPr marL="342900" indent="-342900"/>
            <a:endParaRPr lang="en-US" sz="1300" dirty="0" smtClean="0"/>
          </a:p>
          <a:p>
            <a:pPr marL="342900" indent="-342900"/>
            <a:r>
              <a:rPr lang="en-US" sz="1300" dirty="0" smtClean="0"/>
              <a:t>        </a:t>
            </a:r>
            <a:endParaRPr lang="en-US" sz="1300" b="1" dirty="0" smtClean="0"/>
          </a:p>
        </p:txBody>
      </p:sp>
      <p:sp>
        <p:nvSpPr>
          <p:cNvPr id="11" name="Title 1"/>
          <p:cNvSpPr txBox="1">
            <a:spLocks/>
          </p:cNvSpPr>
          <p:nvPr/>
        </p:nvSpPr>
        <p:spPr>
          <a:xfrm>
            <a:off x="762000" y="3505200"/>
            <a:ext cx="2819400" cy="2286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1600" b="1" dirty="0" smtClean="0">
                <a:solidFill>
                  <a:srgbClr val="00B0F0"/>
                </a:solidFill>
                <a:latin typeface="+mj-lt"/>
                <a:ea typeface="+mj-ea"/>
                <a:cs typeface="+mj-cs"/>
              </a:rPr>
              <a:t>Product Frequency Plot</a:t>
            </a:r>
            <a:endParaRPr kumimoji="0" lang="en-US" sz="1600" b="1" i="0" u="none" strike="noStrike" kern="1200" cap="none" spc="0" normalizeH="0" baseline="0" noProof="0" dirty="0">
              <a:ln>
                <a:noFill/>
              </a:ln>
              <a:solidFill>
                <a:srgbClr val="00B0F0"/>
              </a:solidFill>
              <a:effectLst/>
              <a:uLnTx/>
              <a:uFillTx/>
              <a:latin typeface="+mj-lt"/>
              <a:ea typeface="+mj-ea"/>
              <a:cs typeface="+mj-cs"/>
            </a:endParaRPr>
          </a:p>
        </p:txBody>
      </p:sp>
      <p:pic>
        <p:nvPicPr>
          <p:cNvPr id="1026" name="Picture 2"/>
          <p:cNvPicPr>
            <a:picLocks noChangeAspect="1" noChangeArrowheads="1"/>
          </p:cNvPicPr>
          <p:nvPr/>
        </p:nvPicPr>
        <p:blipFill>
          <a:blip r:embed="rId2" cstate="print"/>
          <a:srcRect/>
          <a:stretch>
            <a:fillRect/>
          </a:stretch>
        </p:blipFill>
        <p:spPr bwMode="auto">
          <a:xfrm>
            <a:off x="152400" y="3810000"/>
            <a:ext cx="4343400" cy="2735365"/>
          </a:xfrm>
          <a:prstGeom prst="rect">
            <a:avLst/>
          </a:prstGeom>
          <a:noFill/>
          <a:ln w="9525">
            <a:solidFill>
              <a:schemeClr val="accent1"/>
            </a:solidFill>
            <a:miter lim="800000"/>
            <a:headEnd/>
            <a:tailEnd/>
          </a:ln>
        </p:spPr>
      </p:pic>
      <p:sp>
        <p:nvSpPr>
          <p:cNvPr id="12" name="Rectangle 11"/>
          <p:cNvSpPr/>
          <p:nvPr/>
        </p:nvSpPr>
        <p:spPr>
          <a:xfrm>
            <a:off x="4648200" y="3810000"/>
            <a:ext cx="4267200" cy="2816145"/>
          </a:xfrm>
          <a:prstGeom prst="rect">
            <a:avLst/>
          </a:prstGeom>
          <a:noFill/>
        </p:spPr>
        <p:txBody>
          <a:bodyPr wrap="square" lIns="91428" tIns="45715" rIns="91428" bIns="45715">
            <a:spAutoFit/>
          </a:bodyPr>
          <a:lstStyle/>
          <a:p>
            <a:pPr marL="342900" indent="-342900"/>
            <a:r>
              <a:rPr lang="en-US" sz="1600" b="1" dirty="0" smtClean="0"/>
              <a:t> </a:t>
            </a:r>
            <a:r>
              <a:rPr lang="en-US" sz="1400" b="1" dirty="0" smtClean="0"/>
              <a:t>Key Insights </a:t>
            </a:r>
          </a:p>
          <a:p>
            <a:pPr marL="342900" indent="-342900"/>
            <a:endParaRPr lang="en-US" sz="1400" b="1" dirty="0" smtClean="0"/>
          </a:p>
          <a:p>
            <a:pPr marL="342900" indent="-342900">
              <a:buAutoNum type="arabicPeriod"/>
            </a:pPr>
            <a:r>
              <a:rPr lang="en-US" sz="1200" dirty="0" smtClean="0"/>
              <a:t>LASU, Life &amp; Critical illness and Single are the most popular Insurance product types.</a:t>
            </a:r>
          </a:p>
          <a:p>
            <a:pPr marL="342900" indent="-342900">
              <a:buAutoNum type="arabicPeriod"/>
            </a:pPr>
            <a:r>
              <a:rPr lang="en-US" sz="1200" dirty="0" smtClean="0"/>
              <a:t>398 rules were generated  by using Apriori Algorithm</a:t>
            </a:r>
            <a:r>
              <a:rPr lang="en-US" sz="1200" dirty="0" smtClean="0"/>
              <a:t> </a:t>
            </a:r>
          </a:p>
          <a:p>
            <a:pPr marL="342900" indent="-342900">
              <a:buAutoNum type="arabicPeriod"/>
            </a:pPr>
            <a:r>
              <a:rPr lang="en-US" sz="1200" dirty="0" smtClean="0"/>
              <a:t>Rule </a:t>
            </a:r>
            <a:r>
              <a:rPr lang="en-US" sz="1200" b="1" dirty="0" smtClean="0"/>
              <a:t>-{Foundation, Joint LASCI}=&gt; {Bronze}  </a:t>
            </a:r>
            <a:r>
              <a:rPr lang="en-US" sz="1200" dirty="0" smtClean="0"/>
              <a:t>offers the  maximu</a:t>
            </a:r>
            <a:r>
              <a:rPr lang="en-US" sz="1200" dirty="0" smtClean="0"/>
              <a:t>m level of Association.(L</a:t>
            </a:r>
            <a:r>
              <a:rPr lang="en-US" sz="1200" dirty="0" smtClean="0"/>
              <a:t>ift (9) with confidence of 100 %)</a:t>
            </a:r>
          </a:p>
          <a:p>
            <a:pPr marL="342900" indent="-342900">
              <a:buAutoNum type="arabicPeriod"/>
            </a:pPr>
            <a:r>
              <a:rPr lang="en-US" sz="1200" dirty="0" smtClean="0"/>
              <a:t>It can be interpreted as -  Consumers in “</a:t>
            </a:r>
            <a:r>
              <a:rPr lang="en-US" sz="1200" b="1" dirty="0" smtClean="0"/>
              <a:t>Mosaic” group ,</a:t>
            </a:r>
            <a:r>
              <a:rPr lang="en-US" sz="1200" dirty="0" smtClean="0"/>
              <a:t>which purchases </a:t>
            </a:r>
            <a:r>
              <a:rPr lang="en-US" sz="1200" b="1" dirty="0" smtClean="0"/>
              <a:t>Foundation &amp; Joint LASCI PPI ,</a:t>
            </a:r>
            <a:r>
              <a:rPr lang="en-US" sz="1200" dirty="0" smtClean="0"/>
              <a:t> are </a:t>
            </a:r>
            <a:r>
              <a:rPr lang="en-US" sz="1200" b="1" dirty="0" smtClean="0"/>
              <a:t>9 times </a:t>
            </a:r>
            <a:r>
              <a:rPr lang="en-US" sz="1200" dirty="0" smtClean="0"/>
              <a:t>more likely to buy </a:t>
            </a:r>
            <a:r>
              <a:rPr lang="en-US" sz="1200" b="1" dirty="0" smtClean="0"/>
              <a:t>Bronze PPI </a:t>
            </a:r>
            <a:endParaRPr lang="en-US" sz="1200" b="1" dirty="0" smtClean="0"/>
          </a:p>
          <a:p>
            <a:pPr marL="342900" indent="-342900"/>
            <a:r>
              <a:rPr lang="en-US" sz="1300" dirty="0" smtClean="0"/>
              <a:t>  </a:t>
            </a:r>
            <a:endParaRPr lang="en-US" sz="1200" dirty="0" smtClean="0"/>
          </a:p>
          <a:p>
            <a:pPr marL="342900" indent="-342900"/>
            <a:endParaRPr lang="en-US" sz="1300" dirty="0" smtClean="0"/>
          </a:p>
          <a:p>
            <a:pPr marL="342900" indent="-342900"/>
            <a:r>
              <a:rPr lang="en-US" sz="1300" dirty="0" smtClean="0"/>
              <a:t>        </a:t>
            </a:r>
            <a:endParaRPr lang="en-US" sz="1300" b="1"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0"/>
            <a:ext cx="8391525" cy="6985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noProof="0" dirty="0" smtClean="0">
                <a:solidFill>
                  <a:srgbClr val="00B0F0"/>
                </a:solidFill>
                <a:latin typeface="+mj-lt"/>
                <a:ea typeface="+mj-ea"/>
                <a:cs typeface="+mj-cs"/>
              </a:rPr>
              <a:t>What to Cross Sell</a:t>
            </a:r>
            <a:endParaRPr kumimoji="0" lang="en-US" sz="3600" b="1" i="0" u="none" strike="noStrike" kern="1200" cap="none" spc="0" normalizeH="0" baseline="0" noProof="0" dirty="0">
              <a:ln>
                <a:noFill/>
              </a:ln>
              <a:solidFill>
                <a:srgbClr val="00B0F0"/>
              </a:solidFill>
              <a:effectLst/>
              <a:uLnTx/>
              <a:uFillTx/>
              <a:latin typeface="+mj-lt"/>
              <a:ea typeface="+mj-ea"/>
              <a:cs typeface="+mj-cs"/>
            </a:endParaRPr>
          </a:p>
        </p:txBody>
      </p:sp>
      <p:sp>
        <p:nvSpPr>
          <p:cNvPr id="5" name="Title 1"/>
          <p:cNvSpPr txBox="1">
            <a:spLocks/>
          </p:cNvSpPr>
          <p:nvPr/>
        </p:nvSpPr>
        <p:spPr>
          <a:xfrm>
            <a:off x="219075" y="533400"/>
            <a:ext cx="8391525" cy="4699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smtClean="0">
                <a:ln>
                  <a:noFill/>
                </a:ln>
                <a:solidFill>
                  <a:srgbClr val="00B0F0"/>
                </a:solidFill>
                <a:effectLst/>
                <a:uLnTx/>
                <a:uFillTx/>
                <a:latin typeface="+mj-lt"/>
                <a:ea typeface="+mj-ea"/>
                <a:cs typeface="+mj-cs"/>
              </a:rPr>
              <a:t>Identifying  </a:t>
            </a:r>
            <a:r>
              <a:rPr lang="en-US" sz="2000" b="1" dirty="0" smtClean="0">
                <a:solidFill>
                  <a:srgbClr val="00B0F0"/>
                </a:solidFill>
                <a:latin typeface="+mj-lt"/>
                <a:ea typeface="+mj-ea"/>
                <a:cs typeface="+mj-cs"/>
              </a:rPr>
              <a:t>Association </a:t>
            </a:r>
            <a:r>
              <a:rPr kumimoji="0" lang="en-US" sz="2000" b="1" i="0" u="none" strike="noStrike" kern="1200" cap="none" spc="0" normalizeH="0" baseline="0" noProof="0" dirty="0" smtClean="0">
                <a:ln>
                  <a:noFill/>
                </a:ln>
                <a:solidFill>
                  <a:srgbClr val="00B0F0"/>
                </a:solidFill>
                <a:effectLst/>
                <a:uLnTx/>
                <a:uFillTx/>
                <a:latin typeface="+mj-lt"/>
                <a:ea typeface="+mj-ea"/>
                <a:cs typeface="+mj-cs"/>
              </a:rPr>
              <a:t>Rule</a:t>
            </a:r>
            <a:r>
              <a:rPr kumimoji="0" lang="en-US" sz="2000" b="1" i="0" u="none" strike="noStrike" kern="1200" cap="none" spc="0" normalizeH="0" noProof="0" dirty="0" smtClean="0">
                <a:ln>
                  <a:noFill/>
                </a:ln>
                <a:solidFill>
                  <a:srgbClr val="00B0F0"/>
                </a:solidFill>
                <a:effectLst/>
                <a:uLnTx/>
                <a:uFillTx/>
                <a:latin typeface="+mj-lt"/>
                <a:ea typeface="+mj-ea"/>
                <a:cs typeface="+mj-cs"/>
              </a:rPr>
              <a:t>s for Up-Sell/Cross Sell based upon Products purchased by Customers</a:t>
            </a:r>
            <a:endParaRPr kumimoji="0" lang="en-US" sz="2000" b="1" i="0" u="none" strike="noStrike" kern="1200" cap="none" spc="0" normalizeH="0" baseline="0" noProof="0" dirty="0">
              <a:ln>
                <a:noFill/>
              </a:ln>
              <a:solidFill>
                <a:srgbClr val="00B0F0"/>
              </a:solidFill>
              <a:effectLst/>
              <a:uLnTx/>
              <a:uFillTx/>
              <a:latin typeface="+mj-lt"/>
              <a:ea typeface="+mj-ea"/>
              <a:cs typeface="+mj-cs"/>
            </a:endParaRPr>
          </a:p>
        </p:txBody>
      </p:sp>
      <p:sp>
        <p:nvSpPr>
          <p:cNvPr id="8" name="Title 1"/>
          <p:cNvSpPr txBox="1">
            <a:spLocks/>
          </p:cNvSpPr>
          <p:nvPr/>
        </p:nvSpPr>
        <p:spPr>
          <a:xfrm>
            <a:off x="533400" y="1447800"/>
            <a:ext cx="3581400" cy="1524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1600" b="1" noProof="0" dirty="0" smtClean="0">
                <a:solidFill>
                  <a:srgbClr val="00B0F0"/>
                </a:solidFill>
                <a:latin typeface="+mj-lt"/>
                <a:ea typeface="+mj-ea"/>
                <a:cs typeface="+mj-cs"/>
              </a:rPr>
              <a:t>Parallel Co-ordinate Plot for Top 20 Rules</a:t>
            </a:r>
            <a:endParaRPr kumimoji="0" lang="en-US" sz="1600" b="1" i="0" u="none" strike="noStrike" kern="1200" cap="none" spc="0" normalizeH="0" baseline="0" noProof="0" dirty="0">
              <a:ln>
                <a:noFill/>
              </a:ln>
              <a:solidFill>
                <a:srgbClr val="00B0F0"/>
              </a:solidFill>
              <a:effectLst/>
              <a:uLnTx/>
              <a:uFillTx/>
              <a:latin typeface="+mj-lt"/>
              <a:ea typeface="+mj-ea"/>
              <a:cs typeface="+mj-cs"/>
            </a:endParaRPr>
          </a:p>
        </p:txBody>
      </p:sp>
      <p:sp>
        <p:nvSpPr>
          <p:cNvPr id="9" name="Title 1"/>
          <p:cNvSpPr txBox="1">
            <a:spLocks/>
          </p:cNvSpPr>
          <p:nvPr/>
        </p:nvSpPr>
        <p:spPr>
          <a:xfrm>
            <a:off x="5562600" y="1447800"/>
            <a:ext cx="3581400" cy="1524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1600" b="1" dirty="0" smtClean="0">
                <a:solidFill>
                  <a:srgbClr val="00B0F0"/>
                </a:solidFill>
                <a:latin typeface="+mj-lt"/>
                <a:ea typeface="+mj-ea"/>
                <a:cs typeface="+mj-cs"/>
              </a:rPr>
              <a:t>Graph Plot</a:t>
            </a:r>
            <a:r>
              <a:rPr lang="en-US" sz="1600" b="1" noProof="0" dirty="0" smtClean="0">
                <a:solidFill>
                  <a:srgbClr val="00B0F0"/>
                </a:solidFill>
                <a:latin typeface="+mj-lt"/>
                <a:ea typeface="+mj-ea"/>
                <a:cs typeface="+mj-cs"/>
              </a:rPr>
              <a:t> for Top 20 Rules</a:t>
            </a:r>
            <a:endParaRPr kumimoji="0" lang="en-US" sz="1600" b="1" i="0" u="none" strike="noStrike" kern="1200" cap="none" spc="0" normalizeH="0" baseline="0" noProof="0" dirty="0">
              <a:ln>
                <a:noFill/>
              </a:ln>
              <a:solidFill>
                <a:srgbClr val="00B0F0"/>
              </a:solidFill>
              <a:effectLst/>
              <a:uLnTx/>
              <a:uFillTx/>
              <a:latin typeface="+mj-lt"/>
              <a:ea typeface="+mj-ea"/>
              <a:cs typeface="+mj-cs"/>
            </a:endParaRPr>
          </a:p>
        </p:txBody>
      </p:sp>
      <p:sp>
        <p:nvSpPr>
          <p:cNvPr id="10" name="Rectangle 9"/>
          <p:cNvSpPr/>
          <p:nvPr/>
        </p:nvSpPr>
        <p:spPr>
          <a:xfrm>
            <a:off x="-228600" y="5519182"/>
            <a:ext cx="9144000" cy="1123374"/>
          </a:xfrm>
          <a:prstGeom prst="rect">
            <a:avLst/>
          </a:prstGeom>
          <a:noFill/>
        </p:spPr>
        <p:txBody>
          <a:bodyPr wrap="square" lIns="91428" tIns="45715" rIns="91428" bIns="45715">
            <a:spAutoFit/>
          </a:bodyPr>
          <a:lstStyle/>
          <a:p>
            <a:pPr marL="342900" indent="-342900"/>
            <a:r>
              <a:rPr lang="en-US" sz="1600" b="1" dirty="0" smtClean="0"/>
              <a:t> </a:t>
            </a:r>
            <a:endParaRPr lang="en-US" sz="1300" dirty="0" smtClean="0"/>
          </a:p>
          <a:p>
            <a:pPr marL="342900" indent="-342900"/>
            <a:r>
              <a:rPr lang="en-US" sz="1300" dirty="0" smtClean="0"/>
              <a:t>         </a:t>
            </a:r>
            <a:r>
              <a:rPr lang="en-US" sz="1200" dirty="0" smtClean="0"/>
              <a:t>Clearly, </a:t>
            </a:r>
            <a:r>
              <a:rPr lang="en-US" sz="1200" dirty="0" smtClean="0"/>
              <a:t>within the Top 20 Association rules, most of our transaction </a:t>
            </a:r>
            <a:r>
              <a:rPr lang="en-US" sz="1200" dirty="0" smtClean="0"/>
              <a:t>were </a:t>
            </a:r>
            <a:r>
              <a:rPr lang="en-US" sz="1200" dirty="0" smtClean="0"/>
              <a:t>concentrated around “Bronze” &amp; “Silver”  and Plus  PPI. Also, Silver =&gt; Gold Association has the highest support level but does not offer a higher lift.</a:t>
            </a:r>
            <a:endParaRPr lang="en-US" sz="1200" dirty="0" smtClean="0"/>
          </a:p>
          <a:p>
            <a:pPr marL="342900" indent="-342900"/>
            <a:endParaRPr lang="en-US" sz="1300" dirty="0" smtClean="0"/>
          </a:p>
          <a:p>
            <a:pPr marL="342900" indent="-342900"/>
            <a:r>
              <a:rPr lang="en-US" sz="1300" dirty="0" smtClean="0"/>
              <a:t>        </a:t>
            </a:r>
            <a:endParaRPr lang="en-US" sz="1300" b="1" dirty="0" smtClean="0"/>
          </a:p>
        </p:txBody>
      </p:sp>
      <p:pic>
        <p:nvPicPr>
          <p:cNvPr id="2050" name="Picture 2"/>
          <p:cNvPicPr>
            <a:picLocks noChangeAspect="1" noChangeArrowheads="1"/>
          </p:cNvPicPr>
          <p:nvPr/>
        </p:nvPicPr>
        <p:blipFill>
          <a:blip r:embed="rId2" cstate="print"/>
          <a:srcRect/>
          <a:stretch>
            <a:fillRect/>
          </a:stretch>
        </p:blipFill>
        <p:spPr bwMode="auto">
          <a:xfrm>
            <a:off x="304801" y="1828800"/>
            <a:ext cx="4419600" cy="3505200"/>
          </a:xfrm>
          <a:prstGeom prst="rect">
            <a:avLst/>
          </a:prstGeom>
          <a:noFill/>
          <a:ln w="9525">
            <a:solidFill>
              <a:schemeClr val="accent1"/>
            </a:solid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953000" y="1809750"/>
            <a:ext cx="3962400" cy="352425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sz="3600" b="1" dirty="0" smtClean="0">
                <a:solidFill>
                  <a:srgbClr val="00B0F0"/>
                </a:solidFill>
                <a:ea typeface="Verdana" pitchFamily="34" charset="0"/>
              </a:rPr>
              <a:t>Agenda</a:t>
            </a:r>
            <a:endParaRPr lang="en-US" sz="3600" b="1" noProof="0" dirty="0">
              <a:solidFill>
                <a:srgbClr val="00B0F0"/>
              </a:solidFill>
              <a:ea typeface="Verdana" pitchFamily="34" charset="0"/>
            </a:endParaRPr>
          </a:p>
        </p:txBody>
      </p:sp>
      <p:pic>
        <p:nvPicPr>
          <p:cNvPr id="11" name="Picture Placeholder 10"/>
          <p:cNvPicPr>
            <a:picLocks noGrp="1" noChangeAspect="1"/>
          </p:cNvPicPr>
          <p:nvPr>
            <p:ph type="pic" sz="quarter" idx="15"/>
          </p:nvPr>
        </p:nvPicPr>
        <p:blipFill rotWithShape="1">
          <a:blip r:embed="rId3" cstate="screen">
            <a:extLst>
              <a:ext uri="{28A0092B-C50C-407E-A947-70E740481C1C}">
                <a14:useLocalDpi xmlns="" xmlns:a14="http://schemas.microsoft.com/office/drawing/2010/main"/>
              </a:ext>
            </a:extLst>
          </a:blip>
          <a:srcRect l="2446" r="2446"/>
          <a:stretch/>
        </p:blipFill>
        <p:spPr/>
      </p:pic>
      <p:sp>
        <p:nvSpPr>
          <p:cNvPr id="6" name="Text Placeholder 5"/>
          <p:cNvSpPr>
            <a:spLocks noGrp="1"/>
          </p:cNvSpPr>
          <p:nvPr>
            <p:ph sz="quarter" idx="10"/>
          </p:nvPr>
        </p:nvSpPr>
        <p:spPr>
          <a:xfrm>
            <a:off x="376238" y="1665289"/>
            <a:ext cx="3586162" cy="4716463"/>
          </a:xfrm>
        </p:spPr>
        <p:txBody>
          <a:bodyPr>
            <a:normAutofit/>
          </a:bodyPr>
          <a:lstStyle/>
          <a:p>
            <a:r>
              <a:rPr lang="en-US" sz="1200" dirty="0" smtClean="0">
                <a:latin typeface="Verdana" pitchFamily="34" charset="0"/>
                <a:ea typeface="Verdana" pitchFamily="34" charset="0"/>
              </a:rPr>
              <a:t>About Business </a:t>
            </a:r>
            <a:r>
              <a:rPr lang="en-US" sz="1200" dirty="0" smtClean="0">
                <a:latin typeface="Verdana" pitchFamily="34" charset="0"/>
                <a:ea typeface="Verdana" pitchFamily="34" charset="0"/>
              </a:rPr>
              <a:t>Case</a:t>
            </a:r>
            <a:r>
              <a:rPr lang="en-US" sz="1200" dirty="0" smtClean="0">
                <a:latin typeface="Verdana" pitchFamily="34" charset="0"/>
                <a:ea typeface="Verdana" pitchFamily="34" charset="0"/>
              </a:rPr>
              <a:t> </a:t>
            </a:r>
            <a:r>
              <a:rPr lang="en-US" sz="1200" dirty="0" smtClean="0">
                <a:latin typeface="Verdana" pitchFamily="34" charset="0"/>
                <a:ea typeface="Verdana" pitchFamily="34" charset="0"/>
              </a:rPr>
              <a:t>                       3</a:t>
            </a:r>
            <a:endParaRPr lang="en-US" sz="1200" dirty="0">
              <a:latin typeface="Verdana" pitchFamily="34" charset="0"/>
              <a:ea typeface="Verdana" pitchFamily="34" charset="0"/>
            </a:endParaRPr>
          </a:p>
          <a:p>
            <a:r>
              <a:rPr lang="en-US" sz="1200" dirty="0" smtClean="0">
                <a:latin typeface="Verdana" pitchFamily="34" charset="0"/>
                <a:ea typeface="Verdana" pitchFamily="34" charset="0"/>
              </a:rPr>
              <a:t>Breaking down the </a:t>
            </a:r>
            <a:r>
              <a:rPr lang="en-US" sz="1200" dirty="0" smtClean="0">
                <a:latin typeface="Verdana" pitchFamily="34" charset="0"/>
                <a:ea typeface="Verdana" pitchFamily="34" charset="0"/>
              </a:rPr>
              <a:t>Case</a:t>
            </a:r>
            <a:r>
              <a:rPr lang="en-US" sz="1200" dirty="0">
                <a:latin typeface="Verdana" pitchFamily="34" charset="0"/>
                <a:ea typeface="Verdana" pitchFamily="34" charset="0"/>
              </a:rPr>
              <a:t> </a:t>
            </a:r>
            <a:r>
              <a:rPr lang="en-US" sz="1200" dirty="0" smtClean="0">
                <a:latin typeface="Verdana" pitchFamily="34" charset="0"/>
                <a:ea typeface="Verdana" pitchFamily="34" charset="0"/>
              </a:rPr>
              <a:t>                  </a:t>
            </a:r>
            <a:r>
              <a:rPr lang="en-US" sz="1200" dirty="0" smtClean="0">
                <a:latin typeface="Verdana" pitchFamily="34" charset="0"/>
                <a:ea typeface="Verdana" pitchFamily="34" charset="0"/>
              </a:rPr>
              <a:t>4</a:t>
            </a:r>
            <a:endParaRPr lang="en-US" sz="1200" dirty="0" smtClean="0">
              <a:latin typeface="Verdana" pitchFamily="34" charset="0"/>
              <a:ea typeface="Verdana" pitchFamily="34" charset="0"/>
            </a:endParaRPr>
          </a:p>
          <a:p>
            <a:r>
              <a:rPr lang="en-US" sz="1200" dirty="0" smtClean="0">
                <a:latin typeface="Verdana" pitchFamily="34" charset="0"/>
                <a:ea typeface="Verdana" pitchFamily="34" charset="0"/>
              </a:rPr>
              <a:t>Data Identification &amp; Validation</a:t>
            </a:r>
            <a:r>
              <a:rPr lang="en-US" sz="1200" dirty="0">
                <a:latin typeface="Verdana" pitchFamily="34" charset="0"/>
                <a:ea typeface="Verdana" pitchFamily="34" charset="0"/>
              </a:rPr>
              <a:t> </a:t>
            </a:r>
            <a:r>
              <a:rPr lang="en-US" sz="1200" dirty="0" smtClean="0">
                <a:latin typeface="Verdana" pitchFamily="34" charset="0"/>
                <a:ea typeface="Verdana" pitchFamily="34" charset="0"/>
              </a:rPr>
              <a:t>        </a:t>
            </a:r>
            <a:r>
              <a:rPr lang="en-US" sz="1200" dirty="0" smtClean="0">
                <a:latin typeface="Verdana" pitchFamily="34" charset="0"/>
                <a:ea typeface="Verdana" pitchFamily="34" charset="0"/>
              </a:rPr>
              <a:t>5</a:t>
            </a:r>
            <a:endParaRPr lang="en-US" sz="1200" dirty="0">
              <a:latin typeface="Verdana" pitchFamily="34" charset="0"/>
              <a:ea typeface="Verdana" pitchFamily="34" charset="0"/>
            </a:endParaRPr>
          </a:p>
          <a:p>
            <a:r>
              <a:rPr lang="en-US" sz="1200" dirty="0" smtClean="0">
                <a:latin typeface="Verdana" pitchFamily="34" charset="0"/>
                <a:ea typeface="Verdana" pitchFamily="34" charset="0"/>
              </a:rPr>
              <a:t>Whom to Cross Sell                        15</a:t>
            </a:r>
            <a:endParaRPr lang="en-US" sz="1200" dirty="0" smtClean="0">
              <a:latin typeface="Verdana" pitchFamily="34" charset="0"/>
              <a:ea typeface="Verdana" pitchFamily="34" charset="0"/>
            </a:endParaRPr>
          </a:p>
          <a:p>
            <a:r>
              <a:rPr lang="en-US" sz="1200" dirty="0" smtClean="0">
                <a:latin typeface="Verdana" pitchFamily="34" charset="0"/>
                <a:ea typeface="Verdana" pitchFamily="34" charset="0"/>
              </a:rPr>
              <a:t>What to Cross Sell</a:t>
            </a:r>
            <a:r>
              <a:rPr lang="en-US" sz="1200" dirty="0">
                <a:latin typeface="Verdana" pitchFamily="34" charset="0"/>
                <a:ea typeface="Verdana" pitchFamily="34" charset="0"/>
              </a:rPr>
              <a:t> </a:t>
            </a:r>
            <a:r>
              <a:rPr lang="en-US" sz="1200" dirty="0" smtClean="0">
                <a:latin typeface="Verdana" pitchFamily="34" charset="0"/>
                <a:ea typeface="Verdana" pitchFamily="34" charset="0"/>
              </a:rPr>
              <a:t>                         </a:t>
            </a:r>
            <a:r>
              <a:rPr lang="en-US" sz="1200" dirty="0" smtClean="0">
                <a:latin typeface="Verdana" pitchFamily="34" charset="0"/>
                <a:ea typeface="Verdana" pitchFamily="34" charset="0"/>
              </a:rPr>
              <a:t>18</a:t>
            </a:r>
          </a:p>
          <a:p>
            <a:r>
              <a:rPr lang="en-US" sz="1200" dirty="0" smtClean="0">
                <a:latin typeface="Verdana" pitchFamily="34" charset="0"/>
                <a:ea typeface="Verdana" pitchFamily="34" charset="0"/>
              </a:rPr>
              <a:t>Appendix                                       21 </a:t>
            </a:r>
            <a:endParaRPr lang="en-US" sz="1200" dirty="0">
              <a:latin typeface="Verdana" pitchFamily="34" charset="0"/>
              <a:ea typeface="Verdana" pitchFamily="34" charset="0"/>
            </a:endParaRPr>
          </a:p>
        </p:txBody>
      </p:sp>
    </p:spTree>
    <p:extLst>
      <p:ext uri="{BB962C8B-B14F-4D97-AF65-F5344CB8AC3E}">
        <p14:creationId xmlns="" xmlns:p14="http://schemas.microsoft.com/office/powerpoint/2010/main" val="233800887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0"/>
            <a:ext cx="8391525" cy="6985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noProof="0" dirty="0" smtClean="0">
                <a:solidFill>
                  <a:srgbClr val="00B0F0"/>
                </a:solidFill>
                <a:latin typeface="+mj-lt"/>
                <a:ea typeface="+mj-ea"/>
                <a:cs typeface="+mj-cs"/>
              </a:rPr>
              <a:t>What to Cross Sell</a:t>
            </a:r>
            <a:endParaRPr kumimoji="0" lang="en-US" sz="3600" b="1" i="0" u="none" strike="noStrike" kern="1200" cap="none" spc="0" normalizeH="0" baseline="0" noProof="0" dirty="0">
              <a:ln>
                <a:noFill/>
              </a:ln>
              <a:solidFill>
                <a:srgbClr val="00B0F0"/>
              </a:solidFill>
              <a:effectLst/>
              <a:uLnTx/>
              <a:uFillTx/>
              <a:latin typeface="+mj-lt"/>
              <a:ea typeface="+mj-ea"/>
              <a:cs typeface="+mj-cs"/>
            </a:endParaRPr>
          </a:p>
        </p:txBody>
      </p:sp>
      <p:sp>
        <p:nvSpPr>
          <p:cNvPr id="5" name="Title 1"/>
          <p:cNvSpPr txBox="1">
            <a:spLocks/>
          </p:cNvSpPr>
          <p:nvPr/>
        </p:nvSpPr>
        <p:spPr>
          <a:xfrm>
            <a:off x="219075" y="533400"/>
            <a:ext cx="8391525" cy="4699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smtClean="0">
                <a:ln>
                  <a:noFill/>
                </a:ln>
                <a:solidFill>
                  <a:srgbClr val="00B0F0"/>
                </a:solidFill>
                <a:effectLst/>
                <a:uLnTx/>
                <a:uFillTx/>
                <a:latin typeface="+mj-lt"/>
                <a:ea typeface="+mj-ea"/>
                <a:cs typeface="+mj-cs"/>
              </a:rPr>
              <a:t>Identifying  </a:t>
            </a:r>
            <a:r>
              <a:rPr lang="en-US" sz="2000" b="1" dirty="0" smtClean="0">
                <a:solidFill>
                  <a:srgbClr val="00B0F0"/>
                </a:solidFill>
                <a:latin typeface="+mj-lt"/>
                <a:ea typeface="+mj-ea"/>
                <a:cs typeface="+mj-cs"/>
              </a:rPr>
              <a:t>Association </a:t>
            </a:r>
            <a:r>
              <a:rPr kumimoji="0" lang="en-US" sz="2000" b="1" i="0" u="none" strike="noStrike" kern="1200" cap="none" spc="0" normalizeH="0" baseline="0" noProof="0" dirty="0" smtClean="0">
                <a:ln>
                  <a:noFill/>
                </a:ln>
                <a:solidFill>
                  <a:srgbClr val="00B0F0"/>
                </a:solidFill>
                <a:effectLst/>
                <a:uLnTx/>
                <a:uFillTx/>
                <a:latin typeface="+mj-lt"/>
                <a:ea typeface="+mj-ea"/>
                <a:cs typeface="+mj-cs"/>
              </a:rPr>
              <a:t>Rule</a:t>
            </a:r>
            <a:r>
              <a:rPr kumimoji="0" lang="en-US" sz="2000" b="1" i="0" u="none" strike="noStrike" kern="1200" cap="none" spc="0" normalizeH="0" noProof="0" dirty="0" smtClean="0">
                <a:ln>
                  <a:noFill/>
                </a:ln>
                <a:solidFill>
                  <a:srgbClr val="00B0F0"/>
                </a:solidFill>
                <a:effectLst/>
                <a:uLnTx/>
                <a:uFillTx/>
                <a:latin typeface="+mj-lt"/>
                <a:ea typeface="+mj-ea"/>
                <a:cs typeface="+mj-cs"/>
              </a:rPr>
              <a:t>s for Up-Sell/Cross Sell based upon Products purchased by Customers</a:t>
            </a:r>
            <a:endParaRPr kumimoji="0" lang="en-US" sz="2000" b="1" i="0" u="none" strike="noStrike" kern="1200" cap="none" spc="0" normalizeH="0" baseline="0" noProof="0" dirty="0">
              <a:ln>
                <a:noFill/>
              </a:ln>
              <a:solidFill>
                <a:srgbClr val="00B0F0"/>
              </a:solidFill>
              <a:effectLst/>
              <a:uLnTx/>
              <a:uFillTx/>
              <a:latin typeface="+mj-lt"/>
              <a:ea typeface="+mj-ea"/>
              <a:cs typeface="+mj-cs"/>
            </a:endParaRPr>
          </a:p>
        </p:txBody>
      </p:sp>
      <p:sp>
        <p:nvSpPr>
          <p:cNvPr id="10" name="Rectangle 9"/>
          <p:cNvSpPr/>
          <p:nvPr/>
        </p:nvSpPr>
        <p:spPr>
          <a:xfrm>
            <a:off x="76200" y="4850021"/>
            <a:ext cx="9144000" cy="3016200"/>
          </a:xfrm>
          <a:prstGeom prst="rect">
            <a:avLst/>
          </a:prstGeom>
          <a:noFill/>
        </p:spPr>
        <p:txBody>
          <a:bodyPr wrap="square" lIns="91428" tIns="45715" rIns="91428" bIns="45715">
            <a:spAutoFit/>
          </a:bodyPr>
          <a:lstStyle/>
          <a:p>
            <a:pPr marL="342900" indent="-342900"/>
            <a:r>
              <a:rPr lang="en-US" sz="1600" b="1" dirty="0" smtClean="0">
                <a:solidFill>
                  <a:srgbClr val="00B0F0"/>
                </a:solidFill>
                <a:latin typeface="+mj-lt"/>
                <a:ea typeface="+mj-ea"/>
                <a:cs typeface="+mj-cs"/>
              </a:rPr>
              <a:t>Some of the Popular Associations</a:t>
            </a:r>
          </a:p>
          <a:p>
            <a:pPr marL="342900" indent="-342900"/>
            <a:endParaRPr lang="en-US" sz="1600" b="1" dirty="0" smtClean="0"/>
          </a:p>
          <a:p>
            <a:pPr marL="342900" indent="-342900">
              <a:buAutoNum type="arabicPeriod"/>
            </a:pPr>
            <a:r>
              <a:rPr lang="en-US" sz="1200" dirty="0" smtClean="0"/>
              <a:t>Consumers in Mosaic groups ,which purchases </a:t>
            </a:r>
            <a:r>
              <a:rPr lang="en-US" sz="1200" b="1" dirty="0" smtClean="0"/>
              <a:t>Foundation PPI  </a:t>
            </a:r>
            <a:r>
              <a:rPr lang="en-US" sz="1200" dirty="0" smtClean="0"/>
              <a:t>,are </a:t>
            </a:r>
            <a:r>
              <a:rPr lang="en-US" sz="1200" b="1" dirty="0" smtClean="0"/>
              <a:t>3 times </a:t>
            </a:r>
            <a:r>
              <a:rPr lang="en-US" sz="1200" dirty="0" smtClean="0"/>
              <a:t>more likely to buy </a:t>
            </a:r>
            <a:r>
              <a:rPr lang="en-US" sz="1200" b="1" dirty="0" smtClean="0"/>
              <a:t>Gold PPI</a:t>
            </a:r>
          </a:p>
          <a:p>
            <a:pPr marL="342900" indent="-342900">
              <a:buFontTx/>
              <a:buAutoNum type="arabicPeriod"/>
            </a:pPr>
            <a:r>
              <a:rPr lang="en-US" sz="1200" dirty="0" smtClean="0"/>
              <a:t>Consumers </a:t>
            </a:r>
            <a:r>
              <a:rPr lang="en-US" sz="1200" dirty="0" smtClean="0"/>
              <a:t>in Mosaic groups ,which purchases </a:t>
            </a:r>
            <a:r>
              <a:rPr lang="en-US" sz="1200" b="1" dirty="0" smtClean="0"/>
              <a:t>Silver PPI  </a:t>
            </a:r>
            <a:r>
              <a:rPr lang="en-US" sz="1200" dirty="0" smtClean="0"/>
              <a:t>,are </a:t>
            </a:r>
            <a:r>
              <a:rPr lang="en-US" sz="1200" b="1" dirty="0" smtClean="0"/>
              <a:t>3 times </a:t>
            </a:r>
            <a:r>
              <a:rPr lang="en-US" sz="1200" dirty="0" smtClean="0"/>
              <a:t>more likely to buy </a:t>
            </a:r>
            <a:r>
              <a:rPr lang="en-US" sz="1200" b="1" dirty="0" smtClean="0"/>
              <a:t>Gold </a:t>
            </a:r>
            <a:r>
              <a:rPr lang="en-US" sz="1200" b="1" dirty="0" smtClean="0"/>
              <a:t>PPI</a:t>
            </a:r>
          </a:p>
          <a:p>
            <a:pPr marL="342900" indent="-342900">
              <a:buFontTx/>
              <a:buAutoNum type="arabicPeriod"/>
            </a:pPr>
            <a:r>
              <a:rPr lang="en-US" sz="1200" dirty="0" smtClean="0"/>
              <a:t>Consumers in Mosaic groups ,which purchases </a:t>
            </a:r>
            <a:r>
              <a:rPr lang="en-US" sz="1200" b="1" dirty="0" smtClean="0"/>
              <a:t>Gold PPI  </a:t>
            </a:r>
            <a:r>
              <a:rPr lang="en-US" sz="1200" dirty="0" smtClean="0"/>
              <a:t>,are </a:t>
            </a:r>
            <a:r>
              <a:rPr lang="en-US" sz="1200" b="1" dirty="0" smtClean="0"/>
              <a:t>1.2 times </a:t>
            </a:r>
            <a:r>
              <a:rPr lang="en-US" sz="1200" dirty="0" smtClean="0"/>
              <a:t>more likely to buy </a:t>
            </a:r>
            <a:r>
              <a:rPr lang="en-US" sz="1200" b="1" dirty="0" smtClean="0"/>
              <a:t>Joint Life &amp; Critical PPI</a:t>
            </a:r>
          </a:p>
          <a:p>
            <a:pPr marL="342900" indent="-342900">
              <a:buFontTx/>
              <a:buAutoNum type="arabicPeriod"/>
            </a:pPr>
            <a:r>
              <a:rPr lang="en-US" sz="1200" dirty="0" smtClean="0"/>
              <a:t>Consumers in Mosaic groups ,which purchases </a:t>
            </a:r>
            <a:r>
              <a:rPr lang="en-US" sz="1200" b="1" dirty="0" smtClean="0"/>
              <a:t>Bronze &amp; Gold PPI  </a:t>
            </a:r>
            <a:r>
              <a:rPr lang="en-US" sz="1200" dirty="0" smtClean="0"/>
              <a:t>,are </a:t>
            </a:r>
            <a:r>
              <a:rPr lang="en-US" sz="1200" dirty="0" smtClean="0"/>
              <a:t>7 times </a:t>
            </a:r>
            <a:r>
              <a:rPr lang="en-US" sz="1200" dirty="0" smtClean="0"/>
              <a:t>more likely to buy  </a:t>
            </a:r>
            <a:r>
              <a:rPr lang="en-US" sz="1200" b="1" dirty="0" smtClean="0"/>
              <a:t>Silver PPI</a:t>
            </a:r>
          </a:p>
          <a:p>
            <a:pPr marL="342900" indent="-342900">
              <a:buFontTx/>
              <a:buAutoNum type="arabicPeriod"/>
            </a:pPr>
            <a:r>
              <a:rPr lang="en-US" sz="1200" dirty="0" smtClean="0"/>
              <a:t>Consumers with </a:t>
            </a:r>
            <a:r>
              <a:rPr lang="en-US" sz="1200" b="1" dirty="0" smtClean="0"/>
              <a:t>LASU PPI </a:t>
            </a:r>
            <a:r>
              <a:rPr lang="en-US" sz="1200" dirty="0" smtClean="0"/>
              <a:t> , the most popular PPI product present in all 62 Mosaic groups, have an equal affinity to purchase </a:t>
            </a:r>
            <a:r>
              <a:rPr lang="en-US" sz="1200" b="1" dirty="0" smtClean="0"/>
              <a:t>Life &amp; Critical Illness PPI</a:t>
            </a:r>
          </a:p>
          <a:p>
            <a:pPr marL="342900" indent="-342900"/>
            <a:endParaRPr lang="en-US" sz="1200" b="1" dirty="0" smtClean="0"/>
          </a:p>
          <a:p>
            <a:pPr marL="342900" indent="-342900">
              <a:buFontTx/>
              <a:buAutoNum type="arabicPeriod"/>
            </a:pPr>
            <a:endParaRPr lang="en-US" sz="1200" dirty="0" smtClean="0"/>
          </a:p>
          <a:p>
            <a:pPr marL="342900" indent="-342900">
              <a:buFontTx/>
              <a:buAutoNum type="arabicPeriod"/>
            </a:pPr>
            <a:endParaRPr lang="en-US" sz="1200" dirty="0" smtClean="0"/>
          </a:p>
          <a:p>
            <a:pPr marL="342900" indent="-342900">
              <a:buAutoNum type="arabicPeriod"/>
            </a:pPr>
            <a:endParaRPr lang="en-US" sz="1200" dirty="0" smtClean="0"/>
          </a:p>
          <a:p>
            <a:pPr marL="342900" indent="-342900"/>
            <a:endParaRPr lang="en-US" sz="1200" dirty="0" smtClean="0"/>
          </a:p>
          <a:p>
            <a:pPr marL="342900" indent="-342900"/>
            <a:endParaRPr lang="en-US" sz="1300" dirty="0" smtClean="0"/>
          </a:p>
          <a:p>
            <a:pPr marL="342900" indent="-342900"/>
            <a:r>
              <a:rPr lang="en-US" sz="1300" dirty="0" smtClean="0"/>
              <a:t>        </a:t>
            </a:r>
            <a:endParaRPr lang="en-US" sz="1300" b="1" dirty="0" smtClean="0"/>
          </a:p>
        </p:txBody>
      </p:sp>
      <p:pic>
        <p:nvPicPr>
          <p:cNvPr id="11" name="Picture 10"/>
          <p:cNvPicPr>
            <a:picLocks noChangeAspect="1" noChangeArrowheads="1"/>
          </p:cNvPicPr>
          <p:nvPr/>
        </p:nvPicPr>
        <p:blipFill>
          <a:blip r:embed="rId2" cstate="print"/>
          <a:srcRect/>
          <a:stretch>
            <a:fillRect/>
          </a:stretch>
        </p:blipFill>
        <p:spPr bwMode="auto">
          <a:xfrm>
            <a:off x="4572000" y="1676400"/>
            <a:ext cx="4419600" cy="2895600"/>
          </a:xfrm>
          <a:prstGeom prst="rect">
            <a:avLst/>
          </a:prstGeom>
          <a:noFill/>
          <a:ln w="9525">
            <a:solidFill>
              <a:schemeClr val="accent1"/>
            </a:solidFill>
            <a:miter lim="800000"/>
            <a:headEnd/>
            <a:tailEnd/>
          </a:ln>
        </p:spPr>
      </p:pic>
      <p:sp>
        <p:nvSpPr>
          <p:cNvPr id="12" name="Title 1"/>
          <p:cNvSpPr txBox="1">
            <a:spLocks/>
          </p:cNvSpPr>
          <p:nvPr/>
        </p:nvSpPr>
        <p:spPr>
          <a:xfrm>
            <a:off x="4953000" y="1295400"/>
            <a:ext cx="4191000" cy="2286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1600" b="1" noProof="0" dirty="0" smtClean="0">
                <a:solidFill>
                  <a:srgbClr val="00B0F0"/>
                </a:solidFill>
                <a:latin typeface="+mj-lt"/>
                <a:ea typeface="+mj-ea"/>
                <a:cs typeface="+mj-cs"/>
              </a:rPr>
              <a:t>Top </a:t>
            </a:r>
            <a:r>
              <a:rPr lang="en-US" sz="1600" b="1" noProof="0" dirty="0" smtClean="0">
                <a:solidFill>
                  <a:srgbClr val="00B0F0"/>
                </a:solidFill>
                <a:latin typeface="+mj-lt"/>
                <a:ea typeface="+mj-ea"/>
                <a:cs typeface="+mj-cs"/>
              </a:rPr>
              <a:t>Single Associations (Sorted by Confidence)</a:t>
            </a:r>
            <a:endParaRPr kumimoji="0" lang="en-US" sz="1600" b="1" i="0" u="none" strike="noStrike" kern="1200" cap="none" spc="0" normalizeH="0" baseline="0" noProof="0" dirty="0">
              <a:ln>
                <a:noFill/>
              </a:ln>
              <a:solidFill>
                <a:srgbClr val="00B0F0"/>
              </a:solidFill>
              <a:effectLst/>
              <a:uLnTx/>
              <a:uFillTx/>
              <a:latin typeface="+mj-lt"/>
              <a:ea typeface="+mj-ea"/>
              <a:cs typeface="+mj-cs"/>
            </a:endParaRPr>
          </a:p>
        </p:txBody>
      </p:sp>
      <p:pic>
        <p:nvPicPr>
          <p:cNvPr id="4098" name="Picture 2"/>
          <p:cNvPicPr>
            <a:picLocks noChangeAspect="1" noChangeArrowheads="1"/>
          </p:cNvPicPr>
          <p:nvPr/>
        </p:nvPicPr>
        <p:blipFill>
          <a:blip r:embed="rId3" cstate="print"/>
          <a:srcRect/>
          <a:stretch>
            <a:fillRect/>
          </a:stretch>
        </p:blipFill>
        <p:spPr bwMode="auto">
          <a:xfrm>
            <a:off x="152400" y="1676400"/>
            <a:ext cx="4267200" cy="2971800"/>
          </a:xfrm>
          <a:prstGeom prst="rect">
            <a:avLst/>
          </a:prstGeom>
          <a:noFill/>
          <a:ln w="9525">
            <a:solidFill>
              <a:schemeClr val="accent1"/>
            </a:solidFill>
            <a:miter lim="800000"/>
            <a:headEnd/>
            <a:tailEnd/>
          </a:ln>
        </p:spPr>
      </p:pic>
      <p:sp>
        <p:nvSpPr>
          <p:cNvPr id="13" name="Title 1"/>
          <p:cNvSpPr txBox="1">
            <a:spLocks/>
          </p:cNvSpPr>
          <p:nvPr/>
        </p:nvSpPr>
        <p:spPr>
          <a:xfrm>
            <a:off x="304800" y="1295400"/>
            <a:ext cx="4191000" cy="2286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1600" b="1" noProof="0" dirty="0" smtClean="0">
                <a:solidFill>
                  <a:srgbClr val="00B0F0"/>
                </a:solidFill>
                <a:latin typeface="+mj-lt"/>
                <a:ea typeface="+mj-ea"/>
                <a:cs typeface="+mj-cs"/>
              </a:rPr>
              <a:t>Top </a:t>
            </a:r>
            <a:r>
              <a:rPr lang="en-US" sz="1600" b="1" noProof="0" dirty="0" smtClean="0">
                <a:solidFill>
                  <a:srgbClr val="00B0F0"/>
                </a:solidFill>
                <a:latin typeface="+mj-lt"/>
                <a:ea typeface="+mj-ea"/>
                <a:cs typeface="+mj-cs"/>
              </a:rPr>
              <a:t>Associations (Sorted by Lift)</a:t>
            </a:r>
            <a:endParaRPr kumimoji="0" lang="en-US" sz="1600" b="1" i="0" u="none" strike="noStrike" kern="1200" cap="none" spc="0" normalizeH="0" baseline="0" noProof="0" dirty="0">
              <a:ln>
                <a:noFill/>
              </a:ln>
              <a:solidFill>
                <a:srgbClr val="00B0F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2654300"/>
            <a:ext cx="8391525" cy="6985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noProof="0" dirty="0" smtClean="0">
                <a:solidFill>
                  <a:srgbClr val="00B0F0"/>
                </a:solidFill>
                <a:latin typeface="+mj-lt"/>
                <a:ea typeface="+mj-ea"/>
                <a:cs typeface="+mj-cs"/>
              </a:rPr>
              <a:t>APPENDIX</a:t>
            </a:r>
            <a:endParaRPr kumimoji="0" lang="en-US" sz="3600" b="1" i="0" u="none" strike="noStrike" kern="1200" cap="none" spc="0" normalizeH="0" baseline="0" noProof="0" dirty="0">
              <a:ln>
                <a:noFill/>
              </a:ln>
              <a:solidFill>
                <a:srgbClr val="00B0F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0"/>
            <a:ext cx="8391525" cy="6985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noProof="0" dirty="0" smtClean="0">
                <a:solidFill>
                  <a:srgbClr val="00B0F0"/>
                </a:solidFill>
                <a:latin typeface="+mj-lt"/>
                <a:ea typeface="+mj-ea"/>
                <a:cs typeface="+mj-cs"/>
              </a:rPr>
              <a:t>Data Analysis</a:t>
            </a:r>
            <a:endParaRPr kumimoji="0" lang="en-US" sz="3600" b="1" i="0" u="none" strike="noStrike" kern="1200" cap="none" spc="0" normalizeH="0" baseline="0" noProof="0" dirty="0">
              <a:ln>
                <a:noFill/>
              </a:ln>
              <a:solidFill>
                <a:srgbClr val="00B0F0"/>
              </a:solidFill>
              <a:effectLst/>
              <a:uLnTx/>
              <a:uFillTx/>
              <a:latin typeface="+mj-lt"/>
              <a:ea typeface="+mj-ea"/>
              <a:cs typeface="+mj-cs"/>
            </a:endParaRPr>
          </a:p>
        </p:txBody>
      </p:sp>
      <p:sp>
        <p:nvSpPr>
          <p:cNvPr id="5" name="Title 1"/>
          <p:cNvSpPr txBox="1">
            <a:spLocks/>
          </p:cNvSpPr>
          <p:nvPr/>
        </p:nvSpPr>
        <p:spPr>
          <a:xfrm>
            <a:off x="219075" y="533400"/>
            <a:ext cx="8391525" cy="4699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000" b="1" dirty="0" smtClean="0">
                <a:solidFill>
                  <a:srgbClr val="00B0F0"/>
                </a:solidFill>
                <a:latin typeface="+mj-lt"/>
                <a:ea typeface="+mj-ea"/>
                <a:cs typeface="+mj-cs"/>
              </a:rPr>
              <a:t>Model Evaluation Statistics ( Confusion Matrix)</a:t>
            </a:r>
            <a:endParaRPr kumimoji="0" lang="en-US" sz="2000" b="1" i="0" u="none" strike="noStrike" kern="1200" cap="none" spc="0" normalizeH="0" baseline="0" noProof="0" dirty="0">
              <a:ln>
                <a:noFill/>
              </a:ln>
              <a:solidFill>
                <a:srgbClr val="00B0F0"/>
              </a:solidFill>
              <a:effectLst/>
              <a:uLnTx/>
              <a:uFillTx/>
              <a:latin typeface="+mj-lt"/>
              <a:ea typeface="+mj-ea"/>
              <a:cs typeface="+mj-cs"/>
            </a:endParaRPr>
          </a:p>
        </p:txBody>
      </p:sp>
      <p:pic>
        <p:nvPicPr>
          <p:cNvPr id="11266" name="Picture 2"/>
          <p:cNvPicPr>
            <a:picLocks noChangeAspect="1" noChangeArrowheads="1"/>
          </p:cNvPicPr>
          <p:nvPr/>
        </p:nvPicPr>
        <p:blipFill>
          <a:blip r:embed="rId2" cstate="print"/>
          <a:srcRect/>
          <a:stretch>
            <a:fillRect/>
          </a:stretch>
        </p:blipFill>
        <p:spPr bwMode="auto">
          <a:xfrm>
            <a:off x="228600" y="1295400"/>
            <a:ext cx="3238500" cy="3800475"/>
          </a:xfrm>
          <a:prstGeom prst="rect">
            <a:avLst/>
          </a:prstGeom>
          <a:noFill/>
          <a:ln w="9525">
            <a:solidFill>
              <a:schemeClr val="accent1"/>
            </a:solidFill>
            <a:miter lim="800000"/>
            <a:headEnd/>
            <a:tailEnd/>
          </a:ln>
        </p:spPr>
      </p:pic>
      <p:pic>
        <p:nvPicPr>
          <p:cNvPr id="11267" name="Picture 3"/>
          <p:cNvPicPr>
            <a:picLocks noChangeAspect="1" noChangeArrowheads="1"/>
          </p:cNvPicPr>
          <p:nvPr/>
        </p:nvPicPr>
        <p:blipFill>
          <a:blip r:embed="rId3" cstate="print"/>
          <a:srcRect/>
          <a:stretch>
            <a:fillRect/>
          </a:stretch>
        </p:blipFill>
        <p:spPr bwMode="auto">
          <a:xfrm>
            <a:off x="4010025" y="1295400"/>
            <a:ext cx="3228975" cy="381000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238" y="139700"/>
            <a:ext cx="8391525" cy="698500"/>
          </a:xfrm>
        </p:spPr>
        <p:txBody>
          <a:bodyPr/>
          <a:lstStyle/>
          <a:p>
            <a:pPr algn="l"/>
            <a:r>
              <a:rPr lang="en-US" sz="3600" b="1" dirty="0" smtClean="0">
                <a:solidFill>
                  <a:srgbClr val="00B0F0"/>
                </a:solidFill>
              </a:rPr>
              <a:t>About Business Case</a:t>
            </a:r>
            <a:endParaRPr lang="en-US" sz="3600" b="1" dirty="0">
              <a:solidFill>
                <a:srgbClr val="00B0F0"/>
              </a:solidFill>
            </a:endParaRPr>
          </a:p>
        </p:txBody>
      </p:sp>
      <p:sp>
        <p:nvSpPr>
          <p:cNvPr id="5" name="Rectangle 4"/>
          <p:cNvSpPr>
            <a:spLocks noChangeArrowheads="1"/>
          </p:cNvSpPr>
          <p:nvPr>
            <p:custDataLst>
              <p:tags r:id="rId1"/>
            </p:custDataLst>
          </p:nvPr>
        </p:nvSpPr>
        <p:spPr bwMode="gray">
          <a:xfrm>
            <a:off x="393700" y="990600"/>
            <a:ext cx="1552575" cy="1676400"/>
          </a:xfrm>
          <a:prstGeom prst="rect">
            <a:avLst/>
          </a:prstGeom>
          <a:solidFill>
            <a:schemeClr val="accent3">
              <a:lumMod val="75000"/>
            </a:schemeClr>
          </a:solidFill>
          <a:ln w="12700" algn="ctr">
            <a:solidFill>
              <a:schemeClr val="bg1"/>
            </a:solidFill>
            <a:miter lim="800000"/>
            <a:headEnd/>
            <a:tailEnd/>
          </a:ln>
        </p:spPr>
        <p:txBody>
          <a:bodyPr lIns="36000" tIns="36000" rIns="36000" bIns="36000" anchor="ctr" anchorCtr="1"/>
          <a:lstStyle/>
          <a:p>
            <a:pPr algn="ctr">
              <a:lnSpc>
                <a:spcPct val="106000"/>
              </a:lnSpc>
              <a:defRPr/>
            </a:pPr>
            <a:r>
              <a:rPr lang="en-US" sz="2000" dirty="0" smtClean="0">
                <a:solidFill>
                  <a:schemeClr val="bg1"/>
                </a:solidFill>
              </a:rPr>
              <a:t>Why</a:t>
            </a:r>
            <a:endParaRPr lang="en-US" sz="2000" dirty="0">
              <a:solidFill>
                <a:schemeClr val="bg1"/>
              </a:solidFill>
            </a:endParaRPr>
          </a:p>
        </p:txBody>
      </p:sp>
      <p:sp>
        <p:nvSpPr>
          <p:cNvPr id="10" name="Text Placeholder 22"/>
          <p:cNvSpPr txBox="1">
            <a:spLocks/>
          </p:cNvSpPr>
          <p:nvPr/>
        </p:nvSpPr>
        <p:spPr bwMode="auto">
          <a:xfrm>
            <a:off x="2097087" y="990600"/>
            <a:ext cx="5629229" cy="1676400"/>
          </a:xfrm>
          <a:prstGeom prst="rect">
            <a:avLst/>
          </a:prstGeom>
          <a:ln>
            <a:solidFill>
              <a:schemeClr val="accent1"/>
            </a:solidFill>
          </a:ln>
        </p:spPr>
        <p:txBody>
          <a:bodyPr wrap="square" lIns="36000" tIns="36000" rIns="36000" bIns="36000">
            <a:noAutofit/>
          </a:bodyPr>
          <a:lstStyle>
            <a:lvl1pPr marL="358775" indent="-358775" algn="l" defTabSz="957263" rtl="0" eaLnBrk="1" fontAlgn="base" hangingPunct="1">
              <a:lnSpc>
                <a:spcPct val="106000"/>
              </a:lnSpc>
              <a:spcBef>
                <a:spcPts val="1350"/>
              </a:spcBef>
              <a:spcAft>
                <a:spcPct val="0"/>
              </a:spcAft>
              <a:buFont typeface="Arial" charset="0"/>
              <a:defRPr lang="en-US" sz="1400" kern="1200" dirty="0">
                <a:solidFill>
                  <a:schemeClr val="tx2"/>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400" kern="1200" dirty="0">
                <a:solidFill>
                  <a:schemeClr val="tx2"/>
                </a:solidFill>
                <a:latin typeface="+mn-lt"/>
                <a:ea typeface="+mj-ea"/>
                <a:cs typeface="+mj-cs"/>
              </a:defRPr>
            </a:lvl2pPr>
            <a:lvl3pPr marL="373063" indent="-182563"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3pPr>
            <a:lvl4pPr marL="565150" indent="-190500"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4pPr>
            <a:lvl5pPr marL="744538" indent="-179388" algn="l" defTabSz="957263" rtl="0" eaLnBrk="1" fontAlgn="base" hangingPunct="1">
              <a:lnSpc>
                <a:spcPct val="106000"/>
              </a:lnSpc>
              <a:spcBef>
                <a:spcPts val="575"/>
              </a:spcBef>
              <a:spcAft>
                <a:spcPct val="0"/>
              </a:spcAft>
              <a:buFont typeface="Arial" charset="0"/>
              <a:buChar char="‒"/>
              <a:defRPr lang="en-GB" sz="1200" kern="1200" dirty="0">
                <a:solidFill>
                  <a:schemeClr val="tx2"/>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a:lstStyle>
          <a:p>
            <a:pPr marL="180000" lvl="1" indent="-180000">
              <a:spcBef>
                <a:spcPts val="400"/>
              </a:spcBef>
              <a:spcAft>
                <a:spcPts val="0"/>
              </a:spcAft>
              <a:buNone/>
            </a:pPr>
            <a:r>
              <a:rPr lang="en-US" sz="1300" b="1" dirty="0" smtClean="0">
                <a:solidFill>
                  <a:srgbClr val="313131"/>
                </a:solidFill>
              </a:rPr>
              <a:t>Business struggles with </a:t>
            </a:r>
            <a:r>
              <a:rPr lang="en-US" sz="1300" dirty="0" smtClean="0">
                <a:solidFill>
                  <a:srgbClr val="313131"/>
                </a:solidFill>
              </a:rPr>
              <a:t>-:</a:t>
            </a:r>
          </a:p>
          <a:p>
            <a:pPr marL="180000" lvl="1" indent="-180000">
              <a:spcBef>
                <a:spcPts val="400"/>
              </a:spcBef>
              <a:spcAft>
                <a:spcPts val="0"/>
              </a:spcAft>
              <a:buFont typeface="Wingdings" pitchFamily="2" charset="2"/>
              <a:buChar char="ü"/>
            </a:pPr>
            <a:r>
              <a:rPr lang="en-US" sz="1300" dirty="0" smtClean="0">
                <a:solidFill>
                  <a:srgbClr val="313131"/>
                </a:solidFill>
              </a:rPr>
              <a:t>Keeping track of customers to offer a PPI product  &amp; which type of PPI to offer</a:t>
            </a:r>
          </a:p>
          <a:p>
            <a:pPr marL="180000" lvl="1" indent="-180000">
              <a:spcBef>
                <a:spcPts val="400"/>
              </a:spcBef>
              <a:spcAft>
                <a:spcPts val="0"/>
              </a:spcAft>
              <a:buFont typeface="Wingdings" pitchFamily="2" charset="2"/>
              <a:buChar char="ü"/>
            </a:pPr>
            <a:r>
              <a:rPr lang="en-US" sz="1300" dirty="0" smtClean="0">
                <a:solidFill>
                  <a:srgbClr val="313131"/>
                </a:solidFill>
              </a:rPr>
              <a:t>Need for an Early Identification System that can shortlist customers eligible for Cross Sell Campaign</a:t>
            </a:r>
          </a:p>
          <a:p>
            <a:pPr marL="180000" lvl="1" indent="-180000">
              <a:spcBef>
                <a:spcPts val="400"/>
              </a:spcBef>
              <a:spcAft>
                <a:spcPts val="0"/>
              </a:spcAft>
              <a:buFont typeface="Wingdings" pitchFamily="2" charset="2"/>
              <a:buChar char="ü"/>
            </a:pPr>
            <a:r>
              <a:rPr lang="en-US" sz="1300" dirty="0" smtClean="0">
                <a:solidFill>
                  <a:srgbClr val="313131"/>
                </a:solidFill>
              </a:rPr>
              <a:t>Identifying an Engagement Metrics that can help in evaluating a Cross Sell Campaign</a:t>
            </a:r>
          </a:p>
        </p:txBody>
      </p:sp>
      <p:sp>
        <p:nvSpPr>
          <p:cNvPr id="11" name="Text Placeholder 22"/>
          <p:cNvSpPr txBox="1">
            <a:spLocks/>
          </p:cNvSpPr>
          <p:nvPr/>
        </p:nvSpPr>
        <p:spPr bwMode="auto">
          <a:xfrm>
            <a:off x="2143171" y="2819400"/>
            <a:ext cx="5629229" cy="1676400"/>
          </a:xfrm>
          <a:prstGeom prst="rect">
            <a:avLst/>
          </a:prstGeom>
          <a:ln>
            <a:solidFill>
              <a:schemeClr val="accent1"/>
            </a:solidFill>
          </a:ln>
        </p:spPr>
        <p:txBody>
          <a:bodyPr wrap="square" lIns="36000" tIns="36000" rIns="36000" bIns="36000">
            <a:noAutofit/>
          </a:bodyPr>
          <a:lstStyle>
            <a:lvl1pPr marL="358775" indent="-358775" algn="l" defTabSz="957263" rtl="0" eaLnBrk="1" fontAlgn="base" hangingPunct="1">
              <a:lnSpc>
                <a:spcPct val="106000"/>
              </a:lnSpc>
              <a:spcBef>
                <a:spcPts val="1350"/>
              </a:spcBef>
              <a:spcAft>
                <a:spcPct val="0"/>
              </a:spcAft>
              <a:buFont typeface="Arial" charset="0"/>
              <a:defRPr lang="en-US" sz="1400" kern="1200" dirty="0">
                <a:solidFill>
                  <a:schemeClr val="tx2"/>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400" kern="1200" dirty="0">
                <a:solidFill>
                  <a:schemeClr val="tx2"/>
                </a:solidFill>
                <a:latin typeface="+mn-lt"/>
                <a:ea typeface="+mj-ea"/>
                <a:cs typeface="+mj-cs"/>
              </a:defRPr>
            </a:lvl2pPr>
            <a:lvl3pPr marL="373063" indent="-182563"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3pPr>
            <a:lvl4pPr marL="565150" indent="-190500"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4pPr>
            <a:lvl5pPr marL="744538" indent="-179388" algn="l" defTabSz="957263" rtl="0" eaLnBrk="1" fontAlgn="base" hangingPunct="1">
              <a:lnSpc>
                <a:spcPct val="106000"/>
              </a:lnSpc>
              <a:spcBef>
                <a:spcPts val="575"/>
              </a:spcBef>
              <a:spcAft>
                <a:spcPct val="0"/>
              </a:spcAft>
              <a:buFont typeface="Arial" charset="0"/>
              <a:buChar char="‒"/>
              <a:defRPr lang="en-GB" sz="1200" kern="1200" dirty="0">
                <a:solidFill>
                  <a:schemeClr val="tx2"/>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a:lstStyle>
          <a:p>
            <a:pPr marL="180000" lvl="1" indent="-180000">
              <a:spcBef>
                <a:spcPts val="400"/>
              </a:spcBef>
              <a:spcAft>
                <a:spcPts val="0"/>
              </a:spcAft>
              <a:buNone/>
            </a:pPr>
            <a:r>
              <a:rPr lang="en-US" b="1" dirty="0" smtClean="0">
                <a:solidFill>
                  <a:srgbClr val="313131"/>
                </a:solidFill>
              </a:rPr>
              <a:t>Business needs </a:t>
            </a:r>
            <a:r>
              <a:rPr lang="en-US" dirty="0" smtClean="0">
                <a:solidFill>
                  <a:srgbClr val="313131"/>
                </a:solidFill>
              </a:rPr>
              <a:t>-:</a:t>
            </a:r>
          </a:p>
          <a:p>
            <a:pPr marL="180000" lvl="1" indent="-180000">
              <a:spcBef>
                <a:spcPts val="400"/>
              </a:spcBef>
              <a:spcAft>
                <a:spcPts val="0"/>
              </a:spcAft>
              <a:buFont typeface="Wingdings" pitchFamily="2" charset="2"/>
              <a:buChar char="ü"/>
            </a:pPr>
            <a:r>
              <a:rPr lang="en-US" dirty="0" smtClean="0">
                <a:solidFill>
                  <a:srgbClr val="313131"/>
                </a:solidFill>
              </a:rPr>
              <a:t>All important variables which can drive PPI purchase and MIS reporting around it</a:t>
            </a:r>
          </a:p>
          <a:p>
            <a:pPr marL="180000" lvl="1" indent="-180000">
              <a:spcBef>
                <a:spcPts val="400"/>
              </a:spcBef>
              <a:spcAft>
                <a:spcPts val="0"/>
              </a:spcAft>
              <a:buFont typeface="Wingdings" pitchFamily="2" charset="2"/>
              <a:buChar char="ü"/>
            </a:pPr>
            <a:r>
              <a:rPr lang="en-US" dirty="0" smtClean="0">
                <a:solidFill>
                  <a:srgbClr val="313131"/>
                </a:solidFill>
              </a:rPr>
              <a:t>Association rules which can highlight the hidden patterns around customer purchase behavior </a:t>
            </a:r>
          </a:p>
          <a:p>
            <a:pPr marL="180000" lvl="1" indent="-180000">
              <a:spcBef>
                <a:spcPts val="400"/>
              </a:spcBef>
              <a:spcAft>
                <a:spcPts val="0"/>
              </a:spcAft>
              <a:buNone/>
            </a:pPr>
            <a:endParaRPr lang="en-US" sz="1600" dirty="0" smtClean="0">
              <a:solidFill>
                <a:srgbClr val="313131"/>
              </a:solidFill>
            </a:endParaRPr>
          </a:p>
        </p:txBody>
      </p:sp>
      <p:sp>
        <p:nvSpPr>
          <p:cNvPr id="12" name="Text Placeholder 22"/>
          <p:cNvSpPr txBox="1">
            <a:spLocks/>
          </p:cNvSpPr>
          <p:nvPr/>
        </p:nvSpPr>
        <p:spPr bwMode="auto">
          <a:xfrm>
            <a:off x="2133600" y="4724400"/>
            <a:ext cx="5629229" cy="1524000"/>
          </a:xfrm>
          <a:prstGeom prst="rect">
            <a:avLst/>
          </a:prstGeom>
          <a:ln>
            <a:solidFill>
              <a:schemeClr val="accent1"/>
            </a:solidFill>
          </a:ln>
        </p:spPr>
        <p:txBody>
          <a:bodyPr wrap="square" lIns="36000" tIns="36000" rIns="36000" bIns="36000">
            <a:noAutofit/>
          </a:bodyPr>
          <a:lstStyle>
            <a:lvl1pPr marL="358775" indent="-358775" algn="l" defTabSz="957263" rtl="0" eaLnBrk="1" fontAlgn="base" hangingPunct="1">
              <a:lnSpc>
                <a:spcPct val="106000"/>
              </a:lnSpc>
              <a:spcBef>
                <a:spcPts val="1350"/>
              </a:spcBef>
              <a:spcAft>
                <a:spcPct val="0"/>
              </a:spcAft>
              <a:buFont typeface="Arial" charset="0"/>
              <a:defRPr lang="en-US" sz="1400" kern="1200" dirty="0">
                <a:solidFill>
                  <a:schemeClr val="tx2"/>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400" kern="1200" dirty="0">
                <a:solidFill>
                  <a:schemeClr val="tx2"/>
                </a:solidFill>
                <a:latin typeface="+mn-lt"/>
                <a:ea typeface="+mj-ea"/>
                <a:cs typeface="+mj-cs"/>
              </a:defRPr>
            </a:lvl2pPr>
            <a:lvl3pPr marL="373063" indent="-182563"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3pPr>
            <a:lvl4pPr marL="565150" indent="-190500"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4pPr>
            <a:lvl5pPr marL="744538" indent="-179388" algn="l" defTabSz="957263" rtl="0" eaLnBrk="1" fontAlgn="base" hangingPunct="1">
              <a:lnSpc>
                <a:spcPct val="106000"/>
              </a:lnSpc>
              <a:spcBef>
                <a:spcPts val="575"/>
              </a:spcBef>
              <a:spcAft>
                <a:spcPct val="0"/>
              </a:spcAft>
              <a:buFont typeface="Arial" charset="0"/>
              <a:buChar char="‒"/>
              <a:defRPr lang="en-GB" sz="1200" kern="1200" dirty="0">
                <a:solidFill>
                  <a:schemeClr val="tx2"/>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a:lstStyle>
          <a:p>
            <a:pPr marL="180000" lvl="1" indent="-180000">
              <a:spcBef>
                <a:spcPts val="400"/>
              </a:spcBef>
              <a:spcAft>
                <a:spcPts val="0"/>
              </a:spcAft>
              <a:buNone/>
            </a:pPr>
            <a:r>
              <a:rPr lang="en-US" dirty="0" smtClean="0">
                <a:solidFill>
                  <a:srgbClr val="313131"/>
                </a:solidFill>
              </a:rPr>
              <a:t>We have to build -:</a:t>
            </a:r>
          </a:p>
          <a:p>
            <a:pPr marL="180000" lvl="1" indent="-180000">
              <a:spcBef>
                <a:spcPts val="400"/>
              </a:spcBef>
              <a:spcAft>
                <a:spcPts val="0"/>
              </a:spcAft>
              <a:buFont typeface="Wingdings" pitchFamily="2" charset="2"/>
              <a:buChar char="ü"/>
            </a:pPr>
            <a:r>
              <a:rPr lang="en-US" dirty="0" smtClean="0">
                <a:solidFill>
                  <a:srgbClr val="313131"/>
                </a:solidFill>
              </a:rPr>
              <a:t>Insights around all business variables in order to identify top most features that drive PPI purchase</a:t>
            </a:r>
          </a:p>
          <a:p>
            <a:pPr marL="180000" lvl="1" indent="-180000">
              <a:spcBef>
                <a:spcPts val="400"/>
              </a:spcBef>
              <a:spcAft>
                <a:spcPts val="0"/>
              </a:spcAft>
              <a:buFont typeface="Wingdings" pitchFamily="2" charset="2"/>
              <a:buChar char="ü"/>
            </a:pPr>
            <a:r>
              <a:rPr lang="en-US" dirty="0" smtClean="0">
                <a:solidFill>
                  <a:srgbClr val="313131"/>
                </a:solidFill>
              </a:rPr>
              <a:t>Mine out segments within the important features to identify target audience</a:t>
            </a:r>
          </a:p>
          <a:p>
            <a:pPr marL="180000" lvl="1" indent="-180000">
              <a:spcBef>
                <a:spcPts val="400"/>
              </a:spcBef>
              <a:spcAft>
                <a:spcPts val="0"/>
              </a:spcAft>
              <a:buFont typeface="Wingdings" pitchFamily="2" charset="2"/>
              <a:buChar char="ü"/>
            </a:pPr>
            <a:r>
              <a:rPr lang="en-US" dirty="0" smtClean="0">
                <a:solidFill>
                  <a:srgbClr val="313131"/>
                </a:solidFill>
              </a:rPr>
              <a:t>Use association rules to cross sell right product to right customer segment</a:t>
            </a:r>
          </a:p>
          <a:p>
            <a:pPr marL="180000" lvl="1" indent="-180000">
              <a:spcBef>
                <a:spcPts val="400"/>
              </a:spcBef>
              <a:spcAft>
                <a:spcPts val="0"/>
              </a:spcAft>
              <a:buNone/>
            </a:pPr>
            <a:endParaRPr lang="en-US" sz="1600" dirty="0" smtClean="0">
              <a:solidFill>
                <a:srgbClr val="313131"/>
              </a:solidFill>
            </a:endParaRPr>
          </a:p>
        </p:txBody>
      </p:sp>
      <p:sp>
        <p:nvSpPr>
          <p:cNvPr id="13" name="Rectangle 12"/>
          <p:cNvSpPr>
            <a:spLocks noChangeArrowheads="1"/>
          </p:cNvSpPr>
          <p:nvPr>
            <p:custDataLst>
              <p:tags r:id="rId2"/>
            </p:custDataLst>
          </p:nvPr>
        </p:nvSpPr>
        <p:spPr bwMode="gray">
          <a:xfrm>
            <a:off x="381000" y="2819400"/>
            <a:ext cx="1552575" cy="1600200"/>
          </a:xfrm>
          <a:prstGeom prst="rect">
            <a:avLst/>
          </a:prstGeom>
          <a:solidFill>
            <a:schemeClr val="accent3">
              <a:lumMod val="75000"/>
            </a:schemeClr>
          </a:solidFill>
          <a:ln w="12700" algn="ctr">
            <a:solidFill>
              <a:schemeClr val="bg1"/>
            </a:solidFill>
            <a:miter lim="800000"/>
            <a:headEnd/>
            <a:tailEnd/>
          </a:ln>
        </p:spPr>
        <p:txBody>
          <a:bodyPr lIns="36000" tIns="36000" rIns="36000" bIns="36000" anchor="ctr" anchorCtr="1"/>
          <a:lstStyle/>
          <a:p>
            <a:pPr algn="ctr">
              <a:lnSpc>
                <a:spcPct val="106000"/>
              </a:lnSpc>
              <a:defRPr/>
            </a:pPr>
            <a:r>
              <a:rPr lang="en-US" sz="2000" dirty="0" smtClean="0">
                <a:solidFill>
                  <a:schemeClr val="bg1"/>
                </a:solidFill>
              </a:rPr>
              <a:t>What</a:t>
            </a:r>
            <a:endParaRPr lang="en-US" sz="2000" dirty="0">
              <a:solidFill>
                <a:schemeClr val="bg1"/>
              </a:solidFill>
            </a:endParaRPr>
          </a:p>
        </p:txBody>
      </p:sp>
      <p:sp>
        <p:nvSpPr>
          <p:cNvPr id="14" name="Rectangle 13"/>
          <p:cNvSpPr>
            <a:spLocks noChangeArrowheads="1"/>
          </p:cNvSpPr>
          <p:nvPr>
            <p:custDataLst>
              <p:tags r:id="rId3"/>
            </p:custDataLst>
          </p:nvPr>
        </p:nvSpPr>
        <p:spPr bwMode="gray">
          <a:xfrm>
            <a:off x="381000" y="4724400"/>
            <a:ext cx="1552575" cy="1524000"/>
          </a:xfrm>
          <a:prstGeom prst="rect">
            <a:avLst/>
          </a:prstGeom>
          <a:solidFill>
            <a:schemeClr val="accent3">
              <a:lumMod val="75000"/>
            </a:schemeClr>
          </a:solidFill>
          <a:ln w="12700" algn="ctr">
            <a:solidFill>
              <a:schemeClr val="bg1"/>
            </a:solidFill>
            <a:miter lim="800000"/>
            <a:headEnd/>
            <a:tailEnd/>
          </a:ln>
        </p:spPr>
        <p:txBody>
          <a:bodyPr lIns="36000" tIns="36000" rIns="36000" bIns="36000" anchor="ctr" anchorCtr="1"/>
          <a:lstStyle/>
          <a:p>
            <a:pPr algn="ctr">
              <a:lnSpc>
                <a:spcPct val="106000"/>
              </a:lnSpc>
              <a:defRPr/>
            </a:pPr>
            <a:r>
              <a:rPr lang="en-US" sz="2000" dirty="0" smtClean="0">
                <a:solidFill>
                  <a:schemeClr val="bg1"/>
                </a:solidFill>
              </a:rPr>
              <a:t>How</a:t>
            </a:r>
            <a:endParaRPr lang="en-US" sz="20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238" y="0"/>
            <a:ext cx="8391525" cy="698500"/>
          </a:xfrm>
        </p:spPr>
        <p:txBody>
          <a:bodyPr/>
          <a:lstStyle/>
          <a:p>
            <a:pPr algn="l"/>
            <a:r>
              <a:rPr lang="en-US" sz="3600" b="1" dirty="0" smtClean="0">
                <a:solidFill>
                  <a:srgbClr val="00B0F0"/>
                </a:solidFill>
              </a:rPr>
              <a:t>Breaking down the Case</a:t>
            </a:r>
            <a:endParaRPr lang="en-US" sz="3600" b="1" dirty="0">
              <a:solidFill>
                <a:srgbClr val="00B0F0"/>
              </a:solidFill>
            </a:endParaRPr>
          </a:p>
        </p:txBody>
      </p:sp>
      <p:sp>
        <p:nvSpPr>
          <p:cNvPr id="5" name="Title 1"/>
          <p:cNvSpPr txBox="1">
            <a:spLocks/>
          </p:cNvSpPr>
          <p:nvPr/>
        </p:nvSpPr>
        <p:spPr>
          <a:xfrm>
            <a:off x="381000" y="673100"/>
            <a:ext cx="8391525" cy="6985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noProof="0" dirty="0" smtClean="0">
                <a:latin typeface="+mj-lt"/>
                <a:ea typeface="+mj-ea"/>
                <a:cs typeface="+mj-cs"/>
              </a:rPr>
              <a:t>How we build </a:t>
            </a:r>
            <a:r>
              <a:rPr lang="en-US" sz="2400" dirty="0" smtClean="0">
                <a:latin typeface="+mj-lt"/>
                <a:ea typeface="+mj-ea"/>
                <a:cs typeface="+mj-cs"/>
              </a:rPr>
              <a:t>insights around identifying the right customer to Cross Sell Insurance Products</a:t>
            </a:r>
            <a:r>
              <a:rPr lang="en-US" sz="2400" noProof="0" dirty="0" smtClean="0">
                <a:latin typeface="+mj-lt"/>
                <a:ea typeface="+mj-ea"/>
                <a:cs typeface="+mj-cs"/>
              </a:rPr>
              <a:t>?</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7"/>
          <p:cNvPicPr>
            <a:picLocks noChangeAspect="1" noChangeArrowheads="1"/>
          </p:cNvPicPr>
          <p:nvPr/>
        </p:nvPicPr>
        <p:blipFill>
          <a:blip r:embed="rId2" cstate="print"/>
          <a:srcRect l="54957" b="59998"/>
          <a:stretch>
            <a:fillRect/>
          </a:stretch>
        </p:blipFill>
        <p:spPr bwMode="auto">
          <a:xfrm>
            <a:off x="762000" y="1447800"/>
            <a:ext cx="6361510" cy="3971550"/>
          </a:xfrm>
          <a:prstGeom prst="rect">
            <a:avLst/>
          </a:prstGeom>
          <a:noFill/>
          <a:ln w="9525">
            <a:noFill/>
            <a:miter lim="800000"/>
            <a:headEnd/>
            <a:tailEnd/>
          </a:ln>
          <a:effectLst/>
        </p:spPr>
      </p:pic>
      <p:sp>
        <p:nvSpPr>
          <p:cNvPr id="7" name="TextBox 6"/>
          <p:cNvSpPr txBox="1"/>
          <p:nvPr/>
        </p:nvSpPr>
        <p:spPr>
          <a:xfrm>
            <a:off x="685800" y="2646908"/>
            <a:ext cx="1586328" cy="1256754"/>
          </a:xfrm>
          <a:prstGeom prst="rect">
            <a:avLst/>
          </a:prstGeom>
          <a:noFill/>
        </p:spPr>
        <p:txBody>
          <a:bodyPr wrap="square" lIns="0" tIns="0" rIns="0" bIns="0" rtlCol="0">
            <a:spAutoFit/>
          </a:bodyPr>
          <a:lstStyle/>
          <a:p>
            <a:pPr marL="115874" indent="-115874">
              <a:lnSpc>
                <a:spcPts val="1500"/>
              </a:lnSpc>
              <a:spcBef>
                <a:spcPts val="200"/>
              </a:spcBef>
              <a:spcAft>
                <a:spcPts val="200"/>
              </a:spcAft>
              <a:buFont typeface="Arial" pitchFamily="34" charset="0"/>
              <a:buChar char="•"/>
            </a:pPr>
            <a:r>
              <a:rPr lang="en-CA" sz="1200" dirty="0"/>
              <a:t>Understand </a:t>
            </a:r>
            <a:r>
              <a:rPr lang="en-CA" sz="1200" dirty="0" smtClean="0"/>
              <a:t>data  from all relevant files</a:t>
            </a:r>
            <a:endParaRPr lang="en-CA" sz="1200" dirty="0"/>
          </a:p>
          <a:p>
            <a:pPr marL="115874" indent="-115874">
              <a:lnSpc>
                <a:spcPts val="1500"/>
              </a:lnSpc>
              <a:spcBef>
                <a:spcPts val="200"/>
              </a:spcBef>
              <a:spcAft>
                <a:spcPts val="200"/>
              </a:spcAft>
              <a:buFont typeface="Arial" pitchFamily="34" charset="0"/>
              <a:buChar char="•"/>
            </a:pPr>
            <a:r>
              <a:rPr lang="en-CA" sz="1200" dirty="0"/>
              <a:t> </a:t>
            </a:r>
            <a:r>
              <a:rPr lang="en-CA" sz="1200" dirty="0" smtClean="0"/>
              <a:t>Loading all the variables into R environment.</a:t>
            </a:r>
          </a:p>
          <a:p>
            <a:pPr marL="115874" indent="-115874">
              <a:lnSpc>
                <a:spcPts val="1500"/>
              </a:lnSpc>
              <a:spcBef>
                <a:spcPts val="200"/>
              </a:spcBef>
              <a:spcAft>
                <a:spcPts val="200"/>
              </a:spcAft>
              <a:buFont typeface="Arial" pitchFamily="34" charset="0"/>
              <a:buChar char="•"/>
            </a:pPr>
            <a:endParaRPr lang="en-US" sz="1200" dirty="0">
              <a:solidFill>
                <a:srgbClr val="002776"/>
              </a:solidFill>
            </a:endParaRPr>
          </a:p>
        </p:txBody>
      </p:sp>
      <p:cxnSp>
        <p:nvCxnSpPr>
          <p:cNvPr id="8" name="Straight Connector 7"/>
          <p:cNvCxnSpPr/>
          <p:nvPr/>
        </p:nvCxnSpPr>
        <p:spPr>
          <a:xfrm flipH="1" flipV="1">
            <a:off x="914737" y="2820888"/>
            <a:ext cx="5715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039636" y="1295400"/>
            <a:ext cx="1885950" cy="1002262"/>
          </a:xfrm>
          <a:prstGeom prst="rect">
            <a:avLst/>
          </a:prstGeom>
          <a:noFill/>
        </p:spPr>
        <p:txBody>
          <a:bodyPr wrap="square" lIns="0" tIns="0" rIns="0" bIns="0" rtlCol="0">
            <a:spAutoFit/>
          </a:bodyPr>
          <a:lstStyle/>
          <a:p>
            <a:pPr marL="115874" indent="-115874">
              <a:lnSpc>
                <a:spcPts val="1500"/>
              </a:lnSpc>
              <a:spcBef>
                <a:spcPts val="200"/>
              </a:spcBef>
              <a:spcAft>
                <a:spcPts val="200"/>
              </a:spcAft>
              <a:buFont typeface="Arial" pitchFamily="34" charset="0"/>
              <a:buChar char="•"/>
            </a:pPr>
            <a:r>
              <a:rPr lang="en-US" sz="1200" dirty="0"/>
              <a:t>Cleanse the data for the data analysis </a:t>
            </a:r>
            <a:r>
              <a:rPr lang="en-US" sz="1200" dirty="0" smtClean="0"/>
              <a:t>– Removing NAs / -VE values flowing in various columns.</a:t>
            </a:r>
          </a:p>
          <a:p>
            <a:pPr marL="115874" indent="-115874">
              <a:lnSpc>
                <a:spcPts val="1500"/>
              </a:lnSpc>
              <a:spcBef>
                <a:spcPts val="200"/>
              </a:spcBef>
              <a:spcAft>
                <a:spcPts val="200"/>
              </a:spcAft>
              <a:buFont typeface="Arial" pitchFamily="34" charset="0"/>
              <a:buChar char="•"/>
            </a:pPr>
            <a:endParaRPr lang="en-US" sz="1100" dirty="0"/>
          </a:p>
        </p:txBody>
      </p:sp>
      <p:sp>
        <p:nvSpPr>
          <p:cNvPr id="28" name="TextBox 27"/>
          <p:cNvSpPr txBox="1"/>
          <p:nvPr/>
        </p:nvSpPr>
        <p:spPr>
          <a:xfrm>
            <a:off x="4705779" y="5500169"/>
            <a:ext cx="1371600" cy="184666"/>
          </a:xfrm>
          <a:prstGeom prst="rect">
            <a:avLst/>
          </a:prstGeom>
          <a:noFill/>
        </p:spPr>
        <p:txBody>
          <a:bodyPr wrap="square" lIns="0" tIns="0" rIns="0" bIns="0" rtlCol="0">
            <a:spAutoFit/>
          </a:bodyPr>
          <a:lstStyle/>
          <a:p>
            <a:pPr algn="ctr"/>
            <a:r>
              <a:rPr lang="en-US" sz="1200" dirty="0"/>
              <a:t>New patterns</a:t>
            </a:r>
          </a:p>
        </p:txBody>
      </p:sp>
      <p:grpSp>
        <p:nvGrpSpPr>
          <p:cNvPr id="3" name="Group 140"/>
          <p:cNvGrpSpPr/>
          <p:nvPr/>
        </p:nvGrpSpPr>
        <p:grpSpPr>
          <a:xfrm>
            <a:off x="5318430" y="5063214"/>
            <a:ext cx="664181" cy="345051"/>
            <a:chOff x="5879205" y="5867400"/>
            <a:chExt cx="876837" cy="533400"/>
          </a:xfrm>
        </p:grpSpPr>
        <p:cxnSp>
          <p:nvCxnSpPr>
            <p:cNvPr id="30" name="Straight Connector 29"/>
            <p:cNvCxnSpPr/>
            <p:nvPr/>
          </p:nvCxnSpPr>
          <p:spPr>
            <a:xfrm flipH="1">
              <a:off x="6146442" y="5943600"/>
              <a:ext cx="152400" cy="457200"/>
            </a:xfrm>
            <a:prstGeom prst="line">
              <a:avLst/>
            </a:prstGeom>
            <a:ln w="15875">
              <a:solidFill>
                <a:srgbClr val="97A60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22642" y="6172200"/>
              <a:ext cx="304800" cy="0"/>
            </a:xfrm>
            <a:prstGeom prst="line">
              <a:avLst/>
            </a:prstGeom>
            <a:ln w="15875">
              <a:solidFill>
                <a:srgbClr val="97A60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527442" y="6019800"/>
              <a:ext cx="228600" cy="152400"/>
            </a:xfrm>
            <a:prstGeom prst="line">
              <a:avLst/>
            </a:prstGeom>
            <a:ln w="15875">
              <a:solidFill>
                <a:srgbClr val="97A60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603642" y="5867400"/>
              <a:ext cx="152400" cy="152400"/>
            </a:xfrm>
            <a:prstGeom prst="line">
              <a:avLst/>
            </a:prstGeom>
            <a:ln w="15875">
              <a:solidFill>
                <a:srgbClr val="97A602"/>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031605" y="6096000"/>
              <a:ext cx="228600" cy="0"/>
            </a:xfrm>
            <a:prstGeom prst="line">
              <a:avLst/>
            </a:prstGeom>
            <a:ln w="15875">
              <a:solidFill>
                <a:srgbClr val="97A60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79205" y="6019800"/>
              <a:ext cx="152400" cy="76200"/>
            </a:xfrm>
            <a:prstGeom prst="line">
              <a:avLst/>
            </a:prstGeom>
            <a:ln w="15875">
              <a:solidFill>
                <a:srgbClr val="97A602"/>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6477000" y="2286000"/>
            <a:ext cx="1447800" cy="2846933"/>
          </a:xfrm>
          <a:prstGeom prst="rect">
            <a:avLst/>
          </a:prstGeom>
          <a:noFill/>
        </p:spPr>
        <p:txBody>
          <a:bodyPr wrap="square" lIns="0" tIns="0" rIns="0" bIns="0" rtlCol="0">
            <a:spAutoFit/>
          </a:bodyPr>
          <a:lstStyle/>
          <a:p>
            <a:pPr marL="115874" indent="-115874">
              <a:lnSpc>
                <a:spcPts val="1500"/>
              </a:lnSpc>
              <a:spcBef>
                <a:spcPts val="200"/>
              </a:spcBef>
              <a:spcAft>
                <a:spcPts val="200"/>
              </a:spcAft>
              <a:buFont typeface="Arial" pitchFamily="34" charset="0"/>
              <a:buChar char="•"/>
            </a:pPr>
            <a:r>
              <a:rPr lang="en-US" sz="1200" dirty="0"/>
              <a:t>Perform full Exploratory data </a:t>
            </a:r>
            <a:r>
              <a:rPr lang="en-US" sz="1200" dirty="0" smtClean="0"/>
              <a:t>Analysis</a:t>
            </a:r>
          </a:p>
          <a:p>
            <a:pPr marL="115874" indent="-115874">
              <a:lnSpc>
                <a:spcPts val="1500"/>
              </a:lnSpc>
              <a:spcBef>
                <a:spcPts val="200"/>
              </a:spcBef>
              <a:spcAft>
                <a:spcPts val="200"/>
              </a:spcAft>
              <a:buFont typeface="Arial" pitchFamily="34" charset="0"/>
              <a:buChar char="•"/>
            </a:pPr>
            <a:r>
              <a:rPr lang="en-US" sz="1200" dirty="0" smtClean="0"/>
              <a:t>Transform variables to handle skewness and build segments</a:t>
            </a:r>
          </a:p>
          <a:p>
            <a:pPr marL="115874" indent="-115874">
              <a:lnSpc>
                <a:spcPts val="1500"/>
              </a:lnSpc>
              <a:spcBef>
                <a:spcPts val="200"/>
              </a:spcBef>
              <a:spcAft>
                <a:spcPts val="200"/>
              </a:spcAft>
              <a:buFont typeface="Arial" pitchFamily="34" charset="0"/>
              <a:buChar char="•"/>
            </a:pPr>
            <a:r>
              <a:rPr lang="en-US" sz="1200" dirty="0" smtClean="0"/>
              <a:t>Identifying important  variables that can impact PPI purchase</a:t>
            </a:r>
            <a:endParaRPr lang="en-US" sz="1200" dirty="0"/>
          </a:p>
          <a:p>
            <a:pPr marL="115874" indent="-115874">
              <a:lnSpc>
                <a:spcPts val="1500"/>
              </a:lnSpc>
              <a:spcBef>
                <a:spcPts val="200"/>
              </a:spcBef>
              <a:spcAft>
                <a:spcPts val="200"/>
              </a:spcAft>
              <a:buFont typeface="Arial" pitchFamily="34" charset="0"/>
              <a:buChar char="•"/>
            </a:pPr>
            <a:r>
              <a:rPr lang="en-US" sz="1200" dirty="0"/>
              <a:t>Identify the </a:t>
            </a:r>
            <a:r>
              <a:rPr lang="en-US" sz="1200" dirty="0" smtClean="0"/>
              <a:t>relationship between different predictor variables and predicted variable</a:t>
            </a:r>
            <a:endParaRPr lang="en-US" sz="1200" dirty="0"/>
          </a:p>
        </p:txBody>
      </p:sp>
      <p:sp>
        <p:nvSpPr>
          <p:cNvPr id="37" name="TextBox 36"/>
          <p:cNvSpPr txBox="1"/>
          <p:nvPr/>
        </p:nvSpPr>
        <p:spPr>
          <a:xfrm>
            <a:off x="2325527" y="4500716"/>
            <a:ext cx="2431616" cy="1833835"/>
          </a:xfrm>
          <a:prstGeom prst="rect">
            <a:avLst/>
          </a:prstGeom>
          <a:noFill/>
        </p:spPr>
        <p:txBody>
          <a:bodyPr wrap="square" lIns="0" tIns="0" rIns="0" bIns="0" rtlCol="0">
            <a:spAutoFit/>
          </a:bodyPr>
          <a:lstStyle/>
          <a:p>
            <a:pPr marL="115874" indent="-115874">
              <a:lnSpc>
                <a:spcPts val="1500"/>
              </a:lnSpc>
              <a:spcBef>
                <a:spcPts val="200"/>
              </a:spcBef>
              <a:spcAft>
                <a:spcPts val="200"/>
              </a:spcAft>
              <a:buFont typeface="Arial" pitchFamily="34" charset="0"/>
              <a:buChar char="•"/>
            </a:pPr>
            <a:r>
              <a:rPr lang="en-US" sz="1200" dirty="0" smtClean="0"/>
              <a:t>Building a model that can help in identifying important features which  can help in understanding the Cross Selling readiness of a consumer.</a:t>
            </a:r>
          </a:p>
          <a:p>
            <a:pPr marL="115874" indent="-115874">
              <a:lnSpc>
                <a:spcPts val="1500"/>
              </a:lnSpc>
              <a:spcBef>
                <a:spcPts val="200"/>
              </a:spcBef>
              <a:spcAft>
                <a:spcPts val="200"/>
              </a:spcAft>
              <a:buFont typeface="Arial" pitchFamily="34" charset="0"/>
              <a:buChar char="•"/>
            </a:pPr>
            <a:r>
              <a:rPr lang="en-US" sz="1200" dirty="0" smtClean="0"/>
              <a:t>Selecting algorithm which helps in building rules  around shortlisted important variables and PPI/ PPI types.</a:t>
            </a:r>
          </a:p>
          <a:p>
            <a:pPr marL="115874" indent="-115874">
              <a:lnSpc>
                <a:spcPts val="1500"/>
              </a:lnSpc>
              <a:spcBef>
                <a:spcPts val="200"/>
              </a:spcBef>
              <a:spcAft>
                <a:spcPts val="200"/>
              </a:spcAft>
            </a:pPr>
            <a:endParaRPr lang="en-US" sz="1200" dirty="0"/>
          </a:p>
        </p:txBody>
      </p:sp>
      <p:sp>
        <p:nvSpPr>
          <p:cNvPr id="38" name="Rectangle 37"/>
          <p:cNvSpPr/>
          <p:nvPr/>
        </p:nvSpPr>
        <p:spPr>
          <a:xfrm>
            <a:off x="1429087" y="1844226"/>
            <a:ext cx="1200150" cy="571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4" rIns="0" bIns="45714" rtlCol="0" anchor="ctr"/>
          <a:lstStyle/>
          <a:p>
            <a:pPr algn="ctr"/>
            <a:r>
              <a:rPr lang="en-US" sz="1600" b="1" dirty="0" smtClean="0">
                <a:solidFill>
                  <a:schemeClr val="bg1"/>
                </a:solidFill>
              </a:rPr>
              <a:t>Data </a:t>
            </a:r>
            <a:r>
              <a:rPr lang="en-US" sz="1600" b="1" dirty="0">
                <a:solidFill>
                  <a:schemeClr val="bg1"/>
                </a:solidFill>
              </a:rPr>
              <a:t>identification</a:t>
            </a:r>
          </a:p>
        </p:txBody>
      </p:sp>
      <p:sp>
        <p:nvSpPr>
          <p:cNvPr id="39" name="Oval 38"/>
          <p:cNvSpPr/>
          <p:nvPr/>
        </p:nvSpPr>
        <p:spPr>
          <a:xfrm>
            <a:off x="1316114" y="1723278"/>
            <a:ext cx="240030" cy="2400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4" rIns="0" bIns="45714" rtlCol="0" anchor="ctr"/>
          <a:lstStyle/>
          <a:p>
            <a:r>
              <a:rPr lang="en-US" sz="1400" dirty="0">
                <a:solidFill>
                  <a:schemeClr val="bg1"/>
                </a:solidFill>
              </a:rPr>
              <a:t>1</a:t>
            </a:r>
          </a:p>
        </p:txBody>
      </p:sp>
      <p:sp>
        <p:nvSpPr>
          <p:cNvPr id="40" name="Rectangle 39"/>
          <p:cNvSpPr/>
          <p:nvPr/>
        </p:nvSpPr>
        <p:spPr>
          <a:xfrm>
            <a:off x="2743537" y="2472876"/>
            <a:ext cx="1200150" cy="571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600" b="1" dirty="0">
                <a:solidFill>
                  <a:schemeClr val="bg1"/>
                </a:solidFill>
              </a:rPr>
              <a:t>Data Validation</a:t>
            </a:r>
          </a:p>
        </p:txBody>
      </p:sp>
      <p:sp>
        <p:nvSpPr>
          <p:cNvPr id="41" name="Oval 40"/>
          <p:cNvSpPr/>
          <p:nvPr/>
        </p:nvSpPr>
        <p:spPr>
          <a:xfrm>
            <a:off x="2630564" y="2351928"/>
            <a:ext cx="240030" cy="2400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4" rIns="0" bIns="45714" rtlCol="0" anchor="ctr"/>
          <a:lstStyle/>
          <a:p>
            <a:r>
              <a:rPr lang="en-US" sz="1400" dirty="0">
                <a:solidFill>
                  <a:schemeClr val="bg1"/>
                </a:solidFill>
              </a:rPr>
              <a:t>2</a:t>
            </a:r>
          </a:p>
        </p:txBody>
      </p:sp>
      <p:sp>
        <p:nvSpPr>
          <p:cNvPr id="42" name="Rectangle 41"/>
          <p:cNvSpPr/>
          <p:nvPr/>
        </p:nvSpPr>
        <p:spPr>
          <a:xfrm>
            <a:off x="3943687" y="3387276"/>
            <a:ext cx="1200150" cy="571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600" b="1" dirty="0">
                <a:solidFill>
                  <a:schemeClr val="bg1"/>
                </a:solidFill>
              </a:rPr>
              <a:t>Data Exploration</a:t>
            </a:r>
          </a:p>
        </p:txBody>
      </p:sp>
      <p:sp>
        <p:nvSpPr>
          <p:cNvPr id="43" name="Oval 42"/>
          <p:cNvSpPr/>
          <p:nvPr/>
        </p:nvSpPr>
        <p:spPr>
          <a:xfrm>
            <a:off x="3822740" y="3266328"/>
            <a:ext cx="240030" cy="2400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4" rIns="0" bIns="45714" rtlCol="0" anchor="ctr"/>
          <a:lstStyle/>
          <a:p>
            <a:r>
              <a:rPr lang="en-US" sz="1400" dirty="0">
                <a:solidFill>
                  <a:schemeClr val="bg1"/>
                </a:solidFill>
              </a:rPr>
              <a:t>3</a:t>
            </a:r>
          </a:p>
        </p:txBody>
      </p:sp>
      <p:sp>
        <p:nvSpPr>
          <p:cNvPr id="44" name="Rectangle 43"/>
          <p:cNvSpPr/>
          <p:nvPr/>
        </p:nvSpPr>
        <p:spPr>
          <a:xfrm>
            <a:off x="5071339" y="4268253"/>
            <a:ext cx="1200150" cy="571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rtlCol="0" anchor="ctr"/>
          <a:lstStyle/>
          <a:p>
            <a:pPr algn="ctr"/>
            <a:r>
              <a:rPr lang="en-US" sz="1600" b="1" dirty="0">
                <a:solidFill>
                  <a:schemeClr val="bg1"/>
                </a:solidFill>
              </a:rPr>
              <a:t>Data  Analysis</a:t>
            </a:r>
          </a:p>
        </p:txBody>
      </p:sp>
      <p:sp>
        <p:nvSpPr>
          <p:cNvPr id="45" name="Oval 44"/>
          <p:cNvSpPr/>
          <p:nvPr/>
        </p:nvSpPr>
        <p:spPr>
          <a:xfrm>
            <a:off x="4958366" y="4147305"/>
            <a:ext cx="240030" cy="2400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4" rIns="0" bIns="45714" rtlCol="0" anchor="ctr"/>
          <a:lstStyle/>
          <a:p>
            <a:r>
              <a:rPr lang="en-US" sz="1400" dirty="0">
                <a:solidFill>
                  <a:schemeClr val="bg1"/>
                </a:solidFill>
              </a:rPr>
              <a:t>4</a:t>
            </a:r>
          </a:p>
        </p:txBody>
      </p:sp>
      <p:cxnSp>
        <p:nvCxnSpPr>
          <p:cNvPr id="46" name="Elbow Connector 45"/>
          <p:cNvCxnSpPr>
            <a:stCxn id="38" idx="2"/>
            <a:endCxn id="7" idx="0"/>
          </p:cNvCxnSpPr>
          <p:nvPr/>
        </p:nvCxnSpPr>
        <p:spPr>
          <a:xfrm rot="5400000">
            <a:off x="1638472" y="2256218"/>
            <a:ext cx="231182" cy="550198"/>
          </a:xfrm>
          <a:prstGeom prst="bentConnector3">
            <a:avLst>
              <a:gd name="adj1" fmla="val 50000"/>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Elbow Connector 47"/>
          <p:cNvCxnSpPr>
            <a:stCxn id="40" idx="0"/>
            <a:endCxn id="9" idx="1"/>
          </p:cNvCxnSpPr>
          <p:nvPr/>
        </p:nvCxnSpPr>
        <p:spPr>
          <a:xfrm rot="5400000" flipH="1" flipV="1">
            <a:off x="3853452" y="1286692"/>
            <a:ext cx="676345" cy="1696024"/>
          </a:xfrm>
          <a:prstGeom prst="bentConnector2">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Elbow Connector 86"/>
          <p:cNvCxnSpPr>
            <a:stCxn id="44" idx="2"/>
          </p:cNvCxnSpPr>
          <p:nvPr/>
        </p:nvCxnSpPr>
        <p:spPr>
          <a:xfrm rot="5400000">
            <a:off x="5167610" y="4449758"/>
            <a:ext cx="113808" cy="893799"/>
          </a:xfrm>
          <a:prstGeom prst="bentConnector2">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Elbow Connector 125"/>
          <p:cNvCxnSpPr/>
          <p:nvPr/>
        </p:nvCxnSpPr>
        <p:spPr>
          <a:xfrm rot="10800000" flipV="1">
            <a:off x="5095266" y="3124200"/>
            <a:ext cx="1229334" cy="510344"/>
          </a:xfrm>
          <a:prstGeom prst="bentConnector3">
            <a:avLst>
              <a:gd name="adj1" fmla="val 50000"/>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49500"/>
            <a:ext cx="8391525" cy="698500"/>
          </a:xfrm>
        </p:spPr>
        <p:txBody>
          <a:bodyPr/>
          <a:lstStyle/>
          <a:p>
            <a:pPr algn="l"/>
            <a:r>
              <a:rPr lang="en-US" sz="3600" b="1" dirty="0" smtClean="0">
                <a:solidFill>
                  <a:srgbClr val="00B0F0"/>
                </a:solidFill>
              </a:rPr>
              <a:t>Data Validation</a:t>
            </a:r>
            <a:endParaRPr lang="en-US" sz="3600" b="1" dirty="0">
              <a:solidFill>
                <a:srgbClr val="00B0F0"/>
              </a:solidFill>
            </a:endParaRPr>
          </a:p>
        </p:txBody>
      </p:sp>
      <p:sp>
        <p:nvSpPr>
          <p:cNvPr id="9" name="AutoShape 3"/>
          <p:cNvSpPr>
            <a:spLocks noChangeArrowheads="1"/>
          </p:cNvSpPr>
          <p:nvPr>
            <p:custDataLst>
              <p:tags r:id="rId1"/>
            </p:custDataLst>
          </p:nvPr>
        </p:nvSpPr>
        <p:spPr bwMode="gray">
          <a:xfrm>
            <a:off x="304800" y="3276600"/>
            <a:ext cx="2206625" cy="584200"/>
          </a:xfrm>
          <a:prstGeom prst="chevron">
            <a:avLst>
              <a:gd name="adj" fmla="val 34952"/>
            </a:avLst>
          </a:prstGeom>
          <a:solidFill>
            <a:srgbClr val="00A1DE"/>
          </a:solidFill>
          <a:ln w="12700" cap="rnd" algn="ctr">
            <a:noFill/>
            <a:miter lim="800000"/>
            <a:headEnd/>
            <a:tailEnd/>
          </a:ln>
        </p:spPr>
        <p:txBody>
          <a:bodyPr lIns="36000" tIns="36000" rIns="36000" bIns="36000" anchor="ctr" anchorCtr="1"/>
          <a:lstStyle/>
          <a:p>
            <a:pPr algn="ctr">
              <a:lnSpc>
                <a:spcPct val="106000"/>
              </a:lnSpc>
              <a:defRPr/>
            </a:pPr>
            <a:r>
              <a:rPr lang="en-US" sz="1400" b="1" dirty="0" smtClean="0">
                <a:solidFill>
                  <a:schemeClr val="bg1"/>
                </a:solidFill>
              </a:rPr>
              <a:t>Checking for Duplicates</a:t>
            </a:r>
            <a:endParaRPr lang="en-US" sz="1400" b="1" dirty="0">
              <a:solidFill>
                <a:schemeClr val="bg1"/>
              </a:solidFill>
            </a:endParaRPr>
          </a:p>
        </p:txBody>
      </p:sp>
      <p:sp>
        <p:nvSpPr>
          <p:cNvPr id="15" name="AutoShape 4"/>
          <p:cNvSpPr>
            <a:spLocks noChangeArrowheads="1"/>
          </p:cNvSpPr>
          <p:nvPr>
            <p:custDataLst>
              <p:tags r:id="rId2"/>
            </p:custDataLst>
          </p:nvPr>
        </p:nvSpPr>
        <p:spPr bwMode="gray">
          <a:xfrm>
            <a:off x="2359025" y="3276600"/>
            <a:ext cx="2206625" cy="584200"/>
          </a:xfrm>
          <a:prstGeom prst="chevron">
            <a:avLst>
              <a:gd name="adj" fmla="val 34975"/>
            </a:avLst>
          </a:prstGeom>
          <a:solidFill>
            <a:srgbClr val="00A1DE"/>
          </a:solidFill>
          <a:ln w="12700" cap="rnd" algn="ctr">
            <a:noFill/>
            <a:miter lim="800000"/>
            <a:headEnd/>
            <a:tailEnd/>
          </a:ln>
        </p:spPr>
        <p:txBody>
          <a:bodyPr lIns="36000" tIns="36000" rIns="36000" bIns="36000" anchor="ctr" anchorCtr="1"/>
          <a:lstStyle/>
          <a:p>
            <a:pPr algn="ctr">
              <a:lnSpc>
                <a:spcPct val="106000"/>
              </a:lnSpc>
              <a:defRPr/>
            </a:pPr>
            <a:r>
              <a:rPr lang="en-US" sz="1400" b="1" dirty="0">
                <a:solidFill>
                  <a:schemeClr val="bg1"/>
                </a:solidFill>
              </a:rPr>
              <a:t>Imputing </a:t>
            </a:r>
            <a:r>
              <a:rPr lang="en-US" sz="1400" b="1" dirty="0" smtClean="0">
                <a:solidFill>
                  <a:schemeClr val="bg1"/>
                </a:solidFill>
              </a:rPr>
              <a:t> -VE/Missing </a:t>
            </a:r>
            <a:r>
              <a:rPr lang="en-US" sz="1400" b="1" dirty="0">
                <a:solidFill>
                  <a:schemeClr val="bg1"/>
                </a:solidFill>
              </a:rPr>
              <a:t>Values</a:t>
            </a:r>
          </a:p>
        </p:txBody>
      </p:sp>
      <p:sp>
        <p:nvSpPr>
          <p:cNvPr id="16" name="AutoShape 5"/>
          <p:cNvSpPr>
            <a:spLocks noChangeArrowheads="1"/>
          </p:cNvSpPr>
          <p:nvPr>
            <p:custDataLst>
              <p:tags r:id="rId3"/>
            </p:custDataLst>
          </p:nvPr>
        </p:nvSpPr>
        <p:spPr bwMode="gray">
          <a:xfrm>
            <a:off x="4406900" y="3276600"/>
            <a:ext cx="2206625" cy="584200"/>
          </a:xfrm>
          <a:prstGeom prst="chevron">
            <a:avLst>
              <a:gd name="adj" fmla="val 34975"/>
            </a:avLst>
          </a:prstGeom>
          <a:solidFill>
            <a:srgbClr val="00A1DE"/>
          </a:solidFill>
          <a:ln w="12700" cap="rnd" algn="ctr">
            <a:noFill/>
            <a:miter lim="800000"/>
            <a:headEnd/>
            <a:tailEnd/>
          </a:ln>
        </p:spPr>
        <p:txBody>
          <a:bodyPr lIns="36000" tIns="36000" rIns="36000" bIns="36000" anchor="ctr" anchorCtr="1"/>
          <a:lstStyle/>
          <a:p>
            <a:pPr algn="ctr">
              <a:lnSpc>
                <a:spcPct val="106000"/>
              </a:lnSpc>
              <a:defRPr/>
            </a:pPr>
            <a:r>
              <a:rPr lang="en-US" sz="1400" b="1" dirty="0">
                <a:solidFill>
                  <a:schemeClr val="bg1"/>
                </a:solidFill>
              </a:rPr>
              <a:t>Cleaning –up Insurance Description</a:t>
            </a:r>
          </a:p>
        </p:txBody>
      </p:sp>
      <p:sp>
        <p:nvSpPr>
          <p:cNvPr id="17" name="AutoShape 6"/>
          <p:cNvSpPr>
            <a:spLocks noChangeArrowheads="1"/>
          </p:cNvSpPr>
          <p:nvPr>
            <p:custDataLst>
              <p:tags r:id="rId4"/>
            </p:custDataLst>
          </p:nvPr>
        </p:nvSpPr>
        <p:spPr bwMode="gray">
          <a:xfrm>
            <a:off x="6453187" y="3276600"/>
            <a:ext cx="2206625" cy="584200"/>
          </a:xfrm>
          <a:prstGeom prst="chevron">
            <a:avLst>
              <a:gd name="adj" fmla="val 34975"/>
            </a:avLst>
          </a:prstGeom>
          <a:solidFill>
            <a:srgbClr val="00A1DE"/>
          </a:solidFill>
          <a:ln w="12700" cap="rnd" algn="ctr">
            <a:noFill/>
            <a:miter lim="800000"/>
            <a:headEnd/>
            <a:tailEnd/>
          </a:ln>
        </p:spPr>
        <p:txBody>
          <a:bodyPr lIns="36000" tIns="36000" rIns="36000" bIns="36000" anchor="ctr" anchorCtr="1"/>
          <a:lstStyle/>
          <a:p>
            <a:pPr algn="ctr">
              <a:lnSpc>
                <a:spcPct val="106000"/>
              </a:lnSpc>
              <a:defRPr/>
            </a:pPr>
            <a:r>
              <a:rPr lang="en-US" sz="1400" b="1" dirty="0" smtClean="0">
                <a:solidFill>
                  <a:schemeClr val="bg1"/>
                </a:solidFill>
              </a:rPr>
              <a:t>Converting  Variables to Factor</a:t>
            </a:r>
            <a:endParaRPr lang="en-US" sz="1400" b="1" dirty="0">
              <a:solidFill>
                <a:schemeClr val="bg1"/>
              </a:solidFill>
            </a:endParaRPr>
          </a:p>
        </p:txBody>
      </p:sp>
      <p:sp>
        <p:nvSpPr>
          <p:cNvPr id="18" name="Text Placeholder 5"/>
          <p:cNvSpPr txBox="1">
            <a:spLocks/>
          </p:cNvSpPr>
          <p:nvPr/>
        </p:nvSpPr>
        <p:spPr>
          <a:xfrm>
            <a:off x="304800" y="4012634"/>
            <a:ext cx="1957388" cy="1169551"/>
          </a:xfrm>
          <a:prstGeom prst="rect">
            <a:avLst/>
          </a:prstGeom>
        </p:spPr>
        <p:txBody>
          <a:bodyPr wrap="square" lIns="0" tIns="0" rIns="0" bIns="0">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a:spcBef>
                <a:spcPts val="600"/>
              </a:spcBef>
            </a:pPr>
            <a:r>
              <a:rPr lang="en-US" sz="1200" dirty="0" smtClean="0">
                <a:solidFill>
                  <a:srgbClr val="313131"/>
                </a:solidFill>
              </a:rPr>
              <a:t>The shared Data Structure has </a:t>
            </a:r>
            <a:r>
              <a:rPr lang="en-US" sz="1200" b="1" dirty="0" smtClean="0">
                <a:solidFill>
                  <a:srgbClr val="313131"/>
                </a:solidFill>
              </a:rPr>
              <a:t>16,383 records and 59 feature</a:t>
            </a:r>
          </a:p>
          <a:p>
            <a:pPr marL="274320" lvl="1" indent="-274320">
              <a:spcBef>
                <a:spcPts val="600"/>
              </a:spcBef>
            </a:pPr>
            <a:r>
              <a:rPr lang="en-GB" sz="1200" dirty="0" smtClean="0">
                <a:solidFill>
                  <a:srgbClr val="313131"/>
                </a:solidFill>
              </a:rPr>
              <a:t>No duplicate record found at  “Ref” column level</a:t>
            </a:r>
          </a:p>
          <a:p>
            <a:pPr lvl="2">
              <a:spcAft>
                <a:spcPts val="600"/>
              </a:spcAft>
            </a:pPr>
            <a:endParaRPr lang="en-US" sz="1100" dirty="0" smtClean="0">
              <a:solidFill>
                <a:srgbClr val="313131"/>
              </a:solidFill>
            </a:endParaRPr>
          </a:p>
        </p:txBody>
      </p:sp>
      <p:sp>
        <p:nvSpPr>
          <p:cNvPr id="19" name="Text Placeholder 5"/>
          <p:cNvSpPr txBox="1">
            <a:spLocks/>
          </p:cNvSpPr>
          <p:nvPr/>
        </p:nvSpPr>
        <p:spPr>
          <a:xfrm>
            <a:off x="2359025" y="4012634"/>
            <a:ext cx="1957388" cy="1169551"/>
          </a:xfrm>
          <a:prstGeom prst="rect">
            <a:avLst/>
          </a:prstGeom>
        </p:spPr>
        <p:txBody>
          <a:bodyPr wrap="square" lIns="0" tIns="0" rIns="0" bIns="0">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a:spcBef>
                <a:spcPts val="600"/>
              </a:spcBef>
            </a:pPr>
            <a:r>
              <a:rPr lang="en-US" sz="1200" b="1" dirty="0" smtClean="0">
                <a:solidFill>
                  <a:srgbClr val="313131"/>
                </a:solidFill>
              </a:rPr>
              <a:t>3 features </a:t>
            </a:r>
            <a:r>
              <a:rPr lang="en-US" sz="1200" dirty="0" smtClean="0">
                <a:solidFill>
                  <a:srgbClr val="313131"/>
                </a:solidFill>
              </a:rPr>
              <a:t>had </a:t>
            </a:r>
            <a:r>
              <a:rPr lang="en-US" sz="1200" b="1" dirty="0" smtClean="0">
                <a:solidFill>
                  <a:srgbClr val="313131"/>
                </a:solidFill>
              </a:rPr>
              <a:t>missing values </a:t>
            </a:r>
            <a:r>
              <a:rPr lang="en-US" sz="1200" dirty="0" smtClean="0">
                <a:solidFill>
                  <a:srgbClr val="313131"/>
                </a:solidFill>
              </a:rPr>
              <a:t>and  </a:t>
            </a:r>
            <a:r>
              <a:rPr lang="en-US" sz="1200" b="1" dirty="0" smtClean="0">
                <a:solidFill>
                  <a:srgbClr val="313131"/>
                </a:solidFill>
              </a:rPr>
              <a:t>12 features </a:t>
            </a:r>
            <a:r>
              <a:rPr lang="en-US" sz="1200" dirty="0" smtClean="0">
                <a:solidFill>
                  <a:srgbClr val="313131"/>
                </a:solidFill>
              </a:rPr>
              <a:t>had </a:t>
            </a:r>
            <a:r>
              <a:rPr lang="en-US" sz="1200" b="1" dirty="0" smtClean="0">
                <a:solidFill>
                  <a:srgbClr val="313131"/>
                </a:solidFill>
              </a:rPr>
              <a:t>“-1”</a:t>
            </a:r>
            <a:endParaRPr lang="en-US" sz="1200" b="1" dirty="0">
              <a:solidFill>
                <a:srgbClr val="313131"/>
              </a:solidFill>
            </a:endParaRPr>
          </a:p>
          <a:p>
            <a:pPr marL="274320" lvl="1" indent="-274320">
              <a:spcBef>
                <a:spcPts val="600"/>
              </a:spcBef>
            </a:pPr>
            <a:r>
              <a:rPr lang="en-GB" sz="1200" dirty="0" smtClean="0">
                <a:solidFill>
                  <a:srgbClr val="313131"/>
                </a:solidFill>
              </a:rPr>
              <a:t>NA values have been  in descriptive columns such as </a:t>
            </a:r>
            <a:r>
              <a:rPr lang="en-GB" sz="1200" b="1" dirty="0" smtClean="0">
                <a:solidFill>
                  <a:srgbClr val="313131"/>
                </a:solidFill>
              </a:rPr>
              <a:t>Insurance Description, Category and Code</a:t>
            </a:r>
            <a:r>
              <a:rPr lang="en-GB" sz="1200" dirty="0" smtClean="0">
                <a:solidFill>
                  <a:srgbClr val="313131"/>
                </a:solidFill>
              </a:rPr>
              <a:t>. It  has been imputed by “No Insurance &amp; 0 respectively</a:t>
            </a:r>
          </a:p>
          <a:p>
            <a:pPr marL="274320" lvl="1" indent="-274320">
              <a:spcBef>
                <a:spcPts val="600"/>
              </a:spcBef>
            </a:pPr>
            <a:r>
              <a:rPr lang="en-GB" sz="1200" dirty="0" smtClean="0">
                <a:solidFill>
                  <a:srgbClr val="313131"/>
                </a:solidFill>
              </a:rPr>
              <a:t>-VE values have been imputed by mean values in all </a:t>
            </a:r>
            <a:r>
              <a:rPr lang="en-GB" sz="1200" b="1" dirty="0" smtClean="0">
                <a:solidFill>
                  <a:srgbClr val="313131"/>
                </a:solidFill>
              </a:rPr>
              <a:t>12 columns</a:t>
            </a:r>
            <a:r>
              <a:rPr lang="en-GB" sz="1200" dirty="0" smtClean="0">
                <a:solidFill>
                  <a:srgbClr val="313131"/>
                </a:solidFill>
              </a:rPr>
              <a:t>. There were around </a:t>
            </a:r>
            <a:r>
              <a:rPr lang="en-GB" sz="1200" b="1" dirty="0" smtClean="0">
                <a:solidFill>
                  <a:srgbClr val="313131"/>
                </a:solidFill>
              </a:rPr>
              <a:t>8 such </a:t>
            </a:r>
            <a:r>
              <a:rPr lang="en-GB" sz="1200" dirty="0" smtClean="0">
                <a:solidFill>
                  <a:srgbClr val="313131"/>
                </a:solidFill>
              </a:rPr>
              <a:t>records</a:t>
            </a:r>
          </a:p>
          <a:p>
            <a:pPr lvl="2">
              <a:spcBef>
                <a:spcPts val="0"/>
              </a:spcBef>
              <a:spcAft>
                <a:spcPts val="600"/>
              </a:spcAft>
            </a:pPr>
            <a:endParaRPr lang="en-US" sz="1100" dirty="0" smtClean="0">
              <a:solidFill>
                <a:srgbClr val="313131"/>
              </a:solidFill>
            </a:endParaRPr>
          </a:p>
        </p:txBody>
      </p:sp>
      <p:sp>
        <p:nvSpPr>
          <p:cNvPr id="20" name="Text Placeholder 5"/>
          <p:cNvSpPr txBox="1">
            <a:spLocks/>
          </p:cNvSpPr>
          <p:nvPr/>
        </p:nvSpPr>
        <p:spPr>
          <a:xfrm>
            <a:off x="4406900" y="4012634"/>
            <a:ext cx="1957388" cy="1169551"/>
          </a:xfrm>
          <a:prstGeom prst="rect">
            <a:avLst/>
          </a:prstGeom>
        </p:spPr>
        <p:txBody>
          <a:bodyPr wrap="square" lIns="0" tIns="0" rIns="0" bIns="0">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a:spcBef>
                <a:spcPts val="600"/>
              </a:spcBef>
            </a:pPr>
            <a:r>
              <a:rPr lang="en-US" sz="1200" dirty="0" smtClean="0">
                <a:solidFill>
                  <a:srgbClr val="313131"/>
                </a:solidFill>
              </a:rPr>
              <a:t>Insurance Description  column had </a:t>
            </a:r>
            <a:r>
              <a:rPr lang="en-US" sz="1200" b="1" dirty="0" smtClean="0">
                <a:solidFill>
                  <a:srgbClr val="313131"/>
                </a:solidFill>
              </a:rPr>
              <a:t>22 different  products</a:t>
            </a:r>
            <a:r>
              <a:rPr lang="en-US" sz="1200" dirty="0" smtClean="0">
                <a:solidFill>
                  <a:srgbClr val="313131"/>
                </a:solidFill>
              </a:rPr>
              <a:t>. Couple of them were same due to typo. Finally </a:t>
            </a:r>
            <a:r>
              <a:rPr lang="en-US" sz="1200" b="1" dirty="0" smtClean="0">
                <a:solidFill>
                  <a:srgbClr val="313131"/>
                </a:solidFill>
              </a:rPr>
              <a:t>20 different Insurance products </a:t>
            </a:r>
            <a:r>
              <a:rPr lang="en-US" sz="1200" dirty="0" smtClean="0">
                <a:solidFill>
                  <a:srgbClr val="313131"/>
                </a:solidFill>
              </a:rPr>
              <a:t>are available. Also, this column has been converted to lowercase</a:t>
            </a:r>
            <a:endParaRPr lang="en-US" sz="1200" dirty="0">
              <a:solidFill>
                <a:srgbClr val="313131"/>
              </a:solidFill>
            </a:endParaRPr>
          </a:p>
        </p:txBody>
      </p:sp>
      <p:sp>
        <p:nvSpPr>
          <p:cNvPr id="21" name="Text Placeholder 5"/>
          <p:cNvSpPr txBox="1">
            <a:spLocks/>
          </p:cNvSpPr>
          <p:nvPr>
            <p:custDataLst>
              <p:tags r:id="rId5"/>
            </p:custDataLst>
          </p:nvPr>
        </p:nvSpPr>
        <p:spPr>
          <a:xfrm>
            <a:off x="6453187" y="4012634"/>
            <a:ext cx="1957388" cy="1169551"/>
          </a:xfrm>
          <a:prstGeom prst="rect">
            <a:avLst/>
          </a:prstGeom>
        </p:spPr>
        <p:txBody>
          <a:bodyPr wrap="square" lIns="0" tIns="0" rIns="0" bIns="0">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a:spcBef>
                <a:spcPts val="600"/>
              </a:spcBef>
            </a:pPr>
            <a:r>
              <a:rPr lang="en-US" sz="1200" b="1" dirty="0" smtClean="0">
                <a:solidFill>
                  <a:srgbClr val="313131"/>
                </a:solidFill>
              </a:rPr>
              <a:t>29 Categorical </a:t>
            </a:r>
            <a:r>
              <a:rPr lang="en-US" sz="1200" dirty="0" smtClean="0">
                <a:solidFill>
                  <a:srgbClr val="313131"/>
                </a:solidFill>
              </a:rPr>
              <a:t>and </a:t>
            </a:r>
            <a:r>
              <a:rPr lang="en-US" sz="1200" b="1" dirty="0" smtClean="0">
                <a:solidFill>
                  <a:srgbClr val="313131"/>
                </a:solidFill>
              </a:rPr>
              <a:t>Binary variables </a:t>
            </a:r>
            <a:r>
              <a:rPr lang="en-US" sz="1200" dirty="0" smtClean="0">
                <a:solidFill>
                  <a:srgbClr val="313131"/>
                </a:solidFill>
              </a:rPr>
              <a:t>have been converted into factor.</a:t>
            </a:r>
            <a:endParaRPr lang="en-US" sz="1200" dirty="0">
              <a:solidFill>
                <a:srgbClr val="313131"/>
              </a:solidFill>
            </a:endParaRPr>
          </a:p>
        </p:txBody>
      </p:sp>
      <p:sp>
        <p:nvSpPr>
          <p:cNvPr id="22" name="Title 1"/>
          <p:cNvSpPr txBox="1">
            <a:spLocks/>
          </p:cNvSpPr>
          <p:nvPr/>
        </p:nvSpPr>
        <p:spPr>
          <a:xfrm>
            <a:off x="371475" y="228600"/>
            <a:ext cx="8391525" cy="6985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00B0F0"/>
                </a:solidFill>
                <a:effectLst/>
                <a:uLnTx/>
                <a:uFillTx/>
                <a:latin typeface="+mj-lt"/>
                <a:ea typeface="+mj-ea"/>
                <a:cs typeface="+mj-cs"/>
              </a:rPr>
              <a:t>Data Identification </a:t>
            </a:r>
            <a:endParaRPr kumimoji="0" lang="en-US" sz="3600" b="1" i="0" u="none" strike="noStrike" kern="1200" cap="none" spc="0" normalizeH="0" baseline="0" noProof="0" dirty="0">
              <a:ln>
                <a:noFill/>
              </a:ln>
              <a:solidFill>
                <a:srgbClr val="00B0F0"/>
              </a:solidFill>
              <a:effectLst/>
              <a:uLnTx/>
              <a:uFillTx/>
              <a:latin typeface="+mj-lt"/>
              <a:ea typeface="+mj-ea"/>
              <a:cs typeface="+mj-cs"/>
            </a:endParaRPr>
          </a:p>
        </p:txBody>
      </p:sp>
      <p:sp>
        <p:nvSpPr>
          <p:cNvPr id="23" name="Text Placeholder 5"/>
          <p:cNvSpPr txBox="1">
            <a:spLocks/>
          </p:cNvSpPr>
          <p:nvPr/>
        </p:nvSpPr>
        <p:spPr>
          <a:xfrm>
            <a:off x="381000" y="990600"/>
            <a:ext cx="8458199" cy="1447800"/>
          </a:xfrm>
          <a:prstGeom prst="rect">
            <a:avLst/>
          </a:prstGeom>
        </p:spPr>
        <p:txBody>
          <a:bodyPr wrap="square" lIns="0" tIns="0" rIns="0" bIns="0">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a:spcBef>
                <a:spcPts val="600"/>
              </a:spcBef>
            </a:pPr>
            <a:r>
              <a:rPr lang="en-US" sz="1200" dirty="0" smtClean="0">
                <a:solidFill>
                  <a:srgbClr val="313131"/>
                </a:solidFill>
              </a:rPr>
              <a:t>In the Insurance Data set, we have </a:t>
            </a:r>
            <a:r>
              <a:rPr lang="en-US" sz="1200" b="1" dirty="0" smtClean="0">
                <a:solidFill>
                  <a:srgbClr val="313131"/>
                </a:solidFill>
              </a:rPr>
              <a:t>59 Columns </a:t>
            </a:r>
            <a:r>
              <a:rPr lang="en-US" sz="1200" dirty="0" smtClean="0">
                <a:solidFill>
                  <a:srgbClr val="313131"/>
                </a:solidFill>
              </a:rPr>
              <a:t>and </a:t>
            </a:r>
            <a:r>
              <a:rPr lang="en-US" sz="1200" b="1" dirty="0" smtClean="0">
                <a:solidFill>
                  <a:srgbClr val="313131"/>
                </a:solidFill>
              </a:rPr>
              <a:t>16,383 records</a:t>
            </a:r>
            <a:r>
              <a:rPr lang="en-US" sz="1200" dirty="0" smtClean="0">
                <a:solidFill>
                  <a:srgbClr val="313131"/>
                </a:solidFill>
              </a:rPr>
              <a:t>.  Some important observations -:</a:t>
            </a:r>
          </a:p>
          <a:p>
            <a:pPr>
              <a:spcBef>
                <a:spcPts val="600"/>
              </a:spcBef>
              <a:buFont typeface="Wingdings" pitchFamily="2" charset="2"/>
              <a:buChar char="§"/>
            </a:pPr>
            <a:r>
              <a:rPr lang="en-US" sz="1200" dirty="0" smtClean="0">
                <a:solidFill>
                  <a:srgbClr val="313131"/>
                </a:solidFill>
              </a:rPr>
              <a:t>  Column </a:t>
            </a:r>
            <a:r>
              <a:rPr lang="en-US" sz="1200" b="1" dirty="0" smtClean="0">
                <a:solidFill>
                  <a:srgbClr val="313131"/>
                </a:solidFill>
              </a:rPr>
              <a:t>Ref</a:t>
            </a:r>
            <a:r>
              <a:rPr lang="en-US" sz="1200" dirty="0" smtClean="0">
                <a:solidFill>
                  <a:srgbClr val="313131"/>
                </a:solidFill>
              </a:rPr>
              <a:t> has been assumed as Customer-id as it is  a unique field</a:t>
            </a:r>
          </a:p>
          <a:p>
            <a:pPr>
              <a:spcBef>
                <a:spcPts val="600"/>
              </a:spcBef>
              <a:buFont typeface="Wingdings" pitchFamily="2" charset="2"/>
              <a:buChar char="§"/>
            </a:pPr>
            <a:r>
              <a:rPr lang="en-US" sz="1200" dirty="0" smtClean="0">
                <a:solidFill>
                  <a:srgbClr val="313131"/>
                </a:solidFill>
              </a:rPr>
              <a:t>  All Customers have purchased either a </a:t>
            </a:r>
            <a:r>
              <a:rPr lang="en-US" sz="1200" b="1" dirty="0" smtClean="0">
                <a:solidFill>
                  <a:srgbClr val="313131"/>
                </a:solidFill>
              </a:rPr>
              <a:t>secured or unsecured Loan</a:t>
            </a:r>
          </a:p>
          <a:p>
            <a:pPr>
              <a:spcBef>
                <a:spcPts val="600"/>
              </a:spcBef>
              <a:buFont typeface="Wingdings" pitchFamily="2" charset="2"/>
              <a:buChar char="§"/>
            </a:pPr>
            <a:r>
              <a:rPr lang="en-US" sz="1200" b="1" dirty="0" smtClean="0">
                <a:solidFill>
                  <a:srgbClr val="313131"/>
                </a:solidFill>
              </a:rPr>
              <a:t>  PPI Column </a:t>
            </a:r>
            <a:r>
              <a:rPr lang="en-US" sz="1200" dirty="0" smtClean="0">
                <a:solidFill>
                  <a:srgbClr val="313131"/>
                </a:solidFill>
              </a:rPr>
              <a:t>denotes if a customer has purchased an insurance product or not.</a:t>
            </a:r>
          </a:p>
          <a:p>
            <a:pPr>
              <a:spcBef>
                <a:spcPts val="600"/>
              </a:spcBef>
              <a:buFont typeface="Wingdings" pitchFamily="2" charset="2"/>
              <a:buChar char="§"/>
            </a:pPr>
            <a:r>
              <a:rPr lang="en-US" sz="1200" dirty="0" smtClean="0">
                <a:solidFill>
                  <a:srgbClr val="313131"/>
                </a:solidFill>
              </a:rPr>
              <a:t>  A </a:t>
            </a:r>
            <a:r>
              <a:rPr lang="en-US" sz="1200" b="1" dirty="0" smtClean="0">
                <a:solidFill>
                  <a:srgbClr val="313131"/>
                </a:solidFill>
              </a:rPr>
              <a:t>Data dictionary  </a:t>
            </a:r>
            <a:r>
              <a:rPr lang="en-US" sz="1200" dirty="0" smtClean="0">
                <a:solidFill>
                  <a:srgbClr val="313131"/>
                </a:solidFill>
              </a:rPr>
              <a:t>has been created for this dataset  and  has been appended in the appendix section</a:t>
            </a:r>
          </a:p>
          <a:p>
            <a:pPr>
              <a:spcBef>
                <a:spcPts val="600"/>
              </a:spcBef>
            </a:pPr>
            <a:r>
              <a:rPr lang="en-US" sz="1100" dirty="0" smtClean="0">
                <a:solidFill>
                  <a:srgbClr val="313131"/>
                </a:solidFill>
              </a:rPr>
              <a:t>.</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0"/>
            <a:ext cx="8391525" cy="6985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dirty="0" smtClean="0">
                <a:solidFill>
                  <a:srgbClr val="00B0F0"/>
                </a:solidFill>
                <a:latin typeface="+mj-lt"/>
                <a:ea typeface="+mj-ea"/>
                <a:cs typeface="+mj-cs"/>
              </a:rPr>
              <a:t>Exploring the Data Set</a:t>
            </a:r>
            <a:r>
              <a:rPr kumimoji="0" lang="en-US" sz="3600" b="1" i="0" u="none" strike="noStrike" kern="1200" cap="none" spc="0" normalizeH="0" baseline="0" noProof="0" dirty="0" smtClean="0">
                <a:ln>
                  <a:noFill/>
                </a:ln>
                <a:solidFill>
                  <a:srgbClr val="00B0F0"/>
                </a:solidFill>
                <a:effectLst/>
                <a:uLnTx/>
                <a:uFillTx/>
                <a:latin typeface="+mj-lt"/>
                <a:ea typeface="+mj-ea"/>
                <a:cs typeface="+mj-cs"/>
              </a:rPr>
              <a:t> </a:t>
            </a:r>
            <a:endParaRPr kumimoji="0" lang="en-US" sz="3600" b="1" i="0" u="none" strike="noStrike" kern="1200" cap="none" spc="0" normalizeH="0" baseline="0" noProof="0" dirty="0">
              <a:ln>
                <a:noFill/>
              </a:ln>
              <a:solidFill>
                <a:srgbClr val="00B0F0"/>
              </a:solidFill>
              <a:effectLst/>
              <a:uLnTx/>
              <a:uFillTx/>
              <a:latin typeface="+mj-lt"/>
              <a:ea typeface="+mj-ea"/>
              <a:cs typeface="+mj-cs"/>
            </a:endParaRPr>
          </a:p>
        </p:txBody>
      </p:sp>
      <p:sp>
        <p:nvSpPr>
          <p:cNvPr id="5" name="Rectangle 4"/>
          <p:cNvSpPr/>
          <p:nvPr/>
        </p:nvSpPr>
        <p:spPr>
          <a:xfrm>
            <a:off x="-152400" y="1065084"/>
            <a:ext cx="8534400" cy="1754316"/>
          </a:xfrm>
          <a:prstGeom prst="rect">
            <a:avLst/>
          </a:prstGeom>
          <a:noFill/>
        </p:spPr>
        <p:txBody>
          <a:bodyPr wrap="square" lIns="91428" tIns="45715" rIns="91428" bIns="45715">
            <a:spAutoFit/>
          </a:bodyPr>
          <a:lstStyle/>
          <a:p>
            <a:pPr marL="342900" indent="-342900"/>
            <a:r>
              <a:rPr lang="en-US" sz="1200" b="1" dirty="0" smtClean="0"/>
              <a:t>         </a:t>
            </a:r>
            <a:r>
              <a:rPr lang="en-US" sz="1200" dirty="0" smtClean="0"/>
              <a:t>Since we </a:t>
            </a:r>
            <a:r>
              <a:rPr lang="en-US" sz="1200" b="1" dirty="0" smtClean="0"/>
              <a:t>have 58 columns to explore </a:t>
            </a:r>
            <a:r>
              <a:rPr lang="en-US" sz="1200" dirty="0" smtClean="0"/>
              <a:t>and understand their relationship with PPI, we started with identifying the  most important variables (among them) that can have a deep impact with Insurance product purchase behavior.</a:t>
            </a:r>
          </a:p>
          <a:p>
            <a:pPr marL="342900" indent="-342900"/>
            <a:r>
              <a:rPr lang="en-US" sz="1200" b="1" dirty="0"/>
              <a:t> </a:t>
            </a:r>
            <a:r>
              <a:rPr lang="en-US" sz="1200" b="1" dirty="0" smtClean="0"/>
              <a:t>      </a:t>
            </a:r>
          </a:p>
          <a:p>
            <a:pPr marL="342900" indent="-342900"/>
            <a:r>
              <a:rPr lang="en-US" sz="1200" b="1" dirty="0" smtClean="0"/>
              <a:t>        Approach Used -: Information Value &amp; Weight of Evidence</a:t>
            </a:r>
          </a:p>
          <a:p>
            <a:pPr marL="342900" indent="-342900"/>
            <a:r>
              <a:rPr lang="en-US" sz="1200" b="1" dirty="0" smtClean="0"/>
              <a:t> </a:t>
            </a:r>
            <a:endParaRPr lang="en-US" sz="1200" dirty="0" smtClean="0"/>
          </a:p>
          <a:p>
            <a:pPr marL="342900" indent="-342900"/>
            <a:r>
              <a:rPr lang="en-US" sz="1200" dirty="0" smtClean="0"/>
              <a:t>         a. Helps in handling outliers/ missing values as we can transform each variable with their corresponding  WOE value</a:t>
            </a:r>
          </a:p>
          <a:p>
            <a:pPr marL="342900" indent="-342900"/>
            <a:r>
              <a:rPr lang="en-US" sz="1200" dirty="0" smtClean="0"/>
              <a:t>         b. Identifies important variables which have significant relationship with PPI purchase. I have shortlisted strong and medium ones only</a:t>
            </a:r>
          </a:p>
          <a:p>
            <a:pPr marL="342900" indent="-342900"/>
            <a:r>
              <a:rPr lang="en-US" sz="1200" dirty="0" smtClean="0"/>
              <a:t>         c. Helps in segmenting all the variables – Categorical or Continuous, in ideal no. of bins</a:t>
            </a:r>
            <a:r>
              <a:rPr lang="en-US" sz="1200" b="1" dirty="0" smtClean="0"/>
              <a:t>    </a:t>
            </a:r>
          </a:p>
        </p:txBody>
      </p:sp>
      <p:pic>
        <p:nvPicPr>
          <p:cNvPr id="1026" name="Picture 2"/>
          <p:cNvPicPr>
            <a:picLocks noChangeAspect="1" noChangeArrowheads="1"/>
          </p:cNvPicPr>
          <p:nvPr/>
        </p:nvPicPr>
        <p:blipFill>
          <a:blip r:embed="rId2" cstate="print"/>
          <a:srcRect/>
          <a:stretch>
            <a:fillRect/>
          </a:stretch>
        </p:blipFill>
        <p:spPr bwMode="auto">
          <a:xfrm>
            <a:off x="304800" y="2895600"/>
            <a:ext cx="5505450" cy="3743325"/>
          </a:xfrm>
          <a:prstGeom prst="rect">
            <a:avLst/>
          </a:prstGeom>
          <a:noFill/>
          <a:ln w="9525">
            <a:solidFill>
              <a:schemeClr val="accent1"/>
            </a:solid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096000" y="2895600"/>
            <a:ext cx="2628900" cy="914400"/>
          </a:xfrm>
          <a:prstGeom prst="rect">
            <a:avLst/>
          </a:prstGeom>
          <a:noFill/>
          <a:ln w="9525">
            <a:solidFill>
              <a:schemeClr val="accent1"/>
            </a:solidFill>
            <a:miter lim="800000"/>
            <a:headEnd/>
            <a:tailEnd/>
          </a:ln>
        </p:spPr>
      </p:pic>
      <p:sp>
        <p:nvSpPr>
          <p:cNvPr id="8" name="Title 1"/>
          <p:cNvSpPr txBox="1">
            <a:spLocks/>
          </p:cNvSpPr>
          <p:nvPr/>
        </p:nvSpPr>
        <p:spPr>
          <a:xfrm>
            <a:off x="219075" y="596900"/>
            <a:ext cx="8391525" cy="4699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000" b="1" noProof="0" dirty="0" smtClean="0">
                <a:solidFill>
                  <a:srgbClr val="00B0F0"/>
                </a:solidFill>
                <a:latin typeface="+mj-lt"/>
                <a:ea typeface="+mj-ea"/>
                <a:cs typeface="+mj-cs"/>
              </a:rPr>
              <a:t>Identifying the most important features w.r.t PPI Sale</a:t>
            </a:r>
            <a:endParaRPr kumimoji="0" lang="en-US" sz="2000" b="1" i="0" u="none" strike="noStrike" kern="1200" cap="none" spc="0" normalizeH="0" baseline="0" noProof="0" dirty="0">
              <a:ln>
                <a:noFill/>
              </a:ln>
              <a:solidFill>
                <a:srgbClr val="00B0F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152400"/>
            <a:ext cx="8391525" cy="6985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dirty="0" smtClean="0">
                <a:solidFill>
                  <a:srgbClr val="00B0F0"/>
                </a:solidFill>
                <a:latin typeface="+mj-lt"/>
                <a:ea typeface="+mj-ea"/>
                <a:cs typeface="+mj-cs"/>
              </a:rPr>
              <a:t>Exploring the Data Set</a:t>
            </a:r>
            <a:r>
              <a:rPr kumimoji="0" lang="en-US" sz="3600" b="1" i="0" u="none" strike="noStrike" kern="1200" cap="none" spc="0" normalizeH="0" baseline="0" noProof="0" dirty="0" smtClean="0">
                <a:ln>
                  <a:noFill/>
                </a:ln>
                <a:solidFill>
                  <a:srgbClr val="00B0F0"/>
                </a:solidFill>
                <a:effectLst/>
                <a:uLnTx/>
                <a:uFillTx/>
                <a:latin typeface="+mj-lt"/>
                <a:ea typeface="+mj-ea"/>
                <a:cs typeface="+mj-cs"/>
              </a:rPr>
              <a:t> </a:t>
            </a:r>
            <a:endParaRPr kumimoji="0" lang="en-US" sz="3600" b="1" i="0" u="none" strike="noStrike" kern="1200" cap="none" spc="0" normalizeH="0" baseline="0" noProof="0" dirty="0">
              <a:ln>
                <a:noFill/>
              </a:ln>
              <a:solidFill>
                <a:srgbClr val="00B0F0"/>
              </a:solidFill>
              <a:effectLst/>
              <a:uLnTx/>
              <a:uFillTx/>
              <a:latin typeface="+mj-lt"/>
              <a:ea typeface="+mj-ea"/>
              <a:cs typeface="+mj-cs"/>
            </a:endParaRPr>
          </a:p>
        </p:txBody>
      </p:sp>
      <p:sp>
        <p:nvSpPr>
          <p:cNvPr id="6" name="Text Placeholder 5"/>
          <p:cNvSpPr txBox="1">
            <a:spLocks/>
          </p:cNvSpPr>
          <p:nvPr/>
        </p:nvSpPr>
        <p:spPr>
          <a:xfrm>
            <a:off x="228601" y="990600"/>
            <a:ext cx="4267200" cy="990600"/>
          </a:xfrm>
          <a:prstGeom prst="rect">
            <a:avLst/>
          </a:prstGeom>
        </p:spPr>
        <p:txBody>
          <a:bodyPr wrap="square" lIns="0" tIns="0" rIns="0" bIns="0">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a:spcBef>
                <a:spcPts val="600"/>
              </a:spcBef>
            </a:pPr>
            <a:r>
              <a:rPr lang="en-US" sz="1200" b="1" dirty="0" smtClean="0">
                <a:solidFill>
                  <a:srgbClr val="313131"/>
                </a:solidFill>
              </a:rPr>
              <a:t>1</a:t>
            </a:r>
            <a:r>
              <a:rPr lang="en-US" sz="1300" b="1" dirty="0" smtClean="0">
                <a:solidFill>
                  <a:srgbClr val="313131"/>
                </a:solidFill>
              </a:rPr>
              <a:t>. Bureau Data Monthly Other Co_R</a:t>
            </a:r>
          </a:p>
          <a:p>
            <a:pPr>
              <a:spcBef>
                <a:spcPts val="600"/>
              </a:spcBef>
              <a:buFont typeface="Arial" pitchFamily="34" charset="0"/>
              <a:buChar char="•"/>
            </a:pPr>
            <a:r>
              <a:rPr lang="en-US" sz="1200" dirty="0" smtClean="0">
                <a:solidFill>
                  <a:srgbClr val="313131"/>
                </a:solidFill>
              </a:rPr>
              <a:t>More than half of the loan customers fall under  </a:t>
            </a:r>
            <a:r>
              <a:rPr lang="en-US" sz="1200" b="1" dirty="0" smtClean="0">
                <a:solidFill>
                  <a:srgbClr val="313131"/>
                </a:solidFill>
              </a:rPr>
              <a:t>&lt;550 segment </a:t>
            </a:r>
            <a:r>
              <a:rPr lang="en-US" sz="1200" dirty="0" smtClean="0">
                <a:solidFill>
                  <a:srgbClr val="313131"/>
                </a:solidFill>
              </a:rPr>
              <a:t>whereas </a:t>
            </a:r>
            <a:r>
              <a:rPr lang="en-US" sz="1200" b="1" dirty="0" smtClean="0">
                <a:solidFill>
                  <a:srgbClr val="313131"/>
                </a:solidFill>
              </a:rPr>
              <a:t>22.5% </a:t>
            </a:r>
            <a:r>
              <a:rPr lang="en-US" sz="1200" dirty="0" smtClean="0">
                <a:solidFill>
                  <a:srgbClr val="313131"/>
                </a:solidFill>
              </a:rPr>
              <a:t>customers are from the segment </a:t>
            </a:r>
            <a:r>
              <a:rPr lang="en-US" sz="1200" b="1" dirty="0" smtClean="0">
                <a:solidFill>
                  <a:srgbClr val="313131"/>
                </a:solidFill>
              </a:rPr>
              <a:t>750-1299</a:t>
            </a:r>
            <a:r>
              <a:rPr lang="en-US" sz="1200" dirty="0" smtClean="0">
                <a:solidFill>
                  <a:srgbClr val="313131"/>
                </a:solidFill>
              </a:rPr>
              <a:t> (the second best)</a:t>
            </a:r>
          </a:p>
          <a:p>
            <a:pPr>
              <a:spcBef>
                <a:spcPts val="600"/>
              </a:spcBef>
              <a:buFont typeface="Arial" pitchFamily="34" charset="0"/>
              <a:buChar char="•"/>
            </a:pPr>
            <a:r>
              <a:rPr lang="en-US" sz="1200" dirty="0" smtClean="0">
                <a:solidFill>
                  <a:srgbClr val="313131"/>
                </a:solidFill>
              </a:rPr>
              <a:t>The same slab has  the highest no. PPI  Cross Selling  followed by segment </a:t>
            </a:r>
            <a:r>
              <a:rPr lang="en-US" sz="1200" b="1" dirty="0" smtClean="0">
                <a:solidFill>
                  <a:srgbClr val="313131"/>
                </a:solidFill>
              </a:rPr>
              <a:t>750-1299</a:t>
            </a:r>
            <a:r>
              <a:rPr lang="en-US" sz="1200" dirty="0" smtClean="0">
                <a:solidFill>
                  <a:srgbClr val="313131"/>
                </a:solidFill>
              </a:rPr>
              <a:t> whereas cross sell rate is second best in the  segment </a:t>
            </a:r>
            <a:r>
              <a:rPr lang="en-US" sz="1200" b="1" dirty="0" smtClean="0">
                <a:solidFill>
                  <a:srgbClr val="313131"/>
                </a:solidFill>
              </a:rPr>
              <a:t>550-749</a:t>
            </a:r>
          </a:p>
          <a:p>
            <a:pPr>
              <a:spcBef>
                <a:spcPts val="600"/>
              </a:spcBef>
            </a:pPr>
            <a:endParaRPr lang="en-US" sz="1100" dirty="0" smtClean="0">
              <a:solidFill>
                <a:srgbClr val="313131"/>
              </a:solidFill>
            </a:endParaRPr>
          </a:p>
        </p:txBody>
      </p:sp>
      <p:sp>
        <p:nvSpPr>
          <p:cNvPr id="7" name="Text Placeholder 5"/>
          <p:cNvSpPr txBox="1">
            <a:spLocks/>
          </p:cNvSpPr>
          <p:nvPr/>
        </p:nvSpPr>
        <p:spPr>
          <a:xfrm>
            <a:off x="4724401" y="990600"/>
            <a:ext cx="4114800" cy="990600"/>
          </a:xfrm>
          <a:prstGeom prst="rect">
            <a:avLst/>
          </a:prstGeom>
        </p:spPr>
        <p:txBody>
          <a:bodyPr wrap="square" lIns="0" tIns="0" rIns="0" bIns="0">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a:spcBef>
                <a:spcPts val="600"/>
              </a:spcBef>
            </a:pPr>
            <a:r>
              <a:rPr lang="en-US" sz="1300" b="1" dirty="0" smtClean="0">
                <a:solidFill>
                  <a:srgbClr val="313131"/>
                </a:solidFill>
              </a:rPr>
              <a:t>2. Value of Property</a:t>
            </a:r>
          </a:p>
          <a:p>
            <a:pPr>
              <a:spcBef>
                <a:spcPts val="600"/>
              </a:spcBef>
              <a:buFont typeface="Wingdings" pitchFamily="2" charset="2"/>
              <a:buChar char="§"/>
            </a:pPr>
            <a:r>
              <a:rPr lang="en-US" sz="1200" dirty="0" smtClean="0">
                <a:solidFill>
                  <a:srgbClr val="313131"/>
                </a:solidFill>
              </a:rPr>
              <a:t>  Highest no. of loan customers are from  segment 1lac-1.3 lac (as  value of the property  being put as collateral against the loan)</a:t>
            </a:r>
          </a:p>
          <a:p>
            <a:pPr>
              <a:spcBef>
                <a:spcPts val="600"/>
              </a:spcBef>
              <a:buFont typeface="Wingdings" pitchFamily="2" charset="2"/>
              <a:buChar char="§"/>
            </a:pPr>
            <a:r>
              <a:rPr lang="en-US" sz="1200" dirty="0" smtClean="0">
                <a:solidFill>
                  <a:srgbClr val="313131"/>
                </a:solidFill>
              </a:rPr>
              <a:t>  Insurance cross sell rate has been the highest  in the slab &lt;1 lac segment but in absolute terms, 1lac-1.3 lac segment ranks the best</a:t>
            </a:r>
            <a:endParaRPr lang="en-US" sz="1200" b="1" dirty="0" smtClean="0">
              <a:solidFill>
                <a:srgbClr val="313131"/>
              </a:solidFill>
            </a:endParaRPr>
          </a:p>
          <a:p>
            <a:pPr>
              <a:spcBef>
                <a:spcPts val="600"/>
              </a:spcBef>
              <a:buFont typeface="Wingdings" pitchFamily="2" charset="2"/>
              <a:buChar char="§"/>
            </a:pPr>
            <a:endParaRPr lang="en-US" sz="1100" dirty="0" smtClean="0">
              <a:solidFill>
                <a:srgbClr val="313131"/>
              </a:solidFill>
            </a:endParaRPr>
          </a:p>
        </p:txBody>
      </p:sp>
      <p:pic>
        <p:nvPicPr>
          <p:cNvPr id="2051" name="Picture 3"/>
          <p:cNvPicPr>
            <a:picLocks noChangeAspect="1" noChangeArrowheads="1"/>
          </p:cNvPicPr>
          <p:nvPr/>
        </p:nvPicPr>
        <p:blipFill>
          <a:blip r:embed="rId2" cstate="print"/>
          <a:srcRect/>
          <a:stretch>
            <a:fillRect/>
          </a:stretch>
        </p:blipFill>
        <p:spPr bwMode="auto">
          <a:xfrm>
            <a:off x="228601" y="2819400"/>
            <a:ext cx="4267199" cy="3276600"/>
          </a:xfrm>
          <a:prstGeom prst="rect">
            <a:avLst/>
          </a:prstGeom>
          <a:noFill/>
          <a:ln w="9525">
            <a:solidFill>
              <a:schemeClr val="accent1"/>
            </a:solid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724401" y="2819400"/>
            <a:ext cx="4191000" cy="327660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152400"/>
            <a:ext cx="8391525" cy="6985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dirty="0" smtClean="0">
                <a:solidFill>
                  <a:srgbClr val="00B0F0"/>
                </a:solidFill>
                <a:latin typeface="+mj-lt"/>
                <a:ea typeface="+mj-ea"/>
                <a:cs typeface="+mj-cs"/>
              </a:rPr>
              <a:t>Exploring the Data Set</a:t>
            </a:r>
            <a:r>
              <a:rPr kumimoji="0" lang="en-US" sz="3600" b="1" i="0" u="none" strike="noStrike" kern="1200" cap="none" spc="0" normalizeH="0" baseline="0" noProof="0" dirty="0" smtClean="0">
                <a:ln>
                  <a:noFill/>
                </a:ln>
                <a:solidFill>
                  <a:srgbClr val="00B0F0"/>
                </a:solidFill>
                <a:effectLst/>
                <a:uLnTx/>
                <a:uFillTx/>
                <a:latin typeface="+mj-lt"/>
                <a:ea typeface="+mj-ea"/>
                <a:cs typeface="+mj-cs"/>
              </a:rPr>
              <a:t> </a:t>
            </a:r>
            <a:endParaRPr kumimoji="0" lang="en-US" sz="3600" b="1" i="0" u="none" strike="noStrike" kern="1200" cap="none" spc="0" normalizeH="0" baseline="0" noProof="0" dirty="0">
              <a:ln>
                <a:noFill/>
              </a:ln>
              <a:solidFill>
                <a:srgbClr val="00B0F0"/>
              </a:solidFill>
              <a:effectLst/>
              <a:uLnTx/>
              <a:uFillTx/>
              <a:latin typeface="+mj-lt"/>
              <a:ea typeface="+mj-ea"/>
              <a:cs typeface="+mj-cs"/>
            </a:endParaRPr>
          </a:p>
        </p:txBody>
      </p:sp>
      <p:sp>
        <p:nvSpPr>
          <p:cNvPr id="6" name="Text Placeholder 5"/>
          <p:cNvSpPr txBox="1">
            <a:spLocks/>
          </p:cNvSpPr>
          <p:nvPr/>
        </p:nvSpPr>
        <p:spPr>
          <a:xfrm>
            <a:off x="228601" y="990600"/>
            <a:ext cx="4267200" cy="990600"/>
          </a:xfrm>
          <a:prstGeom prst="rect">
            <a:avLst/>
          </a:prstGeom>
        </p:spPr>
        <p:txBody>
          <a:bodyPr wrap="square" lIns="0" tIns="0" rIns="0" bIns="0">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a:spcBef>
                <a:spcPts val="600"/>
              </a:spcBef>
            </a:pPr>
            <a:r>
              <a:rPr lang="en-US" sz="1300" b="1" dirty="0" smtClean="0">
                <a:solidFill>
                  <a:srgbClr val="313131"/>
                </a:solidFill>
              </a:rPr>
              <a:t>3. Credit Score</a:t>
            </a:r>
          </a:p>
          <a:p>
            <a:pPr>
              <a:spcBef>
                <a:spcPts val="600"/>
              </a:spcBef>
              <a:buFont typeface="Wingdings" pitchFamily="2" charset="2"/>
              <a:buChar char="§"/>
            </a:pPr>
            <a:r>
              <a:rPr lang="en-US" sz="1200" dirty="0" smtClean="0">
                <a:solidFill>
                  <a:srgbClr val="313131"/>
                </a:solidFill>
              </a:rPr>
              <a:t>  </a:t>
            </a:r>
            <a:r>
              <a:rPr lang="en-US" sz="1200" b="1" dirty="0" smtClean="0">
                <a:solidFill>
                  <a:srgbClr val="313131"/>
                </a:solidFill>
              </a:rPr>
              <a:t>352-960 </a:t>
            </a:r>
            <a:r>
              <a:rPr lang="en-US" sz="1200" dirty="0" smtClean="0">
                <a:solidFill>
                  <a:srgbClr val="313131"/>
                </a:solidFill>
              </a:rPr>
              <a:t>forms the major band in terms of loan consumer with almost 80 % of them coming from this segment</a:t>
            </a:r>
          </a:p>
          <a:p>
            <a:pPr>
              <a:spcBef>
                <a:spcPts val="600"/>
              </a:spcBef>
              <a:buFont typeface="Wingdings" pitchFamily="2" charset="2"/>
              <a:buChar char="§"/>
            </a:pPr>
            <a:r>
              <a:rPr lang="en-US" sz="1200" dirty="0" smtClean="0">
                <a:solidFill>
                  <a:srgbClr val="313131"/>
                </a:solidFill>
              </a:rPr>
              <a:t>  Also, major cross selling has taken place in these two segments </a:t>
            </a:r>
            <a:endParaRPr lang="en-US" sz="1200" b="1" dirty="0" smtClean="0">
              <a:solidFill>
                <a:srgbClr val="313131"/>
              </a:solidFill>
            </a:endParaRPr>
          </a:p>
          <a:p>
            <a:pPr>
              <a:spcBef>
                <a:spcPts val="600"/>
              </a:spcBef>
              <a:buFont typeface="Wingdings" pitchFamily="2" charset="2"/>
              <a:buChar char="§"/>
            </a:pPr>
            <a:endParaRPr lang="en-US" sz="1100" dirty="0" smtClean="0">
              <a:solidFill>
                <a:srgbClr val="313131"/>
              </a:solidFill>
            </a:endParaRPr>
          </a:p>
        </p:txBody>
      </p:sp>
      <p:sp>
        <p:nvSpPr>
          <p:cNvPr id="7" name="Text Placeholder 5"/>
          <p:cNvSpPr txBox="1">
            <a:spLocks/>
          </p:cNvSpPr>
          <p:nvPr/>
        </p:nvSpPr>
        <p:spPr>
          <a:xfrm>
            <a:off x="4724401" y="990600"/>
            <a:ext cx="4114800" cy="990600"/>
          </a:xfrm>
          <a:prstGeom prst="rect">
            <a:avLst/>
          </a:prstGeom>
        </p:spPr>
        <p:txBody>
          <a:bodyPr wrap="square" lIns="0" tIns="0" rIns="0" bIns="0">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a:spcBef>
                <a:spcPts val="600"/>
              </a:spcBef>
            </a:pPr>
            <a:r>
              <a:rPr lang="en-US" sz="1300" b="1" dirty="0" smtClean="0">
                <a:solidFill>
                  <a:srgbClr val="313131"/>
                </a:solidFill>
              </a:rPr>
              <a:t>4. Income Range</a:t>
            </a:r>
          </a:p>
          <a:p>
            <a:pPr>
              <a:spcBef>
                <a:spcPts val="600"/>
              </a:spcBef>
              <a:buFont typeface="Wingdings" pitchFamily="2" charset="2"/>
              <a:buChar char="§"/>
            </a:pPr>
            <a:r>
              <a:rPr lang="en-US" sz="1200" dirty="0" smtClean="0">
                <a:solidFill>
                  <a:srgbClr val="313131"/>
                </a:solidFill>
              </a:rPr>
              <a:t>  </a:t>
            </a:r>
            <a:r>
              <a:rPr lang="en-US" sz="1200" b="1" dirty="0" smtClean="0">
                <a:solidFill>
                  <a:srgbClr val="313131"/>
                </a:solidFill>
              </a:rPr>
              <a:t>94 % </a:t>
            </a:r>
            <a:r>
              <a:rPr lang="en-US" sz="1200" dirty="0" smtClean="0">
                <a:solidFill>
                  <a:srgbClr val="313131"/>
                </a:solidFill>
              </a:rPr>
              <a:t>of loan consumer are in income range </a:t>
            </a:r>
            <a:r>
              <a:rPr lang="en-US" sz="1200" b="1" dirty="0" smtClean="0">
                <a:solidFill>
                  <a:srgbClr val="313131"/>
                </a:solidFill>
              </a:rPr>
              <a:t>2 and above</a:t>
            </a:r>
          </a:p>
          <a:p>
            <a:pPr>
              <a:spcBef>
                <a:spcPts val="600"/>
              </a:spcBef>
              <a:buFont typeface="Wingdings" pitchFamily="2" charset="2"/>
              <a:buChar char="§"/>
            </a:pPr>
            <a:r>
              <a:rPr lang="en-US" sz="1200" dirty="0" smtClean="0">
                <a:solidFill>
                  <a:srgbClr val="313131"/>
                </a:solidFill>
              </a:rPr>
              <a:t>  In absolute terms, maximum no. of cross selling has happened in segment </a:t>
            </a:r>
            <a:r>
              <a:rPr lang="en-US" sz="1200" b="1" dirty="0" smtClean="0">
                <a:solidFill>
                  <a:srgbClr val="313131"/>
                </a:solidFill>
              </a:rPr>
              <a:t>4-5 </a:t>
            </a:r>
            <a:r>
              <a:rPr lang="en-US" sz="1200" dirty="0" smtClean="0">
                <a:solidFill>
                  <a:srgbClr val="313131"/>
                </a:solidFill>
              </a:rPr>
              <a:t>followed by </a:t>
            </a:r>
            <a:r>
              <a:rPr lang="en-US" sz="1200" b="1" dirty="0" smtClean="0">
                <a:solidFill>
                  <a:srgbClr val="313131"/>
                </a:solidFill>
              </a:rPr>
              <a:t>6</a:t>
            </a:r>
            <a:r>
              <a:rPr lang="en-US" sz="1200" dirty="0" smtClean="0">
                <a:solidFill>
                  <a:srgbClr val="313131"/>
                </a:solidFill>
              </a:rPr>
              <a:t> whereas in % terms </a:t>
            </a:r>
            <a:r>
              <a:rPr lang="en-US" sz="1200" b="1" dirty="0" smtClean="0">
                <a:solidFill>
                  <a:srgbClr val="313131"/>
                </a:solidFill>
              </a:rPr>
              <a:t>2-3 s</a:t>
            </a:r>
            <a:r>
              <a:rPr lang="en-US" sz="1200" dirty="0" smtClean="0">
                <a:solidFill>
                  <a:srgbClr val="313131"/>
                </a:solidFill>
              </a:rPr>
              <a:t>egment has the highest cross sell cases (</a:t>
            </a:r>
            <a:r>
              <a:rPr lang="en-US" sz="1200" b="1" dirty="0" smtClean="0">
                <a:solidFill>
                  <a:srgbClr val="313131"/>
                </a:solidFill>
              </a:rPr>
              <a:t>68.2%</a:t>
            </a:r>
            <a:r>
              <a:rPr lang="en-US" sz="1200" dirty="0" smtClean="0">
                <a:solidFill>
                  <a:srgbClr val="313131"/>
                </a:solidFill>
              </a:rPr>
              <a:t>)</a:t>
            </a:r>
            <a:endParaRPr lang="en-US" sz="1200" b="1" dirty="0" smtClean="0">
              <a:solidFill>
                <a:srgbClr val="313131"/>
              </a:solidFill>
            </a:endParaRPr>
          </a:p>
          <a:p>
            <a:pPr>
              <a:spcBef>
                <a:spcPts val="600"/>
              </a:spcBef>
              <a:buFont typeface="Wingdings" pitchFamily="2" charset="2"/>
              <a:buChar char="§"/>
            </a:pPr>
            <a:endParaRPr lang="en-US" sz="1100" dirty="0" smtClean="0">
              <a:solidFill>
                <a:srgbClr val="313131"/>
              </a:solidFill>
            </a:endParaRPr>
          </a:p>
        </p:txBody>
      </p:sp>
      <p:pic>
        <p:nvPicPr>
          <p:cNvPr id="3074" name="Picture 2"/>
          <p:cNvPicPr>
            <a:picLocks noChangeAspect="1" noChangeArrowheads="1"/>
          </p:cNvPicPr>
          <p:nvPr/>
        </p:nvPicPr>
        <p:blipFill>
          <a:blip r:embed="rId2" cstate="print"/>
          <a:srcRect/>
          <a:stretch>
            <a:fillRect/>
          </a:stretch>
        </p:blipFill>
        <p:spPr bwMode="auto">
          <a:xfrm>
            <a:off x="228600" y="2514600"/>
            <a:ext cx="4191000" cy="3305175"/>
          </a:xfrm>
          <a:prstGeom prst="rect">
            <a:avLst/>
          </a:prstGeom>
          <a:noFill/>
          <a:ln w="9525">
            <a:solidFill>
              <a:schemeClr val="accent1"/>
            </a:solid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686300" y="2514600"/>
            <a:ext cx="4152900" cy="327660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152400"/>
            <a:ext cx="8391525" cy="698500"/>
          </a:xfrm>
          <a:prstGeom prst="rect">
            <a:avLst/>
          </a:prstGeom>
        </p:spPr>
        <p:txBody>
          <a:bodyPr vert="horz" lIns="0" tIns="0" rIns="0" bIns="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dirty="0" smtClean="0">
                <a:solidFill>
                  <a:srgbClr val="00B0F0"/>
                </a:solidFill>
                <a:latin typeface="+mj-lt"/>
                <a:ea typeface="+mj-ea"/>
                <a:cs typeface="+mj-cs"/>
              </a:rPr>
              <a:t>Exploring the Data Set</a:t>
            </a:r>
            <a:r>
              <a:rPr kumimoji="0" lang="en-US" sz="3600" b="1" i="0" u="none" strike="noStrike" kern="1200" cap="none" spc="0" normalizeH="0" baseline="0" noProof="0" dirty="0" smtClean="0">
                <a:ln>
                  <a:noFill/>
                </a:ln>
                <a:solidFill>
                  <a:srgbClr val="00B0F0"/>
                </a:solidFill>
                <a:effectLst/>
                <a:uLnTx/>
                <a:uFillTx/>
                <a:latin typeface="+mj-lt"/>
                <a:ea typeface="+mj-ea"/>
                <a:cs typeface="+mj-cs"/>
              </a:rPr>
              <a:t> </a:t>
            </a:r>
            <a:endParaRPr kumimoji="0" lang="en-US" sz="3600" b="1" i="0" u="none" strike="noStrike" kern="1200" cap="none" spc="0" normalizeH="0" baseline="0" noProof="0" dirty="0">
              <a:ln>
                <a:noFill/>
              </a:ln>
              <a:solidFill>
                <a:srgbClr val="00B0F0"/>
              </a:solidFill>
              <a:effectLst/>
              <a:uLnTx/>
              <a:uFillTx/>
              <a:latin typeface="+mj-lt"/>
              <a:ea typeface="+mj-ea"/>
              <a:cs typeface="+mj-cs"/>
            </a:endParaRPr>
          </a:p>
        </p:txBody>
      </p:sp>
      <p:sp>
        <p:nvSpPr>
          <p:cNvPr id="6" name="Text Placeholder 5"/>
          <p:cNvSpPr txBox="1">
            <a:spLocks/>
          </p:cNvSpPr>
          <p:nvPr/>
        </p:nvSpPr>
        <p:spPr>
          <a:xfrm>
            <a:off x="228601" y="990600"/>
            <a:ext cx="4267200" cy="990600"/>
          </a:xfrm>
          <a:prstGeom prst="rect">
            <a:avLst/>
          </a:prstGeom>
        </p:spPr>
        <p:txBody>
          <a:bodyPr wrap="square" lIns="0" tIns="0" rIns="0" bIns="0">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a:spcBef>
                <a:spcPts val="600"/>
              </a:spcBef>
            </a:pPr>
            <a:r>
              <a:rPr lang="en-US" sz="1200" b="1" dirty="0" smtClean="0">
                <a:solidFill>
                  <a:srgbClr val="313131"/>
                </a:solidFill>
              </a:rPr>
              <a:t>5</a:t>
            </a:r>
            <a:r>
              <a:rPr lang="en-US" sz="1300" b="1" dirty="0" smtClean="0">
                <a:solidFill>
                  <a:srgbClr val="313131"/>
                </a:solidFill>
              </a:rPr>
              <a:t>. Mosaic</a:t>
            </a:r>
          </a:p>
          <a:p>
            <a:pPr>
              <a:spcBef>
                <a:spcPts val="600"/>
              </a:spcBef>
              <a:buFont typeface="Wingdings" pitchFamily="2" charset="2"/>
              <a:buChar char="§"/>
            </a:pPr>
            <a:r>
              <a:rPr lang="en-US" sz="1200" dirty="0" smtClean="0">
                <a:solidFill>
                  <a:srgbClr val="313131"/>
                </a:solidFill>
              </a:rPr>
              <a:t>  In terms of Mosaic Customer Segmentation, </a:t>
            </a:r>
            <a:r>
              <a:rPr lang="en-US" sz="1200" b="1" dirty="0" smtClean="0">
                <a:solidFill>
                  <a:srgbClr val="313131"/>
                </a:solidFill>
              </a:rPr>
              <a:t>segment group 24-52 </a:t>
            </a:r>
            <a:r>
              <a:rPr lang="en-US" sz="1200" dirty="0" smtClean="0">
                <a:solidFill>
                  <a:srgbClr val="313131"/>
                </a:solidFill>
              </a:rPr>
              <a:t>has the maximum no. of loan consumers and also the highest cross selling Rate</a:t>
            </a:r>
          </a:p>
          <a:p>
            <a:pPr>
              <a:spcBef>
                <a:spcPts val="600"/>
              </a:spcBef>
              <a:buFont typeface="Wingdings" pitchFamily="2" charset="2"/>
              <a:buChar char="§"/>
            </a:pPr>
            <a:endParaRPr lang="en-US" sz="1100" dirty="0" smtClean="0">
              <a:solidFill>
                <a:srgbClr val="313131"/>
              </a:solidFill>
            </a:endParaRPr>
          </a:p>
        </p:txBody>
      </p:sp>
      <p:sp>
        <p:nvSpPr>
          <p:cNvPr id="7" name="Text Placeholder 5"/>
          <p:cNvSpPr txBox="1">
            <a:spLocks/>
          </p:cNvSpPr>
          <p:nvPr/>
        </p:nvSpPr>
        <p:spPr>
          <a:xfrm>
            <a:off x="4724401" y="990600"/>
            <a:ext cx="4114800" cy="990600"/>
          </a:xfrm>
          <a:prstGeom prst="rect">
            <a:avLst/>
          </a:prstGeom>
        </p:spPr>
        <p:txBody>
          <a:bodyPr wrap="square" lIns="0" tIns="0" rIns="0" bIns="0">
            <a:no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a:spcBef>
                <a:spcPts val="600"/>
              </a:spcBef>
            </a:pPr>
            <a:r>
              <a:rPr lang="en-US" sz="1300" b="1" dirty="0" smtClean="0">
                <a:solidFill>
                  <a:srgbClr val="313131"/>
                </a:solidFill>
              </a:rPr>
              <a:t>6. Time with Bank</a:t>
            </a:r>
          </a:p>
          <a:p>
            <a:pPr>
              <a:spcBef>
                <a:spcPts val="600"/>
              </a:spcBef>
              <a:buFont typeface="Wingdings" pitchFamily="2" charset="2"/>
              <a:buChar char="§"/>
            </a:pPr>
            <a:r>
              <a:rPr lang="en-US" sz="1200" dirty="0" smtClean="0">
                <a:solidFill>
                  <a:srgbClr val="313131"/>
                </a:solidFill>
              </a:rPr>
              <a:t>  From the trend below, it is clear that as the </a:t>
            </a:r>
            <a:r>
              <a:rPr lang="en-US" sz="1200" b="1" dirty="0" smtClean="0">
                <a:solidFill>
                  <a:srgbClr val="313131"/>
                </a:solidFill>
              </a:rPr>
              <a:t>relationship with customer becomes older,</a:t>
            </a:r>
            <a:r>
              <a:rPr lang="en-US" sz="1200" dirty="0" smtClean="0">
                <a:solidFill>
                  <a:srgbClr val="313131"/>
                </a:solidFill>
              </a:rPr>
              <a:t> probability of cross sell increases.</a:t>
            </a:r>
          </a:p>
          <a:p>
            <a:pPr>
              <a:spcBef>
                <a:spcPts val="600"/>
              </a:spcBef>
              <a:buFont typeface="Wingdings" pitchFamily="2" charset="2"/>
              <a:buChar char="§"/>
            </a:pPr>
            <a:r>
              <a:rPr lang="en-US" sz="1200" dirty="0" smtClean="0">
                <a:solidFill>
                  <a:srgbClr val="313131"/>
                </a:solidFill>
              </a:rPr>
              <a:t>  Majority of loan consumers are also old customers. Thus, bank commands a strong loyal base.</a:t>
            </a:r>
            <a:endParaRPr lang="en-US" sz="1200" b="1" dirty="0" smtClean="0">
              <a:solidFill>
                <a:srgbClr val="313131"/>
              </a:solidFill>
            </a:endParaRPr>
          </a:p>
          <a:p>
            <a:pPr>
              <a:spcBef>
                <a:spcPts val="600"/>
              </a:spcBef>
              <a:buFont typeface="Wingdings" pitchFamily="2" charset="2"/>
              <a:buChar char="§"/>
            </a:pPr>
            <a:endParaRPr lang="en-US" sz="1100" dirty="0" smtClean="0">
              <a:solidFill>
                <a:srgbClr val="313131"/>
              </a:solidFill>
            </a:endParaRPr>
          </a:p>
        </p:txBody>
      </p:sp>
      <p:pic>
        <p:nvPicPr>
          <p:cNvPr id="4098" name="Picture 2"/>
          <p:cNvPicPr>
            <a:picLocks noChangeAspect="1" noChangeArrowheads="1"/>
          </p:cNvPicPr>
          <p:nvPr/>
        </p:nvPicPr>
        <p:blipFill>
          <a:blip r:embed="rId2" cstate="print"/>
          <a:srcRect/>
          <a:stretch>
            <a:fillRect/>
          </a:stretch>
        </p:blipFill>
        <p:spPr bwMode="auto">
          <a:xfrm>
            <a:off x="152400" y="2495550"/>
            <a:ext cx="4190999" cy="3295650"/>
          </a:xfrm>
          <a:prstGeom prst="rect">
            <a:avLst/>
          </a:prstGeom>
          <a:noFill/>
          <a:ln w="9525">
            <a:solidFill>
              <a:schemeClr val="accent1"/>
            </a:solid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4643438" y="2514600"/>
            <a:ext cx="4271962" cy="327660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TF2edrJr0u8xjJS5wFwE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TF2edrJr0u8xjJS5wFwE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TF2edrJr0u8xjJS5wFwE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leDs8D4wyUyzR70VR6nx5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SlqQSQ3D7kSLx3Blnvm2p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gyh1hehj6UWXOi_PfnH5F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qjQoIvI8ku.RJyh3vMCk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n..TakVrDUWbKSwDbZGpK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6207</TotalTime>
  <Words>2148</Words>
  <Application>Microsoft Office PowerPoint</Application>
  <PresentationFormat>On-screen Show (4:3)</PresentationFormat>
  <Paragraphs>213</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Headline Verdana Bold</vt:lpstr>
      <vt:lpstr>Agenda</vt:lpstr>
      <vt:lpstr>About Business Case</vt:lpstr>
      <vt:lpstr>Breaking down the Case</vt:lpstr>
      <vt:lpstr>Data Validation</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creator>Asus</dc:creator>
  <cp:lastModifiedBy>Asus</cp:lastModifiedBy>
  <cp:revision>149</cp:revision>
  <dcterms:created xsi:type="dcterms:W3CDTF">2020-10-04T07:30:21Z</dcterms:created>
  <dcterms:modified xsi:type="dcterms:W3CDTF">2020-10-08T20:23:35Z</dcterms:modified>
</cp:coreProperties>
</file>