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593" r:id="rId2"/>
    <p:sldId id="492" r:id="rId3"/>
    <p:sldId id="510" r:id="rId4"/>
    <p:sldId id="567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99" r:id="rId15"/>
    <p:sldId id="596" r:id="rId16"/>
    <p:sldId id="605" r:id="rId17"/>
    <p:sldId id="598" r:id="rId18"/>
    <p:sldId id="573" r:id="rId19"/>
    <p:sldId id="589" r:id="rId20"/>
    <p:sldId id="517" r:id="rId21"/>
    <p:sldId id="519" r:id="rId22"/>
    <p:sldId id="592" r:id="rId23"/>
    <p:sldId id="523" r:id="rId24"/>
    <p:sldId id="601" r:id="rId25"/>
    <p:sldId id="528" r:id="rId26"/>
    <p:sldId id="521" r:id="rId27"/>
    <p:sldId id="525" r:id="rId28"/>
    <p:sldId id="526" r:id="rId29"/>
    <p:sldId id="527" r:id="rId30"/>
    <p:sldId id="530" r:id="rId31"/>
    <p:sldId id="529" r:id="rId32"/>
    <p:sldId id="57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02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11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6C31"/>
                </a:solidFill>
              </a:rPr>
              <a:t>Greedy Algorithms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030A0"/>
                </a:solidFill>
              </a:rPr>
              <a:t>Huffman code </a:t>
            </a:r>
            <a:r>
              <a:rPr lang="en-US" sz="1600" dirty="0">
                <a:solidFill>
                  <a:schemeClr val="tx1"/>
                </a:solidFill>
              </a:rPr>
              <a:t>: A data compression algorithm  (</a:t>
            </a:r>
            <a:r>
              <a:rPr lang="en-US" sz="1600" b="1" dirty="0">
                <a:solidFill>
                  <a:srgbClr val="0070C0"/>
                </a:solidFill>
              </a:rPr>
              <a:t>continued. From last lecture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0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 following prefix coding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Lemma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The binary tree corresponding to optimal prefix coding must be a </a:t>
            </a:r>
            <a:r>
              <a:rPr lang="en-US" sz="2000" b="1" dirty="0"/>
              <a:t>full binary tree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	Every internal node has degree exactly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next ?</a:t>
            </a:r>
          </a:p>
          <a:p>
            <a:pPr marL="0" indent="0">
              <a:buNone/>
            </a:pPr>
            <a:r>
              <a:rPr lang="en-US" sz="2000" dirty="0"/>
              <a:t>We need to see the influence of frequencies on the optimal binary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These observations will be about some </a:t>
                </a:r>
                <a:r>
                  <a:rPr lang="en-US" sz="2000" b="1" u="sng" dirty="0"/>
                  <a:t>local property</a:t>
                </a:r>
                <a:r>
                  <a:rPr lang="en-US" sz="2000" dirty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:r>
                  <a:rPr lang="en-US" sz="2000" u="sng" dirty="0"/>
                  <a:t>Please pay full attention on the next few slides.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1918074"/>
            <a:chOff x="6324600" y="3415926"/>
            <a:chExt cx="990600" cy="1918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016437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764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53200" y="53340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53" y="5726668"/>
                <a:ext cx="454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smaller level than the deepest node ?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not, how to prove it ?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/>
      <p:bldP spid="50" grpId="0" animBg="1"/>
      <p:bldP spid="5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91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must have a sibling. What can we say about it ?</a:t>
                </a: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at the deepest level.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3737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C00000"/>
                </a:solidFill>
              </a:rPr>
              <a:t>important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odd.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algorithmic implication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We just need to focus on that binary tree of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This lemma is a </a:t>
                </a:r>
                <a:r>
                  <a:rPr lang="en-US" sz="2000" b="1" u="sng" dirty="0"/>
                  <a:t>powerful hint</a:t>
                </a:r>
                <a:r>
                  <a:rPr lang="en-US" sz="2000" dirty="0"/>
                  <a:t> to the design of optimal prefix code.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Designing</a:t>
            </a:r>
            <a:r>
              <a:rPr lang="en-US" sz="2800" b="1" dirty="0"/>
              <a:t> a </a:t>
            </a:r>
            <a:r>
              <a:rPr lang="en-US" sz="2800" b="1" dirty="0">
                <a:solidFill>
                  <a:srgbClr val="006C31"/>
                </a:solidFill>
              </a:rPr>
              <a:t>Greedy</a:t>
            </a:r>
            <a:r>
              <a:rPr lang="en-US" sz="2800" b="1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called prefix coding if there </a:t>
                </a:r>
                <a:r>
                  <a:rPr lang="en-US" sz="1800" u="sng" dirty="0"/>
                  <a:t>does not exist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𝑥</m:t>
                    </m:r>
                    <m:r>
                      <a:rPr lang="en-US" sz="1800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prefix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alphabets and their frequencies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1800" dirty="0"/>
                  <a:t>, compute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such that</a:t>
                </a:r>
              </a:p>
              <a:p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/>
                  <a:t> is minimum.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400" y="17526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886200"/>
            <a:ext cx="22856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6400" y="38862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2" name="Cloud Callout 51"/>
          <p:cNvSpPr/>
          <p:nvPr/>
        </p:nvSpPr>
        <p:spPr>
          <a:xfrm>
            <a:off x="5865843" y="914400"/>
            <a:ext cx="3278157" cy="1187637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From this picture, can you design the greedy step that you will perform ?</a:t>
            </a: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>
                <a:blip r:embed="rId2"/>
                <a:stretch>
                  <a:fillRect t="-10000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5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33800" y="5410200"/>
            <a:ext cx="2438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0A391-C203-CB4C-B35D-2F3C7D987BDA}"/>
              </a:ext>
            </a:extLst>
          </p:cNvPr>
          <p:cNvGrpSpPr/>
          <p:nvPr/>
        </p:nvGrpSpPr>
        <p:grpSpPr>
          <a:xfrm>
            <a:off x="3069029" y="3086815"/>
            <a:ext cx="1502971" cy="2087324"/>
            <a:chOff x="3069029" y="3086815"/>
            <a:chExt cx="1502971" cy="2087324"/>
          </a:xfrm>
        </p:grpSpPr>
        <p:grpSp>
          <p:nvGrpSpPr>
            <p:cNvPr id="16" name="Group 15"/>
            <p:cNvGrpSpPr/>
            <p:nvPr/>
          </p:nvGrpSpPr>
          <p:grpSpPr>
            <a:xfrm>
              <a:off x="3429000" y="3086815"/>
              <a:ext cx="1143000" cy="2087324"/>
              <a:chOff x="3429000" y="3322876"/>
              <a:chExt cx="1143000" cy="2087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r="-111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/>
              <p:cNvGrpSpPr/>
              <p:nvPr/>
            </p:nvGrpSpPr>
            <p:grpSpPr>
              <a:xfrm>
                <a:off x="3657600" y="3593068"/>
                <a:ext cx="914400" cy="1475860"/>
                <a:chOff x="3429000" y="3264455"/>
                <a:chExt cx="914400" cy="147586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824434" y="3911957"/>
                  <a:ext cx="290366" cy="4168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637817" y="3681333"/>
                  <a:ext cx="278423" cy="270193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429000" y="3264455"/>
                  <a:ext cx="290366" cy="416878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919085" y="3894321"/>
                  <a:ext cx="275579" cy="32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29049" y="4343400"/>
                  <a:ext cx="514351" cy="39691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3429000" y="3322876"/>
                <a:ext cx="278423" cy="27019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98C1AF-E610-F04C-BA5D-5F156DC6FEB6}"/>
                </a:ext>
              </a:extLst>
            </p:cNvPr>
            <p:cNvCxnSpPr/>
            <p:nvPr/>
          </p:nvCxnSpPr>
          <p:spPr>
            <a:xfrm flipH="1">
              <a:off x="3069029" y="33255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7F66CD-B762-A54F-B7FF-47A7EBB89E14}"/>
                </a:ext>
              </a:extLst>
            </p:cNvPr>
            <p:cNvCxnSpPr/>
            <p:nvPr/>
          </p:nvCxnSpPr>
          <p:spPr>
            <a:xfrm flipH="1">
              <a:off x="3526229" y="40113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alphabets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0"/>
            <a:ext cx="457200" cy="584047"/>
            <a:chOff x="4057650" y="4672013"/>
            <a:chExt cx="493578" cy="62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  <a:blipFill>
                  <a:blip r:embed="rId4"/>
                  <a:stretch>
                    <a:fillRect t="-8197" r="-6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Homework: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Achieve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5715000" y="2438400"/>
            <a:ext cx="1905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04348" y="2895600"/>
            <a:ext cx="934052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04348" y="3962400"/>
            <a:ext cx="705452" cy="394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for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>
                <a:blip r:embed="rId10"/>
                <a:stretch>
                  <a:fillRect l="-1221" t="-4630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6222433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 100, 101, 110, 111}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{00,01,10,11}</a:t>
            </a:r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205718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50868330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leaves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r>
                  <a:rPr lang="en-US" sz="2000" dirty="0"/>
                  <a:t>There is a </a:t>
                </a:r>
                <a:r>
                  <a:rPr lang="en-US" sz="2000" dirty="0" err="1"/>
                  <a:t>bijective</a:t>
                </a:r>
                <a:r>
                  <a:rPr lang="en-US" sz="2000" dirty="0"/>
                  <a:t> </a:t>
                </a:r>
                <a:r>
                  <a:rPr lang="en-US" sz="2000" u="sng" dirty="0"/>
                  <a:t>mapping</a:t>
                </a:r>
                <a:r>
                  <a:rPr lang="en-US" sz="2000" dirty="0"/>
                  <a:t> between the </a:t>
                </a:r>
                <a:r>
                  <a:rPr lang="en-US" sz="2000" b="1" dirty="0"/>
                  <a:t>alphabets</a:t>
                </a:r>
                <a:r>
                  <a:rPr lang="en-US" sz="2000" dirty="0"/>
                  <a:t> and the </a:t>
                </a:r>
                <a:r>
                  <a:rPr lang="en-US" sz="2000" b="1" dirty="0"/>
                  <a:t>leaves.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label of a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Can you express </a:t>
                </a:r>
                <a:r>
                  <a:rPr lang="en-US" sz="2000" b="1" dirty="0"/>
                  <a:t>Average bit length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497262"/>
            <a:ext cx="25146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497262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813174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7770" y="4343400"/>
            <a:ext cx="33176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8854" y="4536525"/>
            <a:ext cx="2458915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13994</TotalTime>
  <Words>1809</Words>
  <Application>Microsoft Macintosh PowerPoint</Application>
  <PresentationFormat>On-screen Show (4:3)</PresentationFormat>
  <Paragraphs>691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Prefix Coding</vt:lpstr>
      <vt:lpstr>The novel idea of Huffman</vt:lpstr>
      <vt:lpstr>A labeled binary tree</vt:lpstr>
      <vt:lpstr>A labeled binary tree</vt:lpstr>
      <vt:lpstr>Prefix Coding</vt:lpstr>
      <vt:lpstr>Prefix Coding</vt:lpstr>
      <vt:lpstr>Prefix Coding</vt:lpstr>
      <vt:lpstr>PowerPoint Presentation</vt:lpstr>
      <vt:lpstr>Finding the labeled binary tree for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</vt:lpstr>
      <vt:lpstr>Designing a Greedy Algorithm 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Proof for  OPT_ABL (A)=OPT_ABL (A′) + f(a_1 )+f(a_2 )</vt:lpstr>
      <vt:lpstr>How to prove  OPT_ABL (A)=OPT_ABL (A′) + f(a_1 )+f(a_2 )  ?</vt:lpstr>
      <vt:lpstr>A prefix coding for A from  OPT(A^′ ) </vt:lpstr>
      <vt:lpstr>PowerPoint Presentation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A generic way to design and analyse a greedy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1369</cp:revision>
  <dcterms:created xsi:type="dcterms:W3CDTF">2011-12-03T04:13:03Z</dcterms:created>
  <dcterms:modified xsi:type="dcterms:W3CDTF">2021-09-01T06:21:56Z</dcterms:modified>
</cp:coreProperties>
</file>