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60" r:id="rId2"/>
    <p:sldId id="496" r:id="rId3"/>
    <p:sldId id="525" r:id="rId4"/>
    <p:sldId id="505" r:id="rId5"/>
    <p:sldId id="547" r:id="rId6"/>
    <p:sldId id="508" r:id="rId7"/>
    <p:sldId id="509" r:id="rId8"/>
    <p:sldId id="524" r:id="rId9"/>
    <p:sldId id="501" r:id="rId10"/>
    <p:sldId id="518" r:id="rId11"/>
    <p:sldId id="507" r:id="rId12"/>
    <p:sldId id="502" r:id="rId13"/>
    <p:sldId id="512" r:id="rId14"/>
    <p:sldId id="510" r:id="rId15"/>
    <p:sldId id="527" r:id="rId16"/>
    <p:sldId id="532" r:id="rId17"/>
    <p:sldId id="545" r:id="rId18"/>
    <p:sldId id="544" r:id="rId19"/>
    <p:sldId id="546" r:id="rId20"/>
    <p:sldId id="536" r:id="rId21"/>
    <p:sldId id="549" r:id="rId22"/>
    <p:sldId id="559" r:id="rId23"/>
    <p:sldId id="570" r:id="rId24"/>
    <p:sldId id="571" r:id="rId25"/>
    <p:sldId id="558" r:id="rId26"/>
    <p:sldId id="551" r:id="rId27"/>
    <p:sldId id="552" r:id="rId28"/>
    <p:sldId id="553" r:id="rId29"/>
    <p:sldId id="55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640" autoAdjust="0"/>
  </p:normalViewPr>
  <p:slideViewPr>
    <p:cSldViewPr>
      <p:cViewPr varScale="1">
        <p:scale>
          <a:sx n="87" d="100"/>
          <a:sy n="87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10" Type="http://schemas.openxmlformats.org/officeDocument/2006/relationships/image" Target="../media/image14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.png"/><Relationship Id="rId10" Type="http://schemas.openxmlformats.org/officeDocument/2006/relationships/image" Target="../media/image22.png"/><Relationship Id="rId4" Type="http://schemas.openxmlformats.org/officeDocument/2006/relationships/image" Target="../media/image3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4" Type="http://schemas.openxmlformats.org/officeDocument/2006/relationships/image" Target="../media/image10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0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54.png"/><Relationship Id="rId17" Type="http://schemas.openxmlformats.org/officeDocument/2006/relationships/image" Target="../media/image8.png"/><Relationship Id="rId2" Type="http://schemas.openxmlformats.org/officeDocument/2006/relationships/image" Target="../media/image42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18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23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7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2" Type="http://schemas.openxmlformats.org/officeDocument/2006/relationships/image" Target="../media/image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11.png"/><Relationship Id="rId21" Type="http://schemas.openxmlformats.org/officeDocument/2006/relationships/image" Target="../media/image13.png"/><Relationship Id="rId12" Type="http://schemas.openxmlformats.org/officeDocument/2006/relationships/image" Target="../media/image380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9" Type="http://schemas.openxmlformats.org/officeDocument/2006/relationships/image" Target="../media/image411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16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Bitonic</a:t>
            </a:r>
            <a:r>
              <a:rPr lang="en-US" sz="2000" b="1" dirty="0">
                <a:solidFill>
                  <a:schemeClr val="tx1"/>
                </a:solidFill>
              </a:rPr>
              <a:t> Tour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Shortest Paths in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5573288"/>
            <a:ext cx="3161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/>
              <a:t>with </a:t>
            </a:r>
            <a:r>
              <a:rPr lang="en-US" sz="2000" b="1" dirty="0">
                <a:solidFill>
                  <a:srgbClr val="FF0000"/>
                </a:solidFill>
              </a:rPr>
              <a:t>negative </a:t>
            </a:r>
            <a:r>
              <a:rPr lang="en-US" sz="2000" b="1" dirty="0"/>
              <a:t>edge weights.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8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Two cases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23170EA-8178-AB48-8987-0F40B7052219}"/>
              </a:ext>
            </a:extLst>
          </p:cNvPr>
          <p:cNvSpPr/>
          <p:nvPr/>
        </p:nvSpPr>
        <p:spPr>
          <a:xfrm>
            <a:off x="5257800" y="16002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918D01-7227-D540-9260-CA1B23C325C9}"/>
              </a:ext>
            </a:extLst>
          </p:cNvPr>
          <p:cNvSpPr/>
          <p:nvPr/>
        </p:nvSpPr>
        <p:spPr>
          <a:xfrm>
            <a:off x="5181600" y="21336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  <p:bldP spid="26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total no. of </a:t>
                </a:r>
                <a:r>
                  <a:rPr lang="en-US" sz="2000" dirty="0" err="1"/>
                  <a:t>subproblems</a:t>
                </a:r>
                <a:r>
                  <a:rPr lang="en-US" sz="2000" dirty="0"/>
                  <a:t> to be solved: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Iterative implementation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of the recursive formulation.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010400" y="4343400"/>
            <a:ext cx="318612" cy="1283732"/>
            <a:chOff x="7543800" y="4343400"/>
            <a:chExt cx="318612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stCxn id="34" idx="2"/>
            </p:cNvCxnSpPr>
            <p:nvPr/>
          </p:nvCxnSpPr>
          <p:spPr>
            <a:xfrm>
              <a:off x="7696200" y="4343400"/>
              <a:ext cx="0" cy="9260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2" grpId="0" animBg="1"/>
      <p:bldP spid="34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Iterative algorithm </a:t>
            </a:r>
            <a:r>
              <a:rPr lang="en-US" sz="3200" b="1" dirty="0"/>
              <a:t>for Optimal </a:t>
            </a:r>
            <a:r>
              <a:rPr lang="en-US" sz="3200" b="1" dirty="0" err="1"/>
              <a:t>Bitonic</a:t>
            </a:r>
            <a:r>
              <a:rPr lang="en-US" sz="3200" b="1" dirty="0"/>
              <a:t> tour</a:t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Add </a:t>
                </a:r>
                <a:r>
                  <a:rPr lang="en-US" sz="2000" dirty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62600" y="4800600"/>
            <a:ext cx="3276600" cy="457200"/>
            <a:chOff x="5562600" y="4800600"/>
            <a:chExt cx="3276600" cy="457200"/>
          </a:xfrm>
        </p:grpSpPr>
        <p:sp>
          <p:nvSpPr>
            <p:cNvPr id="44" name="Rectangle 43"/>
            <p:cNvSpPr/>
            <p:nvPr/>
          </p:nvSpPr>
          <p:spPr>
            <a:xfrm>
              <a:off x="5562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198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48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4800600"/>
              <a:ext cx="5334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Lessons</a:t>
            </a:r>
            <a:r>
              <a:rPr lang="en-US" b="1" dirty="0"/>
              <a:t> learnt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Sometimes </a:t>
            </a:r>
            <a:r>
              <a:rPr lang="en-US" sz="2400" b="1" dirty="0" err="1">
                <a:solidFill>
                  <a:srgbClr val="7030A0"/>
                </a:solidFill>
              </a:rPr>
              <a:t>generalizaton</a:t>
            </a:r>
            <a:r>
              <a:rPr lang="en-US" sz="2400" dirty="0"/>
              <a:t> helps !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may be </a:t>
            </a:r>
            <a:r>
              <a:rPr lang="en-US" sz="2400" b="1" dirty="0">
                <a:solidFill>
                  <a:srgbClr val="7030A0"/>
                </a:solidFill>
              </a:rPr>
              <a:t>multiple parameter</a:t>
            </a:r>
            <a:r>
              <a:rPr lang="en-US" sz="2400" dirty="0"/>
              <a:t> term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u="sng" dirty="0"/>
              <a:t>hidden</a:t>
            </a:r>
            <a:r>
              <a:rPr lang="en-US" sz="2400" dirty="0"/>
              <a:t> in the recursive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11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>
                <a:blip r:embed="rId2"/>
                <a:stretch>
                  <a:fillRect l="-77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Lecture 11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2 approaches for algorithm for shortest paths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73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587087"/>
            <a:ext cx="8347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positive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Down Ribbon 1">
            <a:extLst>
              <a:ext uri="{FF2B5EF4-FFF2-40B4-BE49-F238E27FC236}">
                <a16:creationId xmlns:a16="http://schemas.microsoft.com/office/drawing/2014/main" id="{471B0B23-93B6-1840-A939-3EF0DBDFA12B}"/>
              </a:ext>
            </a:extLst>
          </p:cNvPr>
          <p:cNvSpPr/>
          <p:nvPr/>
        </p:nvSpPr>
        <p:spPr>
          <a:xfrm>
            <a:off x="2775857" y="5262405"/>
            <a:ext cx="3668486" cy="983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1 </a:t>
            </a:r>
            <a:r>
              <a:rPr lang="en-US" b="1" dirty="0">
                <a:solidFill>
                  <a:srgbClr val="C00000"/>
                </a:solidFill>
              </a:rPr>
              <a:t>fails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not shortest,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shorter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shorter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Hence a contradiction.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Assumption: </a:t>
                </a:r>
                <a:r>
                  <a:rPr lang="en-US" sz="2000" dirty="0"/>
                  <a:t>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3994667" y="2025133"/>
            <a:ext cx="392666" cy="25908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5638800" y="3886201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67400" y="4241512"/>
            <a:ext cx="331590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This proof is based on an assumption.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loud Callout 70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that this assumption exploits the fact that edge weights are non-negative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</a:t>
                </a:r>
              </a:p>
              <a:p>
                <a:pPr algn="ctr"/>
                <a:r>
                  <a:rPr lang="en-US" sz="1400" dirty="0"/>
                  <a:t>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algn="ctr"/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latin typeface="Cambria Math"/>
                      </a:rPr>
                      <m:t>,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.  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blipFill rotWithShape="1">
                <a:blip r:embed="rId14"/>
                <a:stretch>
                  <a:fillRect r="-1414" b="-3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73" grpId="1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25" grpId="0" animBg="1"/>
      <p:bldP spid="22" grpId="0" animBg="1"/>
      <p:bldP spid="33" grpId="0" animBg="1"/>
      <p:bldP spid="33" grpId="1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641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25" grpId="0" animBg="1"/>
      <p:bldP spid="2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passes through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24174" y="43434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uiExpand="1" animBg="1"/>
      <p:bldP spid="2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3048000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𝑪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4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substructure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1623" y="4114800"/>
            <a:ext cx="3757567" cy="841177"/>
            <a:chOff x="1901623" y="4114800"/>
            <a:chExt cx="3757567" cy="841177"/>
          </a:xfrm>
        </p:grpSpPr>
        <p:sp>
          <p:nvSpPr>
            <p:cNvPr id="6" name="Smiley Face 5"/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 spirit of a researcher proved to be very 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4876800"/>
            <a:ext cx="55536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Ponder over it before coming to the next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algn="ctr"/>
            <a:r>
              <a:rPr lang="en-US" dirty="0"/>
              <a:t>All we are allowed to use is the optimal </a:t>
            </a:r>
            <a:r>
              <a:rPr lang="en-US" dirty="0" err="1"/>
              <a:t>subpath</a:t>
            </a:r>
            <a:r>
              <a:rPr lang="en-US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8110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52" grpId="0" animBg="1"/>
      <p:bldP spid="5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C8C6F-CA85-924D-98CC-3680E5684384}"/>
              </a:ext>
            </a:extLst>
          </p:cNvPr>
          <p:cNvSpPr/>
          <p:nvPr/>
        </p:nvSpPr>
        <p:spPr>
          <a:xfrm>
            <a:off x="2376248" y="5257800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What should be the </a:t>
            </a:r>
            <a:r>
              <a:rPr lang="en-US" sz="3200" dirty="0">
                <a:solidFill>
                  <a:srgbClr val="0070C0"/>
                </a:solidFill>
              </a:rPr>
              <a:t>Term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for </a:t>
            </a:r>
            <a:br>
              <a:rPr lang="en-US" sz="3200" dirty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4229100" y="1219200"/>
            <a:ext cx="3619500" cy="1143000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One</a:t>
            </a:r>
            <a:r>
              <a:rPr lang="en-US" dirty="0">
                <a:solidFill>
                  <a:schemeClr val="tx1"/>
                </a:solidFill>
              </a:rPr>
              <a:t> parameter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parameters ?</a:t>
            </a:r>
          </a:p>
        </p:txBody>
      </p:sp>
    </p:spTree>
    <p:extLst>
      <p:ext uri="{BB962C8B-B14F-4D97-AF65-F5344CB8AC3E}">
        <p14:creationId xmlns:p14="http://schemas.microsoft.com/office/powerpoint/2010/main" val="422973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can be covered either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we need a slightly bigger picture of the two paths </a:t>
                </a:r>
              </a:p>
              <a:p>
                <a:pPr marL="0" indent="0">
                  <a:buNone/>
                </a:pPr>
                <a:r>
                  <a:rPr lang="en-US" sz="2000" dirty="0"/>
                  <a:t>to devise the recursive term.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7200" y="4191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0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30" idx="7"/>
            <a:endCxn id="53" idx="4"/>
          </p:cNvCxnSpPr>
          <p:nvPr/>
        </p:nvCxnSpPr>
        <p:spPr>
          <a:xfrm flipV="1">
            <a:off x="7380241" y="3807023"/>
            <a:ext cx="435156" cy="471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5" grpId="0"/>
      <p:bldP spid="75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0" y="4876800"/>
            <a:ext cx="9144000" cy="978932"/>
            <a:chOff x="609600" y="4876800"/>
            <a:chExt cx="9144000" cy="9789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5486400"/>
              <a:ext cx="9144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                                                                     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33800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6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blipFill rotWithShape="1">
                <a:blip r:embed="rId17"/>
                <a:stretch>
                  <a:fillRect l="-1681" t="-6154" r="-630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Least dist.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536" t="-8333" r="-23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exclusively once.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459" t="-8197" r="-81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reveal the two paths covering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onwards, what can we infer about their unrevealed portions? 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7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59" grpId="0"/>
      <p:bldP spid="60" grpId="0"/>
      <p:bldP spid="61" grpId="0"/>
      <p:bldP spid="38" grpId="0"/>
      <p:bldP spid="48" grpId="0"/>
      <p:bldP spid="62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define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Least distance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:r>
                  <a:rPr lang="en-US" sz="2000" dirty="0"/>
                  <a:t>covering each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exclusively once.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</a:t>
                </a:r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572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286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13988</TotalTime>
  <Words>2105</Words>
  <Application>Microsoft Macintosh PowerPoint</Application>
  <PresentationFormat>On-screen Show (4:3)</PresentationFormat>
  <Paragraphs>552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Bitonic tour</vt:lpstr>
      <vt:lpstr>Bitonic tour </vt:lpstr>
      <vt:lpstr>New Idea: Split the tour</vt:lpstr>
      <vt:lpstr>New Idea: Split the tour</vt:lpstr>
      <vt:lpstr>What should be the Term for  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  <vt:lpstr>Lessons learnt</vt:lpstr>
      <vt:lpstr>Shortest pathS in a graph</vt:lpstr>
      <vt:lpstr>Problem Definition</vt:lpstr>
      <vt:lpstr>Revisiting Lecture 11</vt:lpstr>
      <vt:lpstr>Approach  1 </vt:lpstr>
      <vt:lpstr>Approach  1 </vt:lpstr>
      <vt:lpstr>What properties does Dijkstra’s algorithm exploit ?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Violating the Optimal subpath property </vt:lpstr>
      <vt:lpstr>PowerPoint Presentation</vt:lpstr>
      <vt:lpstr>shortest paths in a graph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1348</cp:revision>
  <dcterms:created xsi:type="dcterms:W3CDTF">2011-12-03T04:13:03Z</dcterms:created>
  <dcterms:modified xsi:type="dcterms:W3CDTF">2021-09-20T07:14:21Z</dcterms:modified>
</cp:coreProperties>
</file>