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628" r:id="rId2"/>
    <p:sldId id="491" r:id="rId3"/>
    <p:sldId id="594" r:id="rId4"/>
    <p:sldId id="515" r:id="rId5"/>
    <p:sldId id="549" r:id="rId6"/>
    <p:sldId id="598" r:id="rId7"/>
    <p:sldId id="599" r:id="rId8"/>
    <p:sldId id="626" r:id="rId9"/>
    <p:sldId id="625" r:id="rId10"/>
    <p:sldId id="645" r:id="rId11"/>
    <p:sldId id="627" r:id="rId12"/>
    <p:sldId id="601" r:id="rId13"/>
    <p:sldId id="596" r:id="rId14"/>
    <p:sldId id="602" r:id="rId15"/>
    <p:sldId id="603" r:id="rId16"/>
    <p:sldId id="604" r:id="rId17"/>
    <p:sldId id="605" r:id="rId18"/>
    <p:sldId id="606" r:id="rId19"/>
    <p:sldId id="636" r:id="rId20"/>
    <p:sldId id="607" r:id="rId21"/>
    <p:sldId id="608" r:id="rId22"/>
    <p:sldId id="609" r:id="rId23"/>
    <p:sldId id="610" r:id="rId24"/>
    <p:sldId id="611" r:id="rId25"/>
    <p:sldId id="613" r:id="rId26"/>
    <p:sldId id="614" r:id="rId27"/>
    <p:sldId id="615" r:id="rId28"/>
    <p:sldId id="616" r:id="rId29"/>
    <p:sldId id="617" r:id="rId30"/>
    <p:sldId id="618" r:id="rId31"/>
    <p:sldId id="61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40" autoAdjust="0"/>
  </p:normalViewPr>
  <p:slideViewPr>
    <p:cSldViewPr>
      <p:cViewPr varScale="1">
        <p:scale>
          <a:sx n="87" d="100"/>
          <a:sy n="87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6" Type="http://schemas.openxmlformats.org/officeDocument/2006/relationships/image" Target="../media/image23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5" Type="http://schemas.openxmlformats.org/officeDocument/2006/relationships/image" Target="../media/image25.png"/><Relationship Id="rId2" Type="http://schemas.openxmlformats.org/officeDocument/2006/relationships/image" Target="../media/image21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24" Type="http://schemas.openxmlformats.org/officeDocument/2006/relationships/image" Target="../media/image24.png"/><Relationship Id="rId5" Type="http://schemas.openxmlformats.org/officeDocument/2006/relationships/image" Target="../media/image10.png"/><Relationship Id="rId23" Type="http://schemas.openxmlformats.org/officeDocument/2006/relationships/image" Target="../media/image16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2" Type="http://schemas.openxmlformats.org/officeDocument/2006/relationships/image" Target="../media/image5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321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0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15" Type="http://schemas.openxmlformats.org/officeDocument/2006/relationships/image" Target="../media/image80.png"/><Relationship Id="rId23" Type="http://schemas.openxmlformats.org/officeDocument/2006/relationships/image" Target="../media/image160.png"/><Relationship Id="rId10" Type="http://schemas.openxmlformats.org/officeDocument/2006/relationships/image" Target="../media/image3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26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4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39.png"/><Relationship Id="rId15" Type="http://schemas.openxmlformats.org/officeDocument/2006/relationships/image" Target="../media/image80.png"/><Relationship Id="rId23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42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34" Type="http://schemas.openxmlformats.org/officeDocument/2006/relationships/image" Target="../media/image27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190.png"/><Relationship Id="rId33" Type="http://schemas.openxmlformats.org/officeDocument/2006/relationships/image" Target="../media/image27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25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.png"/><Relationship Id="rId30" Type="http://schemas.openxmlformats.org/officeDocument/2006/relationships/image" Target="../media/image241.png"/><Relationship Id="rId35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281.png"/><Relationship Id="rId32" Type="http://schemas.openxmlformats.org/officeDocument/2006/relationships/image" Target="../media/image310.png"/><Relationship Id="rId37" Type="http://schemas.openxmlformats.org/officeDocument/2006/relationships/image" Target="../media/image160.png"/><Relationship Id="rId15" Type="http://schemas.openxmlformats.org/officeDocument/2006/relationships/image" Target="../media/image80.png"/><Relationship Id="rId23" Type="http://schemas.openxmlformats.org/officeDocument/2006/relationships/image" Target="../media/image190.png"/><Relationship Id="rId28" Type="http://schemas.openxmlformats.org/officeDocument/2006/relationships/image" Target="../media/image201.png"/><Relationship Id="rId36" Type="http://schemas.openxmlformats.org/officeDocument/2006/relationships/image" Target="../media/image351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303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30" Type="http://schemas.openxmlformats.org/officeDocument/2006/relationships/image" Target="../media/image291.png"/><Relationship Id="rId35" Type="http://schemas.openxmlformats.org/officeDocument/2006/relationships/image" Target="../media/image3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251.png"/><Relationship Id="rId4" Type="http://schemas.openxmlformats.org/officeDocument/2006/relationships/image" Target="../media/image382.png"/><Relationship Id="rId9" Type="http://schemas.openxmlformats.org/officeDocument/2006/relationships/image" Target="../media/image2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7" Type="http://schemas.openxmlformats.org/officeDocument/2006/relationships/image" Target="../media/image39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432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19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5" Type="http://schemas.openxmlformats.org/officeDocument/2006/relationships/image" Target="../media/image24.png"/><Relationship Id="rId2" Type="http://schemas.openxmlformats.org/officeDocument/2006/relationships/image" Target="../media/image21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24" Type="http://schemas.openxmlformats.org/officeDocument/2006/relationships/image" Target="../media/image23.png"/><Relationship Id="rId5" Type="http://schemas.openxmlformats.org/officeDocument/2006/relationships/image" Target="../media/image10.png"/><Relationship Id="rId23" Type="http://schemas.openxmlformats.org/officeDocument/2006/relationships/image" Target="../media/image16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17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/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Reason</a:t>
                </a:r>
                <a:r>
                  <a:rPr lang="en-US" dirty="0"/>
                  <a:t>: A path of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 </a:t>
                </a:r>
              </a:p>
              <a:p>
                <a:r>
                  <a:rPr lang="en-US" dirty="0"/>
                  <a:t>concatenated with edge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is a potential candidate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blipFill>
                <a:blip r:embed="rId25"/>
                <a:stretch>
                  <a:fillRect l="-1439" t="-2083" r="-360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6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loud Callout 61">
            <a:extLst>
              <a:ext uri="{FF2B5EF4-FFF2-40B4-BE49-F238E27FC236}">
                <a16:creationId xmlns:a16="http://schemas.microsoft.com/office/drawing/2014/main" id="{87ECFB53-C0B6-DA44-A32C-A7DCE3FC273D}"/>
              </a:ext>
            </a:extLst>
          </p:cNvPr>
          <p:cNvSpPr/>
          <p:nvPr/>
        </p:nvSpPr>
        <p:spPr>
          <a:xfrm>
            <a:off x="38100" y="2300524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can we take care of Case 2  now ?</a:t>
            </a:r>
          </a:p>
        </p:txBody>
      </p:sp>
    </p:spTree>
    <p:extLst>
      <p:ext uri="{BB962C8B-B14F-4D97-AF65-F5344CB8AC3E}">
        <p14:creationId xmlns:p14="http://schemas.microsoft.com/office/powerpoint/2010/main" val="24190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 animBg="1"/>
      <p:bldP spid="8" grpId="0" animBg="1"/>
      <p:bldP spid="8" grpId="1" animBg="1"/>
      <p:bldP spid="62" grpId="0" animBg="1"/>
      <p:bldP spid="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path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blipFill>
                <a:blip r:embed="rId7"/>
                <a:stretch>
                  <a:fillRect l="-1636" t="-10000" r="-9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blipFill>
                <a:blip r:embed="rId8"/>
                <a:stretch>
                  <a:fillRect l="-2368" t="-10000" r="-1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 uiExpand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suffice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blipFill>
                <a:blip r:embed="rId3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Getting insight into the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An example 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7872" y="6105565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it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274332"/>
            <a:chOff x="5791200" y="2057400"/>
            <a:chExt cx="457200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19219" y="4572000"/>
            <a:ext cx="2486581" cy="381000"/>
            <a:chOff x="5819219" y="4572000"/>
            <a:chExt cx="24865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50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52473" y="1219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743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8647426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1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423451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5676074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Key Observations </a:t>
            </a:r>
            <a:r>
              <a:rPr lang="en-US" sz="3600" dirty="0"/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Bellman-Ford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6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 animBg="1"/>
      <p:bldP spid="8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negative cycle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701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0386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6C31"/>
                </a:solidFill>
              </a:rPr>
              <a:t>Optimal </a:t>
            </a:r>
            <a:r>
              <a:rPr lang="en-US" sz="1600" b="1" dirty="0" err="1">
                <a:solidFill>
                  <a:srgbClr val="006C31"/>
                </a:solidFill>
              </a:rPr>
              <a:t>Subpath</a:t>
            </a:r>
            <a:r>
              <a:rPr lang="en-US" sz="1600" b="1" dirty="0">
                <a:solidFill>
                  <a:srgbClr val="006C3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property holds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10000" y="45399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5626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1" y="5224046"/>
                <a:ext cx="42672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edges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5224046"/>
                <a:ext cx="4267200" cy="338554"/>
              </a:xfrm>
              <a:prstGeom prst="rect">
                <a:avLst/>
              </a:prstGeom>
              <a:blipFill>
                <a:blip r:embed="rId4"/>
                <a:stretch>
                  <a:fillRect l="-714" t="-5357" r="-2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247" t="-5357" r="-166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470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Suppose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if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stores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/>
                  <a:t>a finite value,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relation</a:t>
                </a:r>
                <a:r>
                  <a:rPr lang="en-US" sz="2000" dirty="0"/>
                  <a:t> 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4876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333625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086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467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Once the cycle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/>
                  <a:t> has been </a:t>
                </a:r>
                <a:r>
                  <a:rPr lang="en-US" sz="1600" b="1" i="1" dirty="0"/>
                  <a:t>reached </a:t>
                </a:r>
                <a:r>
                  <a:rPr lang="en-US" sz="1600" dirty="0"/>
                  <a:t>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/>
                  <a:t>say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err="1"/>
                  <a:t>th</a:t>
                </a:r>
                <a:r>
                  <a:rPr lang="en-US" sz="1600" dirty="0"/>
                  <a:t> iteration</a:t>
                </a:r>
              </a:p>
              <a:p>
                <a:pPr marL="0" indent="0">
                  <a:buNone/>
                </a:pPr>
                <a:r>
                  <a:rPr lang="en-US" sz="1600" dirty="0"/>
                  <a:t>what will happen to labels of its vertices in future?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Answer: </a:t>
                </a:r>
                <a:r>
                  <a:rPr lang="en-US" sz="1600" dirty="0"/>
                  <a:t> Label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will change in each subsequent  iteration.</a:t>
                </a:r>
                <a:endParaRPr lang="en-US" sz="1600" b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Proof: Consider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for any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It follows from the algorithm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If  no label changes during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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A contradiction !!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  <a:blipFill rotWithShape="1">
                <a:blip r:embed="rId2"/>
                <a:stretch>
                  <a:fillRect l="-1038" t="-367" b="-19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876800" y="5715000"/>
            <a:ext cx="373379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072" t="-8333" r="-67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4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76" grpId="0"/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cycle 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:r>
                  <a:rPr lang="en-US" sz="2000" b="1" u="sng" dirty="0"/>
                  <a:t>one more </a:t>
                </a:r>
                <a:r>
                  <a:rPr lang="en-US" sz="2000" dirty="0"/>
                  <a:t>iteration of the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“there is </a:t>
                </a:r>
                <a:r>
                  <a:rPr lang="en-US" sz="2000" u="sng" dirty="0"/>
                  <a:t>a negative cycle</a:t>
                </a:r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the distance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that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firm belief : 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86963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contradiction!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blipFill>
                <a:blip r:embed="rId21"/>
                <a:stretch>
                  <a:fillRect t="-2105" r="-662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Important Note : </a:t>
                </a:r>
                <a:r>
                  <a:rPr lang="en-US" sz="1600" dirty="0"/>
                  <a:t>Here we assume that</a:t>
                </a:r>
                <a:endParaRPr lang="en-US" sz="1600" b="0" i="0" dirty="0">
                  <a:solidFill>
                    <a:srgbClr val="00B05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600" b="1" i="1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does 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But  it is indeed true. Otherwise there </a:t>
                </a:r>
              </a:p>
              <a:p>
                <a:r>
                  <a:rPr lang="en-US" sz="1600" dirty="0"/>
                  <a:t>must be a negative cycle. The proof is </a:t>
                </a:r>
              </a:p>
              <a:p>
                <a:r>
                  <a:rPr lang="en-US" sz="1600" dirty="0"/>
                  <a:t>identical to the proof given in the </a:t>
                </a:r>
              </a:p>
              <a:p>
                <a:r>
                  <a:rPr lang="en-US" sz="1600" dirty="0"/>
                  <a:t>previous class. Do it as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blipFill rotWithShape="1">
                <a:blip r:embed="rId22"/>
                <a:stretch>
                  <a:fillRect l="-699" t="-1538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  <a:stCxn id="2" idx="2"/>
          </p:cNvCxnSpPr>
          <p:nvPr/>
        </p:nvCxnSpPr>
        <p:spPr>
          <a:xfrm>
            <a:off x="1835035" y="4971878"/>
            <a:ext cx="2279765" cy="6704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any in-neighbor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blipFill>
                <a:blip r:embed="rId14"/>
                <a:stretch>
                  <a:fillRect t="-7463" r="-33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85" grpId="0" animBg="1"/>
      <p:bldP spid="2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15738</TotalTime>
  <Words>2240</Words>
  <Application>Microsoft Macintosh PowerPoint</Application>
  <PresentationFormat>On-screen Show (4:3)</PresentationFormat>
  <Paragraphs>636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Problem Definition</vt:lpstr>
      <vt:lpstr>Last class</vt:lpstr>
      <vt:lpstr>shortest paths in a graph </vt:lpstr>
      <vt:lpstr>Exploiting the Optimal subpath property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Bellman-Ford’s algorithm </vt:lpstr>
      <vt:lpstr>Bellman-Ford’s algorithm 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Observations 2 </vt:lpstr>
      <vt:lpstr>Observations 3</vt:lpstr>
      <vt:lpstr>Detecting negative cycle in G</vt:lpstr>
      <vt:lpstr>PowerPoint Presentation</vt:lpstr>
      <vt:lpstr>Detecting negative cycle in G</vt:lpstr>
      <vt:lpstr>shortest paths in a graph </vt:lpstr>
      <vt:lpstr>Shortest paths in presence of negative weight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1422</cp:revision>
  <dcterms:created xsi:type="dcterms:W3CDTF">2011-12-03T04:13:03Z</dcterms:created>
  <dcterms:modified xsi:type="dcterms:W3CDTF">2021-09-22T08:25:18Z</dcterms:modified>
</cp:coreProperties>
</file>