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492" r:id="rId2"/>
    <p:sldId id="358" r:id="rId3"/>
    <p:sldId id="426" r:id="rId4"/>
    <p:sldId id="484" r:id="rId5"/>
    <p:sldId id="483" r:id="rId6"/>
    <p:sldId id="504" r:id="rId7"/>
    <p:sldId id="487" r:id="rId8"/>
    <p:sldId id="432" r:id="rId9"/>
    <p:sldId id="427" r:id="rId10"/>
    <p:sldId id="509" r:id="rId11"/>
    <p:sldId id="508" r:id="rId12"/>
    <p:sldId id="505" r:id="rId13"/>
    <p:sldId id="453" r:id="rId14"/>
    <p:sldId id="383" r:id="rId15"/>
    <p:sldId id="425" r:id="rId16"/>
    <p:sldId id="456" r:id="rId17"/>
    <p:sldId id="477" r:id="rId18"/>
    <p:sldId id="449" r:id="rId19"/>
    <p:sldId id="466" r:id="rId20"/>
    <p:sldId id="479" r:id="rId21"/>
    <p:sldId id="471" r:id="rId22"/>
    <p:sldId id="441" r:id="rId23"/>
    <p:sldId id="460" r:id="rId24"/>
    <p:sldId id="450" r:id="rId25"/>
    <p:sldId id="455" r:id="rId26"/>
    <p:sldId id="442" r:id="rId27"/>
    <p:sldId id="485" r:id="rId28"/>
    <p:sldId id="468" r:id="rId29"/>
    <p:sldId id="445" r:id="rId30"/>
    <p:sldId id="461" r:id="rId31"/>
    <p:sldId id="462" r:id="rId32"/>
    <p:sldId id="463" r:id="rId33"/>
    <p:sldId id="464" r:id="rId34"/>
    <p:sldId id="446" r:id="rId35"/>
    <p:sldId id="488" r:id="rId36"/>
    <p:sldId id="470" r:id="rId37"/>
    <p:sldId id="489" r:id="rId38"/>
    <p:sldId id="490" r:id="rId39"/>
    <p:sldId id="4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 autoAdjust="0"/>
    <p:restoredTop sz="94679" autoAdjust="0"/>
  </p:normalViewPr>
  <p:slideViewPr>
    <p:cSldViewPr>
      <p:cViewPr varScale="1">
        <p:scale>
          <a:sx n="87" d="100"/>
          <a:sy n="87" d="100"/>
        </p:scale>
        <p:origin x="19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1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71.png"/><Relationship Id="rId7" Type="http://schemas.openxmlformats.org/officeDocument/2006/relationships/image" Target="../media/image8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0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.png"/><Relationship Id="rId7" Type="http://schemas.openxmlformats.org/officeDocument/2006/relationships/image" Target="../media/image1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24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1.png"/><Relationship Id="rId5" Type="http://schemas.openxmlformats.org/officeDocument/2006/relationships/image" Target="../media/image220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1.png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70.png"/><Relationship Id="rId4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1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41.png"/><Relationship Id="rId7" Type="http://schemas.openxmlformats.org/officeDocument/2006/relationships/image" Target="../media/image1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24.png"/><Relationship Id="rId17" Type="http://schemas.openxmlformats.org/officeDocument/2006/relationships/image" Target="../media/image90.png"/><Relationship Id="rId2" Type="http://schemas.openxmlformats.org/officeDocument/2006/relationships/image" Target="../media/image22.png"/><Relationship Id="rId16" Type="http://schemas.openxmlformats.org/officeDocument/2006/relationships/image" Target="../media/image8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Relationship Id="rId2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0.png"/><Relationship Id="rId12" Type="http://schemas.openxmlformats.org/officeDocument/2006/relationships/image" Target="../media/image410.png"/><Relationship Id="rId17" Type="http://schemas.openxmlformats.org/officeDocument/2006/relationships/image" Target="../media/image90.png"/><Relationship Id="rId7" Type="http://schemas.openxmlformats.org/officeDocument/2006/relationships/image" Target="../media/image35.png"/><Relationship Id="rId2" Type="http://schemas.openxmlformats.org/officeDocument/2006/relationships/image" Target="../media/image510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0.png"/><Relationship Id="rId9" Type="http://schemas.openxmlformats.org/officeDocument/2006/relationships/image" Target="../media/image37.png"/><Relationship Id="rId14" Type="http://schemas.openxmlformats.org/officeDocument/2006/relationships/image" Target="../media/image65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19 </a:t>
            </a:r>
          </a:p>
          <a:p>
            <a:pPr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in Directed Graph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3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urved Connector 78"/>
          <p:cNvCxnSpPr/>
          <p:nvPr/>
        </p:nvCxnSpPr>
        <p:spPr>
          <a:xfrm rot="10800000" flipH="1">
            <a:off x="5945459" y="1828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V="1">
            <a:off x="6250940" y="2512061"/>
            <a:ext cx="1359932" cy="14581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43800" y="2514600"/>
            <a:ext cx="136518" cy="7489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6858000" y="4876800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6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Cross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x,u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9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Computing</a:t>
            </a:r>
            <a:r>
              <a:rPr lang="en-US" sz="2800" b="1" dirty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>
                <a:solidFill>
                  <a:schemeClr val="tx1"/>
                </a:solidFill>
              </a:rPr>
              <a:t>of a directed graph.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1800" y="38862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1219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28187" y="1169949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11090" y="2591729"/>
            <a:ext cx="18369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pPr algn="ctr"/>
                <a:r>
                  <a:rPr lang="en-US" dirty="0"/>
                  <a:t>algorithm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blipFill rotWithShape="1">
                <a:blip r:embed="rId4"/>
                <a:stretch>
                  <a:fillRect l="-1887" t="-2752" r="-3774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0" grpId="0" animBg="1"/>
      <p:bldP spid="71" grpId="0" animBg="1"/>
      <p:bldP spid="80" grpId="0" animBg="1"/>
      <p:bldP spid="2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Computing</a:t>
            </a:r>
            <a:r>
              <a:rPr lang="en-US" sz="3600" b="1" dirty="0">
                <a:solidFill>
                  <a:srgbClr val="7030A0"/>
                </a:solidFill>
              </a:rPr>
              <a:t> SCC</a:t>
            </a:r>
            <a:r>
              <a:rPr lang="en-US" sz="3600" b="1" dirty="0"/>
              <a:t>s efficiently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</a:t>
            </a:r>
            <a:r>
              <a:rPr lang="en-US" sz="3600" b="1" u="sng" dirty="0"/>
              <a:t>simple</a:t>
            </a:r>
            <a:r>
              <a:rPr lang="en-US" sz="3600" b="1" dirty="0"/>
              <a:t> yet </a:t>
            </a:r>
            <a:r>
              <a:rPr lang="en-US" sz="3600" b="1" u="sng" dirty="0"/>
              <a:t>powerful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  : the given directed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: the graph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after reversing edge directions;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us see where and how you will apply this idea today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970" b="-7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are SCCs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related to SCCs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66800" y="20574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82" t="-6452" r="-765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86" t="-6349" r="-65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 9"/>
          <p:cNvSpPr/>
          <p:nvPr/>
        </p:nvSpPr>
        <p:spPr>
          <a:xfrm>
            <a:off x="3810000" y="3604632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8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will appear in </a:t>
            </a:r>
            <a:r>
              <a:rPr lang="en-US" sz="2000" u="sng" dirty="0"/>
              <a:t>exactly one tree</a:t>
            </a:r>
            <a:r>
              <a:rPr lang="en-US" sz="2000" dirty="0"/>
              <a:t> in the </a:t>
            </a:r>
            <a:r>
              <a:rPr lang="en-US" sz="2000" u="sng" dirty="0"/>
              <a:t>forest of DFS trees</a:t>
            </a:r>
            <a:r>
              <a:rPr lang="en-US" sz="2000" dirty="0"/>
              <a:t> 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05560" y="5943600"/>
            <a:ext cx="47015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0" y="408620"/>
            <a:ext cx="1219200" cy="3553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2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appears </a:t>
            </a:r>
            <a:r>
              <a:rPr lang="en-US" sz="2000" u="sng" dirty="0"/>
              <a:t>contiguously</a:t>
            </a:r>
            <a:r>
              <a:rPr lang="en-US" sz="2000" dirty="0"/>
              <a:t> within its DFS tree.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7020" y="152400"/>
            <a:ext cx="2726980" cy="5649951"/>
            <a:chOff x="6417020" y="152400"/>
            <a:chExt cx="2726980" cy="5649951"/>
          </a:xfrm>
        </p:grpSpPr>
        <p:sp>
          <p:nvSpPr>
            <p:cNvPr id="113" name="Freeform 112"/>
            <p:cNvSpPr/>
            <p:nvPr/>
          </p:nvSpPr>
          <p:spPr>
            <a:xfrm>
              <a:off x="6858000" y="152400"/>
              <a:ext cx="959005" cy="1092819"/>
            </a:xfrm>
            <a:custGeom>
              <a:avLst/>
              <a:gdLst>
                <a:gd name="connsiteX0" fmla="*/ 44605 w 959005"/>
                <a:gd name="connsiteY0" fmla="*/ 44605 h 1092819"/>
                <a:gd name="connsiteX1" fmla="*/ 0 w 959005"/>
                <a:gd name="connsiteY1" fmla="*/ 312234 h 1092819"/>
                <a:gd name="connsiteX2" fmla="*/ 546410 w 959005"/>
                <a:gd name="connsiteY2" fmla="*/ 1092819 h 1092819"/>
                <a:gd name="connsiteX3" fmla="*/ 959005 w 959005"/>
                <a:gd name="connsiteY3" fmla="*/ 1092819 h 1092819"/>
                <a:gd name="connsiteX4" fmla="*/ 869795 w 959005"/>
                <a:gd name="connsiteY4" fmla="*/ 546410 h 1092819"/>
                <a:gd name="connsiteX5" fmla="*/ 256478 w 959005"/>
                <a:gd name="connsiteY5" fmla="*/ 0 h 1092819"/>
                <a:gd name="connsiteX6" fmla="*/ 44605 w 959005"/>
                <a:gd name="connsiteY6" fmla="*/ 44605 h 109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005" h="1092819">
                  <a:moveTo>
                    <a:pt x="44605" y="44605"/>
                  </a:moveTo>
                  <a:lnTo>
                    <a:pt x="0" y="312234"/>
                  </a:lnTo>
                  <a:lnTo>
                    <a:pt x="546410" y="1092819"/>
                  </a:lnTo>
                  <a:lnTo>
                    <a:pt x="959005" y="1092819"/>
                  </a:lnTo>
                  <a:lnTo>
                    <a:pt x="869795" y="546410"/>
                  </a:lnTo>
                  <a:lnTo>
                    <a:pt x="256478" y="0"/>
                  </a:lnTo>
                  <a:lnTo>
                    <a:pt x="44605" y="4460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560020" y="35052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417020" y="3581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53200" y="4419600"/>
              <a:ext cx="1438507" cy="1382751"/>
            </a:xfrm>
            <a:custGeom>
              <a:avLst/>
              <a:gdLst>
                <a:gd name="connsiteX0" fmla="*/ 22303 w 1438507"/>
                <a:gd name="connsiteY0" fmla="*/ 33454 h 1382751"/>
                <a:gd name="connsiteX1" fmla="*/ 0 w 1438507"/>
                <a:gd name="connsiteY1" fmla="*/ 234176 h 1382751"/>
                <a:gd name="connsiteX2" fmla="*/ 936703 w 1438507"/>
                <a:gd name="connsiteY2" fmla="*/ 1293542 h 1382751"/>
                <a:gd name="connsiteX3" fmla="*/ 1226634 w 1438507"/>
                <a:gd name="connsiteY3" fmla="*/ 1382751 h 1382751"/>
                <a:gd name="connsiteX4" fmla="*/ 1438507 w 1438507"/>
                <a:gd name="connsiteY4" fmla="*/ 1260088 h 1382751"/>
                <a:gd name="connsiteX5" fmla="*/ 1427356 w 1438507"/>
                <a:gd name="connsiteY5" fmla="*/ 0 h 1382751"/>
                <a:gd name="connsiteX6" fmla="*/ 22303 w 1438507"/>
                <a:gd name="connsiteY6" fmla="*/ 33454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507" h="1382751">
                  <a:moveTo>
                    <a:pt x="22303" y="33454"/>
                  </a:moveTo>
                  <a:lnTo>
                    <a:pt x="0" y="234176"/>
                  </a:lnTo>
                  <a:lnTo>
                    <a:pt x="936703" y="1293542"/>
                  </a:lnTo>
                  <a:lnTo>
                    <a:pt x="1226634" y="1382751"/>
                  </a:lnTo>
                  <a:lnTo>
                    <a:pt x="1438507" y="1260088"/>
                  </a:lnTo>
                  <a:lnTo>
                    <a:pt x="1427356" y="0"/>
                  </a:lnTo>
                  <a:lnTo>
                    <a:pt x="22303" y="33454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917366" y="1813932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010400" y="2971800"/>
            <a:ext cx="6146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96" idx="3"/>
          </p:cNvCxnSpPr>
          <p:nvPr/>
        </p:nvCxnSpPr>
        <p:spPr>
          <a:xfrm flipH="1">
            <a:off x="6776732" y="3015734"/>
            <a:ext cx="917774" cy="7180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72000" y="545068"/>
            <a:ext cx="441262" cy="3112532"/>
            <a:chOff x="4572000" y="545068"/>
            <a:chExt cx="441262" cy="3112532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7" name="Straight Arrow Connector 166"/>
            <p:cNvCxnSpPr>
              <a:stCxn id="164" idx="2"/>
            </p:cNvCxnSpPr>
            <p:nvPr/>
          </p:nvCxnSpPr>
          <p:spPr>
            <a:xfrm>
              <a:off x="4650059" y="8382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48200" y="1447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648200" y="2209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648200" y="28194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4668948" y="545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24400" y="1916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724400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cxnSp>
        <p:nvCxnSpPr>
          <p:cNvPr id="18" name="Curved Connector 17"/>
          <p:cNvCxnSpPr>
            <a:stCxn id="177" idx="3"/>
            <a:endCxn id="201" idx="3"/>
          </p:cNvCxnSpPr>
          <p:nvPr/>
        </p:nvCxnSpPr>
        <p:spPr>
          <a:xfrm>
            <a:off x="4953000" y="729734"/>
            <a:ext cx="47438" cy="2743200"/>
          </a:xfrm>
          <a:prstGeom prst="curvedConnector3">
            <a:avLst>
              <a:gd name="adj1" fmla="val 192178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5400000">
            <a:off x="4286069" y="2787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rot="5400000">
            <a:off x="4286069" y="1390469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600200" y="6096000"/>
            <a:ext cx="167268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276600" y="6096000"/>
            <a:ext cx="388450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/>
      <p:bldP spid="204" grpId="0" animBg="1"/>
      <p:bldP spid="2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Relation between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Disjoint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One enclosing another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What about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 &lt;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:r>
                  <a:rPr lang="en-US" dirty="0">
                    <a:solidFill>
                      <a:srgbClr val="7030A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032" t="-8197" r="-2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Proof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FF0000"/>
                </a:solidFill>
              </a:rPr>
              <a:t>Lemma 1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Lemma 2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proof of Lemma 1 uses transitivity of reachability.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proof of Lemma 2 uses the following fact  </a:t>
                </a:r>
              </a:p>
              <a:p>
                <a:pPr marL="0" indent="0">
                  <a:buNone/>
                </a:pPr>
                <a:r>
                  <a:rPr lang="en-US" sz="2000" dirty="0"/>
                  <a:t>(sketched in the animation on the previous slide):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belong to the same SCC in a graph.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dirty="0"/>
                  <a:t> in the graph.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each vertex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also belongs the same SCC as that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</a:t>
                </a:r>
              </a:p>
              <a:p>
                <a:pPr marL="0" indent="0">
                  <a:buNone/>
                </a:pPr>
                <a:r>
                  <a:rPr lang="en-US" sz="2000" dirty="0"/>
                  <a:t>Using the above fact, complete the proof of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1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2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>
                <a:blip r:embed="rId2"/>
                <a:stretch>
                  <a:fillRect l="-75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3200400"/>
            <a:ext cx="8229600" cy="12192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         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 </a:t>
            </a:r>
            <a:r>
              <a:rPr lang="en-US" sz="2000" dirty="0"/>
              <a:t>(</a:t>
            </a:r>
            <a:r>
              <a:rPr lang="en-US" sz="2000" b="1" dirty="0"/>
              <a:t>root</a:t>
            </a:r>
            <a:r>
              <a:rPr lang="en-US" sz="2000" dirty="0"/>
              <a:t> of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>
                <a:sym typeface="Wingdings" pitchFamily="2" charset="2"/>
              </a:rPr>
              <a:t>):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vertex of the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which is visited first during the </a:t>
            </a:r>
            <a:r>
              <a:rPr lang="en-US" sz="2000" b="1" dirty="0"/>
              <a:t>DFS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0" y="4267201"/>
            <a:ext cx="5562600" cy="1535150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>
                <a:solidFill>
                  <a:schemeClr val="tx1"/>
                </a:solidFill>
              </a:rPr>
              <a:t>SCC</a:t>
            </a:r>
            <a:r>
              <a:rPr lang="en-US" sz="1600" dirty="0">
                <a:solidFill>
                  <a:schemeClr val="tx1"/>
                </a:solidFill>
              </a:rPr>
              <a:t>s in the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But how should we start with ?</a:t>
            </a:r>
          </a:p>
        </p:txBody>
      </p:sp>
      <p:sp>
        <p:nvSpPr>
          <p:cNvPr id="75" name="Down Ribbon 74"/>
          <p:cNvSpPr/>
          <p:nvPr/>
        </p:nvSpPr>
        <p:spPr>
          <a:xfrm>
            <a:off x="800100" y="1018220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240718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0" grpId="0" animBg="1"/>
      <p:bldP spid="71" grpId="0" animBg="1"/>
      <p:bldP spid="72" grpId="0" animBg="1"/>
      <p:bldP spid="67" grpId="0" animBg="1"/>
      <p:bldP spid="68" grpId="0" animBg="1"/>
      <p:bldP spid="73" grpId="0" animBg="1"/>
      <p:bldP spid="74" grpId="0" animBg="1"/>
      <p:bldP spid="74" grpId="1" animBg="1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Study</a:t>
            </a:r>
            <a:r>
              <a:rPr lang="en-US" sz="4000" b="1" dirty="0">
                <a:solidFill>
                  <a:srgbClr val="7030A0"/>
                </a:solidFill>
              </a:rPr>
              <a:t> Finish time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does not appear to be any order </a:t>
            </a:r>
            <a:r>
              <a:rPr lang="en-US" sz="2000" dirty="0">
                <a:sym typeface="Wingdings" panose="05000000000000000000" pitchFamily="2" charset="2"/>
              </a:rPr>
              <a:t>.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     w      k      j    v    r    p    q    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chemeClr val="tx1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92" grpId="0"/>
      <p:bldP spid="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2672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roots of each SCC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looks too complex  !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80999" y="4645967"/>
            <a:ext cx="2299031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Have some perseverance, buddy !</a:t>
            </a:r>
          </a:p>
        </p:txBody>
      </p:sp>
    </p:spTree>
    <p:extLst>
      <p:ext uri="{BB962C8B-B14F-4D97-AF65-F5344CB8AC3E}">
        <p14:creationId xmlns:p14="http://schemas.microsoft.com/office/powerpoint/2010/main" val="323506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/>
                  <a:t>same</a:t>
                </a:r>
                <a:r>
                  <a:rPr lang="en-US" sz="2000" dirty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it is </a:t>
                </a:r>
                <a:r>
                  <a:rPr lang="en-US" sz="2000" i="1" u="sng" dirty="0">
                    <a:solidFill>
                      <a:srgbClr val="002060"/>
                    </a:solidFill>
                  </a:rPr>
                  <a:t>possible</a:t>
                </a:r>
                <a:r>
                  <a:rPr lang="en-US" sz="2000" dirty="0"/>
                  <a:t> that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No order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53376" y="3733800"/>
            <a:ext cx="2209868" cy="990600"/>
            <a:chOff x="1453376" y="3733800"/>
            <a:chExt cx="2209868" cy="990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648" y="38230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029" y="431872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453376" y="3733800"/>
              <a:ext cx="2209868" cy="990600"/>
              <a:chOff x="3200383" y="3124200"/>
              <a:chExt cx="2209868" cy="990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838202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94624" y="2895600"/>
            <a:ext cx="2196790" cy="1775573"/>
            <a:chOff x="1594624" y="2895600"/>
            <a:chExt cx="2196790" cy="177557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89" y="290117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297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872" y="450085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146" y="371571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24" y="451877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624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80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" name="Curved Connector 3"/>
          <p:cNvCxnSpPr>
            <a:stCxn id="10" idx="0"/>
            <a:endCxn id="48" idx="2"/>
          </p:cNvCxnSpPr>
          <p:nvPr/>
        </p:nvCxnSpPr>
        <p:spPr>
          <a:xfrm rot="5400000" flipH="1" flipV="1">
            <a:off x="1467843" y="4015361"/>
            <a:ext cx="450606" cy="15611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1656677" y="3082612"/>
            <a:ext cx="743914" cy="52229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1" idx="3"/>
            <a:endCxn id="42" idx="1"/>
          </p:cNvCxnSpPr>
          <p:nvPr/>
        </p:nvCxnSpPr>
        <p:spPr>
          <a:xfrm>
            <a:off x="2445897" y="2971800"/>
            <a:ext cx="827092" cy="55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</p:cNvCxnSpPr>
          <p:nvPr/>
        </p:nvCxnSpPr>
        <p:spPr>
          <a:xfrm flipH="1">
            <a:off x="3272989" y="3429000"/>
            <a:ext cx="362308" cy="3940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2" idx="3"/>
          </p:cNvCxnSpPr>
          <p:nvPr/>
        </p:nvCxnSpPr>
        <p:spPr>
          <a:xfrm>
            <a:off x="3429106" y="2977376"/>
            <a:ext cx="284251" cy="36638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0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build="p"/>
      <p:bldP spid="34" grpId="0" uiExpand="1" build="p"/>
      <p:bldP spid="32" grpId="0" animBg="1"/>
      <p:bldP spid="32" grpId="1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DFS on Directed Graph:</a:t>
            </a:r>
            <a:br>
              <a:rPr lang="en-US" sz="4000" b="1" dirty="0"/>
            </a:br>
            <a:r>
              <a:rPr lang="en-US" sz="3100" b="1" dirty="0">
                <a:solidFill>
                  <a:srgbClr val="7030A0"/>
                </a:solidFill>
              </a:rPr>
              <a:t>analyzing the finish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/>
                  <a:t>different</a:t>
                </a:r>
                <a:r>
                  <a:rPr lang="en-US" sz="2000" dirty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Since there is no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will remain unvisited even after </a:t>
                </a:r>
                <a:r>
                  <a:rPr lang="en-US" sz="1800" b="1" dirty="0">
                    <a:sym typeface="Wingdings" pitchFamily="2" charset="2"/>
                  </a:rPr>
                  <a:t>DFS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Hence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will be a </a:t>
                </a:r>
                <a:r>
                  <a:rPr lang="en-US" sz="1800" b="1" dirty="0"/>
                  <a:t>descendent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in the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 tree. 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38230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29" y="43187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3376" y="37338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64366" y="2895600"/>
            <a:ext cx="1226634" cy="1538868"/>
            <a:chOff x="2964366" y="2895600"/>
            <a:chExt cx="1226634" cy="1538868"/>
          </a:xfrm>
        </p:grpSpPr>
        <p:sp>
          <p:nvSpPr>
            <p:cNvPr id="39" name="Freeform 38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38200" y="3099522"/>
            <a:ext cx="1280084" cy="1929678"/>
            <a:chOff x="838200" y="3099522"/>
            <a:chExt cx="1280084" cy="1929678"/>
          </a:xfrm>
        </p:grpSpPr>
        <p:sp>
          <p:nvSpPr>
            <p:cNvPr id="41" name="Freeform 40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90600" y="3480522"/>
              <a:ext cx="994317" cy="1447800"/>
              <a:chOff x="990600" y="3480522"/>
              <a:chExt cx="994317" cy="1447800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805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there any </a:t>
                </a:r>
                <a:r>
                  <a:rPr lang="en-US" b="1" dirty="0">
                    <a:solidFill>
                      <a:srgbClr val="7030A0"/>
                    </a:solidFill>
                  </a:rPr>
                  <a:t>relation </a:t>
                </a:r>
                <a:r>
                  <a:rPr lang="en-US" dirty="0">
                    <a:solidFill>
                      <a:schemeClr val="tx1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uiExpand="1" build="p"/>
      <p:bldP spid="38" grpId="0" animBg="1"/>
      <p:bldP spid="22" grpId="0" animBg="1"/>
      <p:bldP spid="2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Lemma3</a:t>
                </a:r>
                <a:r>
                  <a:rPr lang="en-US" sz="2000" dirty="0"/>
                  <a:t>: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is an edge and,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belong to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different SCCs</a:t>
                </a:r>
                <a:r>
                  <a:rPr lang="en-US" sz="2000" dirty="0"/>
                  <a:t>, then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       ?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:r>
                  <a:rPr lang="en-US" sz="2000" dirty="0">
                    <a:sym typeface="Wingdings" pitchFamily="2" charset="2"/>
                  </a:rPr>
                  <a:t>Give a short proof based 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dirty="0">
                    <a:sym typeface="Wingdings" pitchFamily="2" charset="2"/>
                  </a:rPr>
                  <a:t>. It is just there …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714" t="-580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9" y="49283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23" idx="1"/>
            <a:endCxn id="24" idx="3"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282176" y="43434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793166" y="3505200"/>
            <a:ext cx="1226634" cy="1538868"/>
            <a:chOff x="2964366" y="2895600"/>
            <a:chExt cx="1226634" cy="1538868"/>
          </a:xfrm>
        </p:grpSpPr>
        <p:sp>
          <p:nvSpPr>
            <p:cNvPr id="31" name="Freeform 30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2667000" y="3709122"/>
            <a:ext cx="1280084" cy="1929678"/>
            <a:chOff x="838200" y="3099522"/>
            <a:chExt cx="1280084" cy="1929678"/>
          </a:xfrm>
        </p:grpSpPr>
        <p:sp>
          <p:nvSpPr>
            <p:cNvPr id="37" name="Freeform 36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0600" y="3429000"/>
              <a:ext cx="994317" cy="1499322"/>
              <a:chOff x="990600" y="3429000"/>
              <a:chExt cx="994317" cy="1499322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29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6031468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350464" y="2604739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811" y="3200400"/>
            <a:ext cx="271670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Finally we discovered an order</a:t>
            </a:r>
          </a:p>
          <a:p>
            <a:r>
              <a:rPr lang="en-US" sz="1600" dirty="0"/>
              <a:t> among the </a:t>
            </a:r>
            <a:r>
              <a:rPr lang="en-US" sz="1600" b="1" dirty="0"/>
              <a:t>finish</a:t>
            </a:r>
            <a:r>
              <a:rPr lang="en-US" sz="1600" dirty="0"/>
              <a:t> times </a:t>
            </a:r>
          </a:p>
          <a:p>
            <a:r>
              <a:rPr lang="en-US" sz="1600" dirty="0"/>
              <a:t>of the roots of </a:t>
            </a:r>
            <a:r>
              <a:rPr lang="en-US" sz="1600" b="1" dirty="0">
                <a:solidFill>
                  <a:srgbClr val="7030A0"/>
                </a:solidFill>
              </a:rPr>
              <a:t>SCC</a:t>
            </a:r>
            <a:r>
              <a:rPr lang="en-US" sz="1600" dirty="0"/>
              <a:t>s.</a:t>
            </a:r>
          </a:p>
        </p:txBody>
      </p:sp>
      <p:sp>
        <p:nvSpPr>
          <p:cNvPr id="43" name="Oval 42"/>
          <p:cNvSpPr/>
          <p:nvPr/>
        </p:nvSpPr>
        <p:spPr>
          <a:xfrm>
            <a:off x="5566398" y="4419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5200" y="4038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64330" y="1524000"/>
            <a:ext cx="369846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62799" y="1524000"/>
            <a:ext cx="1763776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62" grpId="0"/>
      <p:bldP spid="4" grpId="0" animBg="1"/>
      <p:bldP spid="5" grpId="0" animBg="1"/>
      <p:bldP spid="5" grpId="1" animBg="1"/>
      <p:bldP spid="6" grpId="0" animBg="1"/>
      <p:bldP spid="6" grpId="1" animBg="1"/>
      <p:bldP spid="43" grpId="0" animBg="1"/>
      <p:bldP spid="44" grpId="0" animBg="1"/>
      <p:bldP spid="45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7242717" y="5791200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/>
          <p:cNvCxnSpPr>
            <a:stCxn id="39" idx="0"/>
            <a:endCxn id="44" idx="1"/>
          </p:cNvCxnSpPr>
          <p:nvPr/>
        </p:nvCxnSpPr>
        <p:spPr>
          <a:xfrm rot="16200000" flipH="1">
            <a:off x="2703872" y="3237829"/>
            <a:ext cx="22318" cy="709461"/>
          </a:xfrm>
          <a:prstGeom prst="curvedConnector3">
            <a:avLst>
              <a:gd name="adj1" fmla="val -10242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2590800" y="3124200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some vertex of  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243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84" grpId="0" animBg="1"/>
      <p:bldP spid="25" grpId="0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22381"/>
              <a:gd name="adj2" fmla="val 820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we infer for the vertex with max finish time 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look  in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6" name="Oval 35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Time to use the </a:t>
                </a:r>
                <a:r>
                  <a:rPr lang="en-US" b="1" dirty="0">
                    <a:solidFill>
                      <a:schemeClr val="tx1"/>
                    </a:solidFill>
                  </a:rPr>
                  <a:t>!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dea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 ready.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0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33" grpId="0" animBg="1"/>
      <p:bldP spid="35" grpId="0"/>
      <p:bldP spid="54" grpId="0" animBg="1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SCC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you see an algorithm for computing SCCs now ?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just here …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3" name="Oval 32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set of vertices reachable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any vertex in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to any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5" grpId="0" animBg="1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should we compute SCCs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2957148" cy="565404"/>
            <a:chOff x="4586652" y="2971800"/>
            <a:chExt cx="29571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3581400"/>
            <a:ext cx="3733800" cy="152400"/>
            <a:chOff x="4114800" y="3581400"/>
            <a:chExt cx="3733800" cy="1524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4114800" y="3581400"/>
              <a:ext cx="3733800" cy="152400"/>
              <a:chOff x="4114800" y="3581400"/>
              <a:chExt cx="3733800" cy="152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114800" y="3581400"/>
                <a:ext cx="3733800" cy="152400"/>
                <a:chOff x="1905000" y="3276600"/>
                <a:chExt cx="3733800" cy="1524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768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905000" y="3276600"/>
                  <a:ext cx="3733800" cy="152400"/>
                  <a:chOff x="1905000" y="3276600"/>
                  <a:chExt cx="3733800" cy="1524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490198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905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6175998" y="35814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696200" y="3581400"/>
              <a:ext cx="152400" cy="1449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63402" y="3810000"/>
            <a:ext cx="3429082" cy="1371600"/>
            <a:chOff x="4263402" y="3810000"/>
            <a:chExt cx="3429082" cy="137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3402" y="3810000"/>
              <a:ext cx="537198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953000" y="3810000"/>
              <a:ext cx="3048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32836" y="3810000"/>
              <a:ext cx="1135647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81600" y="3810000"/>
              <a:ext cx="19050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572000" y="4719935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6C31"/>
                  </a:solidFill>
                </a:rPr>
                <a:t>C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ight Arrow 124"/>
          <p:cNvSpPr/>
          <p:nvPr/>
        </p:nvSpPr>
        <p:spPr>
          <a:xfrm rot="5400000">
            <a:off x="7497024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2" grpId="0" animBg="1"/>
      <p:bldP spid="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8283" y="3581400"/>
            <a:ext cx="6785517" cy="159834"/>
            <a:chOff x="758283" y="3581400"/>
            <a:chExt cx="6785517" cy="1598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8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19" y="35888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flipV="1">
            <a:off x="836342" y="3810000"/>
            <a:ext cx="6555058" cy="1752600"/>
            <a:chOff x="836342" y="1828800"/>
            <a:chExt cx="6555058" cy="1676400"/>
          </a:xfrm>
        </p:grpSpPr>
        <p:grpSp>
          <p:nvGrpSpPr>
            <p:cNvPr id="63" name="Group 62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0800000"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5400000">
            <a:off x="7192224" y="3185628"/>
            <a:ext cx="489204" cy="213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3" grpId="0"/>
      <p:bldP spid="123" grpId="1"/>
      <p:bldP spid="75" grpId="0" animBg="1"/>
      <p:bldP spid="121" grpId="0" animBg="1"/>
      <p:bldP spid="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4449024" y="3153624"/>
            <a:ext cx="489204" cy="2139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57" name="Oval 5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01977" y="3810000"/>
            <a:ext cx="4038681" cy="1066800"/>
            <a:chOff x="1601977" y="3810000"/>
            <a:chExt cx="4038681" cy="1066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01977" y="3810000"/>
              <a:ext cx="988823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743200" y="3876814"/>
              <a:ext cx="381000" cy="62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23036" y="3810000"/>
              <a:ext cx="985066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71800" y="3810000"/>
              <a:ext cx="2668858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62200" y="4415135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3048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3" t="-6349" r="-241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 rot="5400000">
            <a:off x="5424972" y="3109428"/>
            <a:ext cx="489204" cy="213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93" grpId="0" animBg="1"/>
      <p:bldP spid="92" grpId="0" animBg="1"/>
      <p:bldP spid="112" grpId="0" animBg="1"/>
      <p:bldP spid="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for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computing</a:t>
            </a:r>
            <a:r>
              <a:rPr lang="en-US" sz="3200" b="1" dirty="0">
                <a:solidFill>
                  <a:srgbClr val="7030A0"/>
                </a:solidFill>
              </a:rPr>
              <a:t> SCC</a:t>
            </a:r>
            <a:r>
              <a:rPr lang="en-US" sz="3200" b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Execute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/>
                  <a:t> in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and compute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>
                    <a:sym typeface="Wingdings" pitchFamily="2" charset="2"/>
                  </a:rPr>
                  <a:t>of all vertices;</a:t>
                </a:r>
                <a:r>
                  <a:rPr lang="en-US" sz="1800" b="1" dirty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stores the vertices in </a:t>
                </a:r>
                <a:r>
                  <a:rPr lang="en-US" sz="1800" b="1" dirty="0"/>
                  <a:t>decreasing order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denote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                       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If (not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Execute </a:t>
                </a:r>
                <a:r>
                  <a:rPr lang="en-US" sz="1800" b="1" dirty="0"/>
                  <a:t>BFS/DFS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Let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</a:t>
                </a:r>
                <a:r>
                  <a:rPr lang="en-US" sz="1800" i="1" dirty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u="sng" dirty="0"/>
                  <a:t>remove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  <a:blipFill rotWithShape="1">
                <a:blip r:embed="rId2"/>
                <a:stretch>
                  <a:fillRect l="-593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63" t="-8333" r="-72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0070" y="2209800"/>
            <a:ext cx="10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b="1" dirty="0">
                <a:sym typeface="Wingdings" pitchFamily="2" charset="2"/>
              </a:rPr>
              <a:t>false </a:t>
            </a:r>
            <a:r>
              <a:rPr lang="en-US" dirty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We can compute SCCs of a directed graph in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i="1" dirty="0"/>
                  <a:t>This algorithm we discussed was designed by </a:t>
                </a:r>
                <a:r>
                  <a:rPr lang="en-US" sz="1800" b="1" i="1" dirty="0"/>
                  <a:t>S. </a:t>
                </a:r>
                <a:r>
                  <a:rPr lang="en-US" sz="1800" b="1" i="1" dirty="0" err="1"/>
                  <a:t>Rao</a:t>
                </a:r>
                <a:r>
                  <a:rPr lang="en-US" sz="1800" b="1" i="1" dirty="0"/>
                  <a:t> </a:t>
                </a:r>
                <a:r>
                  <a:rPr lang="en-US" sz="1800" b="1" i="1" dirty="0" err="1"/>
                  <a:t>Kosaraju</a:t>
                </a:r>
                <a:r>
                  <a:rPr lang="en-US" sz="1800" i="1" dirty="0"/>
                  <a:t> in 1978. It is the simplest as well as the optimal algorithm for this problem till date. However, there also exist two more algorithms for this problem. They make a single DFS traversal but are slightly more difficult. </a:t>
                </a:r>
              </a:p>
              <a:p>
                <a:r>
                  <a:rPr lang="en-US" sz="1800" dirty="0"/>
                  <a:t>One such algorithm make use of a </a:t>
                </a:r>
                <a:r>
                  <a:rPr lang="en-US" sz="1800" u="sng" dirty="0"/>
                  <a:t>stack</a:t>
                </a:r>
                <a:r>
                  <a:rPr lang="en-US" sz="1800" dirty="0"/>
                  <a:t> and the </a:t>
                </a:r>
                <a:r>
                  <a:rPr lang="en-US" sz="1800" u="sng" dirty="0"/>
                  <a:t>classification of edges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This algorithm is similar in spirit to the “algorithm for </a:t>
                </a:r>
                <a:r>
                  <a:rPr lang="en-US" sz="1800" dirty="0" err="1"/>
                  <a:t>biconnected</a:t>
                </a:r>
                <a:r>
                  <a:rPr lang="en-US" sz="1800" dirty="0"/>
                  <a:t> components” which you might have done in </a:t>
                </a:r>
                <a:r>
                  <a:rPr lang="en-US" sz="1800" b="1" dirty="0"/>
                  <a:t>ESO207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/>
                  <a:t>It will never be asked in the exams </a:t>
                </a:r>
                <a:r>
                  <a:rPr lang="en-US" sz="1800" dirty="0">
                    <a:sym typeface="Wingdings" pitchFamily="2" charset="2"/>
                  </a:rPr>
                  <a:t>. So ponder over it peacefully.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>
                <a:blip r:embed="rId2"/>
                <a:stretch>
                  <a:fillRect l="-741" t="-68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3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S. </a:t>
            </a:r>
            <a:r>
              <a:rPr lang="en-US" sz="2400" b="1" i="1" dirty="0" err="1">
                <a:solidFill>
                  <a:srgbClr val="7030A0"/>
                </a:solidFill>
              </a:rPr>
              <a:t>Rao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Kosaraju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is an </a:t>
            </a:r>
            <a:r>
              <a:rPr lang="en-US" sz="2400" b="1" i="1" u="sng" dirty="0">
                <a:solidFill>
                  <a:srgbClr val="7030A0"/>
                </a:solidFill>
              </a:rPr>
              <a:t>alumnus of IIT </a:t>
            </a:r>
            <a:r>
              <a:rPr lang="en-US" sz="2400" b="1" i="1" u="sng" dirty="0" err="1">
                <a:solidFill>
                  <a:srgbClr val="7030A0"/>
                </a:solidFill>
              </a:rPr>
              <a:t>Kharagpur</a:t>
            </a:r>
            <a:r>
              <a:rPr lang="en-US" sz="2400" i="1" dirty="0">
                <a:solidFill>
                  <a:srgbClr val="7030A0"/>
                </a:solidFill>
              </a:rPr>
              <a:t>,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and currently at John Hopkins university. </a:t>
            </a:r>
          </a:p>
          <a:p>
            <a:pPr marL="0" indent="0" algn="ctr">
              <a:buNone/>
            </a:pPr>
            <a:endParaRPr lang="en-US" sz="2400" i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I am sure there will at least a few students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among you who will do some equally fundamental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work in algorithms in the years to come … 				Best wishes </a:t>
            </a:r>
            <a:r>
              <a:rPr lang="en-US" sz="2400" i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24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/>
                  <a:t>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x,y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p,q,r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u,v,w,j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{k}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{t}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b,c,d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{h}</a:t>
              </a:r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SCC</a:t>
                  </a:r>
                  <a:r>
                    <a:rPr lang="en-US" dirty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9436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1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Transform each SCC into a single vertex</a:t>
                </a:r>
              </a:p>
              <a:p>
                <a:r>
                  <a:rPr lang="en-US" sz="2000" dirty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takes </a:t>
                </a:r>
                <a:r>
                  <a:rPr lang="en-US" sz="2000" b="1" u="sng" dirty="0"/>
                  <a:t>same</a:t>
                </a:r>
                <a:r>
                  <a:rPr lang="en-US" sz="2000" dirty="0"/>
                  <a:t>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SCC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seems to be </a:t>
            </a:r>
            <a:r>
              <a:rPr lang="en-US" sz="2000" u="sng" dirty="0"/>
              <a:t>many</a:t>
            </a:r>
            <a:r>
              <a:rPr lang="en-US" sz="2000" dirty="0"/>
              <a:t> different types of </a:t>
            </a:r>
            <a:r>
              <a:rPr lang="en-US" sz="2000" i="1" dirty="0"/>
              <a:t>non-tree</a:t>
            </a:r>
            <a:r>
              <a:rPr lang="en-US" sz="2000" dirty="0"/>
              <a:t> edges.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classify the non-tree edges ?</a:t>
            </a:r>
          </a:p>
        </p:txBody>
      </p:sp>
    </p:spTree>
    <p:extLst>
      <p:ext uri="{BB962C8B-B14F-4D97-AF65-F5344CB8AC3E}">
        <p14:creationId xmlns:p14="http://schemas.microsoft.com/office/powerpoint/2010/main" val="4234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5" grpId="0" animBg="1"/>
      <p:bldP spid="73" grpId="0" animBg="1"/>
      <p:bldP spid="7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/>
                  <a:t> 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Curved Connector 19"/>
          <p:cNvCxnSpPr>
            <a:stCxn id="23" idx="1"/>
          </p:cNvCxnSpPr>
          <p:nvPr/>
        </p:nvCxnSpPr>
        <p:spPr>
          <a:xfrm rot="10800000" flipV="1">
            <a:off x="3512637" y="2121931"/>
            <a:ext cx="836341" cy="225528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Till now, we considered the situations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 or vice versa.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3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it possible to have a DFS traversal where no such relationship exists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203389" y="4484132"/>
            <a:ext cx="2940611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over it before moving to the next slide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87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b="1" dirty="0"/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514600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6786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33644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42026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05094" y="2221468"/>
            <a:ext cx="1209906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15000" y="1981200"/>
            <a:ext cx="457200" cy="369332"/>
            <a:chOff x="5715000" y="1981200"/>
            <a:chExt cx="457200" cy="369332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219575" y="1457325"/>
            <a:ext cx="257175" cy="1066800"/>
            <a:chOff x="4219575" y="1457325"/>
            <a:chExt cx="257175" cy="1066800"/>
          </a:xfrm>
        </p:grpSpPr>
        <p:sp>
          <p:nvSpPr>
            <p:cNvPr id="6" name="Freeform 5"/>
            <p:cNvSpPr/>
            <p:nvPr/>
          </p:nvSpPr>
          <p:spPr>
            <a:xfrm>
              <a:off x="4219575" y="1457325"/>
              <a:ext cx="257175" cy="1066800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1"/>
              <a:endCxn id="6" idx="25"/>
            </p:cNvCxnSpPr>
            <p:nvPr/>
          </p:nvCxnSpPr>
          <p:spPr>
            <a:xfrm flipH="1">
              <a:off x="4410075" y="2371725"/>
              <a:ext cx="381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752600" y="5541639"/>
            <a:ext cx="2175128" cy="478161"/>
            <a:chOff x="3850213" y="1905000"/>
            <a:chExt cx="2175128" cy="47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114800" y="1230868"/>
            <a:ext cx="445980" cy="369332"/>
            <a:chOff x="5715000" y="1981200"/>
            <a:chExt cx="445980" cy="36933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Cloud Callout 53"/>
          <p:cNvSpPr/>
          <p:nvPr/>
        </p:nvSpPr>
        <p:spPr>
          <a:xfrm>
            <a:off x="5091810" y="2667000"/>
            <a:ext cx="4052190" cy="16002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other type of non-tree edge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Think over it …</a:t>
            </a:r>
          </a:p>
        </p:txBody>
      </p:sp>
      <p:sp>
        <p:nvSpPr>
          <p:cNvPr id="55" name="Down Ribbon 54"/>
          <p:cNvSpPr/>
          <p:nvPr/>
        </p:nvSpPr>
        <p:spPr>
          <a:xfrm>
            <a:off x="5091811" y="4484132"/>
            <a:ext cx="4052190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the following slide, we shall show that these are </a:t>
            </a:r>
            <a:r>
              <a:rPr lang="en-US" sz="1600" u="sng" dirty="0">
                <a:solidFill>
                  <a:schemeClr val="tx1"/>
                </a:solidFill>
              </a:rPr>
              <a:t>the only possibilities</a:t>
            </a:r>
            <a:r>
              <a:rPr lang="en-US" sz="1600" dirty="0">
                <a:solidFill>
                  <a:schemeClr val="tx1"/>
                </a:solidFill>
              </a:rPr>
              <a:t> of a non-tree edge.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906" y="5552790"/>
            <a:ext cx="2096431" cy="467010"/>
            <a:chOff x="4572906" y="5552790"/>
            <a:chExt cx="2096431" cy="4670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814958" y="555279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334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  edge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ancestor  to descendant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/>
                  <a:t>: descendant to ancestor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7796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846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486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Tree</a:t>
            </a:r>
            <a:r>
              <a:rPr lang="en-US" dirty="0"/>
              <a:t> edge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/>
              <a:t> 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/>
              <a:t>edge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24049" y="1454006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95400" y="18412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95400" y="29080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47800" y="3200400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47800" y="47368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8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3" grpId="0" animBg="1"/>
      <p:bldP spid="7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6112</TotalTime>
  <Words>2257</Words>
  <Application>Microsoft Macintosh PowerPoint</Application>
  <PresentationFormat>On-screen Show (4:3)</PresentationFormat>
  <Paragraphs>641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 Math</vt:lpstr>
      <vt:lpstr>Office Theme</vt:lpstr>
      <vt:lpstr>Design and Analysis of Algorithms </vt:lpstr>
      <vt:lpstr>Relation between  </vt:lpstr>
      <vt:lpstr>Classification of non-tree edges </vt:lpstr>
      <vt:lpstr>Classification of non-tree edges </vt:lpstr>
      <vt:lpstr>(u,v) is Forward edge</vt:lpstr>
      <vt:lpstr>(u,v) is Backward edge</vt:lpstr>
      <vt:lpstr>(u,v) is Cross edge</vt:lpstr>
      <vt:lpstr>Classification of non-tree edges </vt:lpstr>
      <vt:lpstr>Classification of non-tree edges </vt:lpstr>
      <vt:lpstr>Classification of non-tree edges </vt:lpstr>
      <vt:lpstr>Classification of non-tree edges </vt:lpstr>
      <vt:lpstr>Classification of non-tree edges </vt:lpstr>
      <vt:lpstr>Classification of non-tree edges </vt:lpstr>
      <vt:lpstr>Application - II</vt:lpstr>
      <vt:lpstr>Strongly connected components </vt:lpstr>
      <vt:lpstr>Computing SCCs efficiently</vt:lpstr>
      <vt:lpstr>A simple yet powerful idea</vt:lpstr>
      <vt:lpstr>PowerPoint Presentation</vt:lpstr>
      <vt:lpstr>PowerPoint Presentation</vt:lpstr>
      <vt:lpstr>Proof of Lemma 1 and Lemma 2 </vt:lpstr>
      <vt:lpstr>           </vt:lpstr>
      <vt:lpstr>Study Finish time</vt:lpstr>
      <vt:lpstr>Searching for an order using Finish time</vt:lpstr>
      <vt:lpstr>DFS on Directed Graph: analyzing the finish time</vt:lpstr>
      <vt:lpstr>DFS on Directed Graph: analyzing the finish time</vt:lpstr>
      <vt:lpstr>DFS on Directed Graph: analyzing the finish time</vt:lpstr>
      <vt:lpstr>Searching for an order using Finish time</vt:lpstr>
      <vt:lpstr>Searching for an order using Finish time</vt:lpstr>
      <vt:lpstr>PowerPoint Presentation</vt:lpstr>
      <vt:lpstr>Algorithm for computing SCCs</vt:lpstr>
      <vt:lpstr>Algorithm for computing SCCs</vt:lpstr>
      <vt:lpstr>Algorithm for computing SCCs</vt:lpstr>
      <vt:lpstr>Algorithm for computing SCCs</vt:lpstr>
      <vt:lpstr>Algorithm for computing SCCs</vt:lpstr>
      <vt:lpstr>Conclusion</vt:lpstr>
      <vt:lpstr>PowerPoint Presentation</vt:lpstr>
      <vt:lpstr>SCC graph of G</vt:lpstr>
      <vt:lpstr>SCC graph</vt:lpstr>
      <vt:lpstr>SCC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462</cp:revision>
  <dcterms:created xsi:type="dcterms:W3CDTF">2011-12-03T04:13:03Z</dcterms:created>
  <dcterms:modified xsi:type="dcterms:W3CDTF">2021-09-27T05:21:33Z</dcterms:modified>
</cp:coreProperties>
</file>