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527" r:id="rId3"/>
    <p:sldId id="510" r:id="rId4"/>
    <p:sldId id="595" r:id="rId5"/>
    <p:sldId id="596" r:id="rId6"/>
    <p:sldId id="597" r:id="rId7"/>
    <p:sldId id="605" r:id="rId8"/>
    <p:sldId id="598" r:id="rId9"/>
    <p:sldId id="607" r:id="rId10"/>
    <p:sldId id="606" r:id="rId11"/>
    <p:sldId id="599" r:id="rId12"/>
    <p:sldId id="600" r:id="rId13"/>
    <p:sldId id="608" r:id="rId14"/>
    <p:sldId id="601" r:id="rId15"/>
    <p:sldId id="602" r:id="rId16"/>
    <p:sldId id="610" r:id="rId17"/>
    <p:sldId id="603" r:id="rId18"/>
    <p:sldId id="611" r:id="rId19"/>
    <p:sldId id="604" r:id="rId20"/>
    <p:sldId id="451" r:id="rId21"/>
    <p:sldId id="558" r:id="rId22"/>
    <p:sldId id="633" r:id="rId23"/>
    <p:sldId id="632" r:id="rId24"/>
    <p:sldId id="576" r:id="rId25"/>
    <p:sldId id="593" r:id="rId26"/>
    <p:sldId id="612" r:id="rId27"/>
    <p:sldId id="591" r:id="rId28"/>
    <p:sldId id="613" r:id="rId29"/>
    <p:sldId id="618" r:id="rId30"/>
    <p:sldId id="614" r:id="rId31"/>
    <p:sldId id="636" r:id="rId32"/>
    <p:sldId id="64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4" autoAdjust="0"/>
    <p:restoredTop sz="94732" autoAdjust="0"/>
  </p:normalViewPr>
  <p:slideViewPr>
    <p:cSldViewPr>
      <p:cViewPr varScale="1">
        <p:scale>
          <a:sx n="87" d="100"/>
          <a:sy n="87" d="100"/>
        </p:scale>
        <p:origin x="12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40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7" Type="http://schemas.openxmlformats.org/officeDocument/2006/relationships/image" Target="../media/image1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61.png"/><Relationship Id="rId5" Type="http://schemas.openxmlformats.org/officeDocument/2006/relationships/image" Target="../media/image180.png"/><Relationship Id="rId9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1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3.png"/><Relationship Id="rId5" Type="http://schemas.openxmlformats.org/officeDocument/2006/relationships/image" Target="../media/image2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0.png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424496" y="5448298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7886700" cy="4613323"/>
            <a:chOff x="609600" y="1512841"/>
            <a:chExt cx="7886700" cy="4613323"/>
          </a:xfrm>
        </p:grpSpPr>
        <p:cxnSp>
          <p:nvCxnSpPr>
            <p:cNvPr id="69" name="Straight Connector 68"/>
            <p:cNvCxnSpPr>
              <a:endCxn id="42" idx="3"/>
            </p:cNvCxnSpPr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33800" y="2579642"/>
              <a:ext cx="0" cy="1747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2"/>
            </p:cNvCxnSpPr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4" idx="1"/>
            </p:cNvCxnSpPr>
            <p:nvPr/>
          </p:nvCxnSpPr>
          <p:spPr>
            <a:xfrm>
              <a:off x="3733800" y="2754359"/>
              <a:ext cx="21447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905500" y="3048000"/>
              <a:ext cx="5826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553200" y="3657600"/>
              <a:ext cx="762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4038600"/>
              <a:ext cx="609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962900" y="5029200"/>
              <a:ext cx="1905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153400" y="5536532"/>
              <a:ext cx="3429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905500" y="2819401"/>
              <a:ext cx="0" cy="2285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553200" y="3124201"/>
              <a:ext cx="0" cy="5333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200" y="3657602"/>
              <a:ext cx="0" cy="3809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962900" y="4114800"/>
              <a:ext cx="0" cy="9144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153400" y="5105400"/>
              <a:ext cx="0" cy="4311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496300" y="5562600"/>
              <a:ext cx="0" cy="5635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1701030" y="1417638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/>
              <p:cNvSpPr/>
              <p:nvPr/>
            </p:nvSpPr>
            <p:spPr>
              <a:xfrm>
                <a:off x="6400800" y="1055193"/>
                <a:ext cx="12192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11" name="Rounded 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55193"/>
                <a:ext cx="1219200" cy="489466"/>
              </a:xfrm>
              <a:prstGeom prst="round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01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90" grpId="0" animBg="1"/>
      <p:bldP spid="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simple </a:t>
            </a:r>
            <a:r>
              <a:rPr lang="en-US" sz="3600" b="1" dirty="0"/>
              <a:t>algorithm for</a:t>
            </a:r>
            <a:br>
              <a:rPr lang="en-US" sz="3600" b="1" dirty="0"/>
            </a:br>
            <a:r>
              <a:rPr lang="en-US" sz="3600" b="1" dirty="0"/>
              <a:t>all non-dominated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3400" y="5562600"/>
            <a:ext cx="1371600" cy="228600"/>
            <a:chOff x="4343400" y="5562600"/>
            <a:chExt cx="1371600" cy="228600"/>
          </a:xfrm>
        </p:grpSpPr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5410200" cy="762000"/>
            <a:chOff x="1600200" y="4114800"/>
            <a:chExt cx="5410200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105400"/>
            <a:ext cx="4800600" cy="304800"/>
            <a:chOff x="1371600" y="5105400"/>
            <a:chExt cx="4800600" cy="3048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81063" y="5536532"/>
            <a:ext cx="315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68" idx="4"/>
          </p:cNvCxnSpPr>
          <p:nvPr/>
        </p:nvCxnSpPr>
        <p:spPr>
          <a:xfrm flipV="1">
            <a:off x="8181063" y="5105400"/>
            <a:ext cx="10437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110F5A87-93E1-9546-BE99-A61600F2118B}"/>
              </a:ext>
            </a:extLst>
          </p:cNvPr>
          <p:cNvSpPr/>
          <p:nvPr/>
        </p:nvSpPr>
        <p:spPr>
          <a:xfrm>
            <a:off x="627950" y="5542631"/>
            <a:ext cx="7868348" cy="58353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E7935C5-A2E5-C54A-8B9A-463F01314D21}"/>
              </a:ext>
            </a:extLst>
          </p:cNvPr>
          <p:cNvSpPr/>
          <p:nvPr/>
        </p:nvSpPr>
        <p:spPr>
          <a:xfrm>
            <a:off x="615045" y="5074270"/>
            <a:ext cx="7555579" cy="1029139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E3BCB4-1F6A-6C46-918A-58BACF4B2576}"/>
              </a:ext>
            </a:extLst>
          </p:cNvPr>
          <p:cNvSpPr/>
          <p:nvPr/>
        </p:nvSpPr>
        <p:spPr>
          <a:xfrm>
            <a:off x="620041" y="4068762"/>
            <a:ext cx="7321984" cy="2054618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0" grpId="0" animBg="1"/>
      <p:bldP spid="91" grpId="0" animBg="1"/>
      <p:bldP spid="90" grpId="0" animBg="1"/>
      <p:bldP spid="90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81063" y="5536532"/>
            <a:ext cx="315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68" idx="4"/>
          </p:cNvCxnSpPr>
          <p:nvPr/>
        </p:nvCxnSpPr>
        <p:spPr>
          <a:xfrm flipV="1">
            <a:off x="8181063" y="5105400"/>
            <a:ext cx="10437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: no. of non-dominated points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86400" y="1889165"/>
                <a:ext cx="8858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?</a:t>
                </a:r>
                <a:endParaRPr lang="en-US" b="1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89165"/>
                <a:ext cx="885884" cy="369332"/>
              </a:xfrm>
              <a:prstGeom prst="rect">
                <a:avLst/>
              </a:prstGeom>
              <a:blipFill>
                <a:blip r:embed="rId6"/>
                <a:stretch>
                  <a:fillRect l="-4762" t="-8065" r="-476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flipH="1">
            <a:off x="3397944" y="1889728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2678" y="1889807"/>
                <a:ext cx="885884" cy="3668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8" y="1889807"/>
                <a:ext cx="885884" cy="366856"/>
              </a:xfrm>
              <a:prstGeom prst="rect">
                <a:avLst/>
              </a:prstGeom>
              <a:blipFill>
                <a:blip r:embed="rId7"/>
                <a:stretch>
                  <a:fillRect l="-4730"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83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2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Divide </a:t>
            </a:r>
            <a:r>
              <a:rPr lang="en-US" sz="3200" b="1" dirty="0"/>
              <a:t>step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sp>
        <p:nvSpPr>
          <p:cNvPr id="116" name="Oval 115"/>
          <p:cNvSpPr/>
          <p:nvPr/>
        </p:nvSpPr>
        <p:spPr>
          <a:xfrm>
            <a:off x="4267200" y="56127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68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 animBg="1"/>
      <p:bldP spid="115" grpId="0" animBg="1"/>
      <p:bldP spid="116" grpId="0" animBg="1"/>
      <p:bldP spid="116" grpId="1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4"/>
                <a:ext cx="0" cy="149705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767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08441" y="2781300"/>
            <a:ext cx="4087859" cy="3344864"/>
            <a:chOff x="4408441" y="2781300"/>
            <a:chExt cx="4087859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6"/>
            </p:cNvCxnSpPr>
            <p:nvPr/>
          </p:nvCxnSpPr>
          <p:spPr>
            <a:xfrm>
              <a:off x="4408441" y="2781300"/>
              <a:ext cx="1535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612766" y="1678821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253869" cy="460382"/>
              </a:xfrm>
              <a:prstGeom prst="rect">
                <a:avLst/>
              </a:prstGeom>
              <a:blipFill>
                <a:blip r:embed="rId5"/>
                <a:stretch>
                  <a:fillRect l="-3846" r="-2404" b="-64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694EBE52-6D33-C749-8B73-FC0C4B2A4218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553A645-DA98-F747-B04B-1D705F74F71A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3D9E9EA-7482-7441-B6A2-2E4799DC6242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2D1568F1-EC93-7B4E-9FA3-925B209AD72A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11A0F99-E071-044D-B0EC-67AB01D82E2F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7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BE97E50-8E80-754E-BCA6-851A14C8F156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0" name="Right Brace 129">
              <a:extLst>
                <a:ext uri="{FF2B5EF4-FFF2-40B4-BE49-F238E27FC236}">
                  <a16:creationId xmlns:a16="http://schemas.microsoft.com/office/drawing/2014/main" id="{3B46C5D7-1A9F-EF47-AC1B-E653D410264E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CE0C290-7670-9040-8552-8B0F9A98E298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8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8146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</a:t>
            </a:r>
            <a:r>
              <a:rPr lang="en-US" sz="3200" b="1" dirty="0"/>
              <a:t>step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65544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6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124BA-5AFD-3441-857C-77A849D4BD33}"/>
              </a:ext>
            </a:extLst>
          </p:cNvPr>
          <p:cNvSpPr/>
          <p:nvPr/>
        </p:nvSpPr>
        <p:spPr>
          <a:xfrm>
            <a:off x="609599" y="2781828"/>
            <a:ext cx="5285244" cy="331417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/>
          <p:cNvSpPr/>
          <p:nvPr/>
        </p:nvSpPr>
        <p:spPr>
          <a:xfrm>
            <a:off x="5811715" y="269716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7224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 animBg="1"/>
      <p:bldP spid="126" grpId="0" animBg="1"/>
      <p:bldP spid="126" grpId="1" animBg="1"/>
      <p:bldP spid="94" grpId="0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time complexity </a:t>
            </a:r>
            <a:r>
              <a:rPr lang="en-US" sz="3200" b="1" dirty="0"/>
              <a:t>of the algorithm</a:t>
            </a:r>
            <a:br>
              <a:rPr lang="en-US" sz="32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2"/>
            </p:cNvCxnSpPr>
            <p:nvPr/>
          </p:nvCxnSpPr>
          <p:spPr>
            <a:xfrm>
              <a:off x="4572000" y="2781300"/>
              <a:ext cx="1295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3733800" y="2767263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4514850" y="305679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85800" y="6126162"/>
            <a:ext cx="3924300" cy="658820"/>
            <a:chOff x="685800" y="6008814"/>
            <a:chExt cx="3924300" cy="658820"/>
          </a:xfrm>
        </p:grpSpPr>
        <p:sp>
          <p:nvSpPr>
            <p:cNvPr id="119" name="Right Brace 11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4686298" y="6152230"/>
            <a:ext cx="3771901" cy="632752"/>
            <a:chOff x="723898" y="6034882"/>
            <a:chExt cx="3771901" cy="632752"/>
          </a:xfrm>
        </p:grpSpPr>
        <p:sp>
          <p:nvSpPr>
            <p:cNvPr id="122" name="Right Brace 121"/>
            <p:cNvSpPr/>
            <p:nvPr/>
          </p:nvSpPr>
          <p:spPr>
            <a:xfrm rot="5400000">
              <a:off x="2464990" y="4293790"/>
              <a:ext cx="289718" cy="37719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7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c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+  2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/2)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blipFill>
                <a:blip r:embed="rId8"/>
                <a:stretch>
                  <a:fillRect l="-217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 flipH="1">
            <a:off x="4876800" y="1923927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392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5" grpId="0" animBg="1"/>
      <p:bldP spid="15" grpId="1" animBg="1"/>
      <p:bldP spid="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/>
                  <a:t>non-dominated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points for a given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Write a neat and complete pseudocode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Can we improve the time complexity beyond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?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Ponder over it.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1981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8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/>
              <a:t>problem 3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Convex Polygon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polygon is convex if for any two points belonging to the polygon, </a:t>
            </a:r>
          </a:p>
          <a:p>
            <a:pPr marL="0" indent="0">
              <a:buNone/>
            </a:pPr>
            <a:r>
              <a:rPr lang="en-US" sz="2000" dirty="0"/>
              <a:t>the line segment joining them is inside the 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4500" y="864573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09999" y="914400"/>
            <a:ext cx="47132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46439" y="1318419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76880-823E-1047-884A-6C793413D552}"/>
              </a:ext>
            </a:extLst>
          </p:cNvPr>
          <p:cNvGrpSpPr/>
          <p:nvPr/>
        </p:nvGrpSpPr>
        <p:grpSpPr>
          <a:xfrm>
            <a:off x="666603" y="2247900"/>
            <a:ext cx="3701377" cy="3090064"/>
            <a:chOff x="666603" y="2247900"/>
            <a:chExt cx="3701377" cy="3090064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666603" y="3879004"/>
              <a:ext cx="735059" cy="1154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 flipH="1" flipV="1">
              <a:off x="1401662" y="5033163"/>
              <a:ext cx="1698718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3075800" y="3733800"/>
              <a:ext cx="1267600" cy="1604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>
              <a:off x="2133600" y="2247900"/>
              <a:ext cx="157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1BADCE-25C1-E44F-A57B-040258E75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0380" y="2247900"/>
              <a:ext cx="609220" cy="148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69ED74-E6BD-A441-8240-CB907DBF6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800" y="3733800"/>
              <a:ext cx="1292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C6FBB-1FA1-0144-A42D-63AEDCE44304}"/>
              </a:ext>
            </a:extLst>
          </p:cNvPr>
          <p:cNvGrpSpPr/>
          <p:nvPr/>
        </p:nvGrpSpPr>
        <p:grpSpPr>
          <a:xfrm>
            <a:off x="5168559" y="1866900"/>
            <a:ext cx="3354682" cy="3744959"/>
            <a:chOff x="5168559" y="1866900"/>
            <a:chExt cx="3354682" cy="3744959"/>
          </a:xfrm>
        </p:grpSpPr>
        <p:cxnSp>
          <p:nvCxnSpPr>
            <p:cNvPr id="71" name="Straight Connector 70"/>
            <p:cNvCxnSpPr>
              <a:cxnSpLocks/>
            </p:cNvCxnSpPr>
            <p:nvPr/>
          </p:nvCxnSpPr>
          <p:spPr>
            <a:xfrm flipH="1">
              <a:off x="5768882" y="5383259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</p:cNvCxnSpPr>
            <p:nvPr/>
          </p:nvCxnSpPr>
          <p:spPr>
            <a:xfrm flipH="1" flipV="1">
              <a:off x="7113541" y="1866900"/>
              <a:ext cx="1409700" cy="14097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932AB3-F818-D841-920C-DA35FA22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559" y="1866900"/>
              <a:ext cx="1944982" cy="29924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4A675D-41A7-304B-8599-3523C423A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559" y="4859361"/>
              <a:ext cx="600323" cy="7524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CAD95-24AB-9F4E-BE4E-F67316F8D928}"/>
              </a:ext>
            </a:extLst>
          </p:cNvPr>
          <p:cNvCxnSpPr>
            <a:cxnSpLocks/>
          </p:cNvCxnSpPr>
          <p:nvPr/>
        </p:nvCxnSpPr>
        <p:spPr>
          <a:xfrm>
            <a:off x="3144292" y="2586659"/>
            <a:ext cx="740879" cy="14616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AC1966-0E1D-D946-8CFC-C60DE43B3C1E}"/>
              </a:ext>
            </a:extLst>
          </p:cNvPr>
          <p:cNvGrpSpPr/>
          <p:nvPr/>
        </p:nvGrpSpPr>
        <p:grpSpPr>
          <a:xfrm>
            <a:off x="2781470" y="2360847"/>
            <a:ext cx="1142762" cy="1969082"/>
            <a:chOff x="2781470" y="2360847"/>
            <a:chExt cx="1142762" cy="196908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A5DA65-1DE2-E344-A1BD-336275391C88}"/>
                </a:ext>
              </a:extLst>
            </p:cNvPr>
            <p:cNvSpPr/>
            <p:nvPr/>
          </p:nvSpPr>
          <p:spPr>
            <a:xfrm>
              <a:off x="3105296" y="25336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2122A8F-06E5-1042-AE30-EB2E0654A7CE}"/>
                </a:ext>
              </a:extLst>
            </p:cNvPr>
            <p:cNvSpPr/>
            <p:nvPr/>
          </p:nvSpPr>
          <p:spPr>
            <a:xfrm>
              <a:off x="3847071" y="4048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/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/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 b="-1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14500" y="914400"/>
            <a:ext cx="163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52800" y="914400"/>
            <a:ext cx="1714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05400" y="838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4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  <p:bldP spid="64" grpId="0" animBg="1"/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>
                <a:solidFill>
                  <a:srgbClr val="0070C0"/>
                </a:solidFill>
              </a:rPr>
            </a:b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Convex Hull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must be fully contained inside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0" y="12192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62500" y="1143000"/>
            <a:ext cx="2933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9EF2F8-AF6E-2A42-A9F3-34636DE8387F}"/>
              </a:ext>
            </a:extLst>
          </p:cNvPr>
          <p:cNvGrpSpPr/>
          <p:nvPr/>
        </p:nvGrpSpPr>
        <p:grpSpPr>
          <a:xfrm>
            <a:off x="2667000" y="2667000"/>
            <a:ext cx="2247900" cy="1943100"/>
            <a:chOff x="2667000" y="2667000"/>
            <a:chExt cx="2247900" cy="19431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BC083D-5336-D14A-87D1-1CED807D4074}"/>
                </a:ext>
              </a:extLst>
            </p:cNvPr>
            <p:cNvCxnSpPr>
              <a:cxnSpLocks/>
              <a:stCxn id="85" idx="0"/>
              <a:endCxn id="79" idx="2"/>
            </p:cNvCxnSpPr>
            <p:nvPr/>
          </p:nvCxnSpPr>
          <p:spPr>
            <a:xfrm flipH="1">
              <a:off x="2667000" y="2667000"/>
              <a:ext cx="1028700" cy="1485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B241A2-132C-BA4F-94F8-F7403D2DA7A3}"/>
                </a:ext>
              </a:extLst>
            </p:cNvPr>
            <p:cNvCxnSpPr>
              <a:cxnSpLocks/>
              <a:stCxn id="79" idx="4"/>
              <a:endCxn id="38" idx="3"/>
            </p:cNvCxnSpPr>
            <p:nvPr/>
          </p:nvCxnSpPr>
          <p:spPr>
            <a:xfrm>
              <a:off x="2705100" y="4191000"/>
              <a:ext cx="582659" cy="3698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EA7E21-2FEF-E54C-9514-6BC29299D78D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4000500" y="4229100"/>
              <a:ext cx="876300" cy="342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047966-CD0B-B742-A0C2-E35387F4FFE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3325859" y="4560842"/>
              <a:ext cx="636541" cy="4925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375213-69E5-0142-B71C-3823335A7345}"/>
                </a:ext>
              </a:extLst>
            </p:cNvPr>
            <p:cNvCxnSpPr>
              <a:cxnSpLocks/>
              <a:stCxn id="85" idx="0"/>
              <a:endCxn id="83" idx="0"/>
            </p:cNvCxnSpPr>
            <p:nvPr/>
          </p:nvCxnSpPr>
          <p:spPr>
            <a:xfrm>
              <a:off x="3695700" y="2667000"/>
              <a:ext cx="1066800" cy="381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46D08-F7C0-4645-A3F6-05DE43A6ADD2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 flipV="1">
              <a:off x="4762500" y="3048000"/>
              <a:ext cx="152400" cy="1219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30CC4-98B6-BB41-9A4A-E9A7A7E0E381}"/>
              </a:ext>
            </a:extLst>
          </p:cNvPr>
          <p:cNvGrpSpPr/>
          <p:nvPr/>
        </p:nvGrpSpPr>
        <p:grpSpPr>
          <a:xfrm>
            <a:off x="2590800" y="2617788"/>
            <a:ext cx="2438400" cy="2030412"/>
            <a:chOff x="2590800" y="2617788"/>
            <a:chExt cx="2438400" cy="2030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E8B8EC-7BAF-5F43-BE7B-E97578F5426B}"/>
                </a:ext>
              </a:extLst>
            </p:cNvPr>
            <p:cNvGrpSpPr/>
            <p:nvPr/>
          </p:nvGrpSpPr>
          <p:grpSpPr>
            <a:xfrm>
              <a:off x="2590800" y="2617788"/>
              <a:ext cx="2438400" cy="2030412"/>
              <a:chOff x="2590800" y="2617788"/>
              <a:chExt cx="2438400" cy="203041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08DE11B-37CB-5949-8BFB-757081F22904}"/>
                  </a:ext>
                </a:extLst>
              </p:cNvPr>
              <p:cNvSpPr/>
              <p:nvPr/>
            </p:nvSpPr>
            <p:spPr>
              <a:xfrm>
                <a:off x="3581400" y="2617788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05ABBA-B476-C94E-BC55-5BFACF77DC1C}"/>
                  </a:ext>
                </a:extLst>
              </p:cNvPr>
              <p:cNvSpPr/>
              <p:nvPr/>
            </p:nvSpPr>
            <p:spPr>
              <a:xfrm>
                <a:off x="2590800" y="4038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4CA84F-3AA7-194A-963A-933F6FDDA0E9}"/>
                  </a:ext>
                </a:extLst>
              </p:cNvPr>
              <p:cNvSpPr/>
              <p:nvPr/>
            </p:nvSpPr>
            <p:spPr>
              <a:xfrm>
                <a:off x="3200400" y="4419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779FE7-4C22-2B42-9968-CBF781A8B5A7}"/>
                  </a:ext>
                </a:extLst>
              </p:cNvPr>
              <p:cNvSpPr/>
              <p:nvPr/>
            </p:nvSpPr>
            <p:spPr>
              <a:xfrm>
                <a:off x="3962400" y="4495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4B0271C-DCC9-714A-B084-D0E05DFFE88D}"/>
                  </a:ext>
                </a:extLst>
              </p:cNvPr>
              <p:cNvSpPr/>
              <p:nvPr/>
            </p:nvSpPr>
            <p:spPr>
              <a:xfrm>
                <a:off x="4876800" y="4114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259A1AD-055D-4E45-9C0F-1ECBAE4C633B}"/>
                  </a:ext>
                </a:extLst>
              </p:cNvPr>
              <p:cNvSpPr/>
              <p:nvPr/>
            </p:nvSpPr>
            <p:spPr>
              <a:xfrm>
                <a:off x="4648200" y="2971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815E9F-D466-BC42-A700-F028DD0568C0}"/>
                </a:ext>
              </a:extLst>
            </p:cNvPr>
            <p:cNvSpPr/>
            <p:nvPr/>
          </p:nvSpPr>
          <p:spPr>
            <a:xfrm>
              <a:off x="4038600" y="3429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D5805DD-4E09-9D44-B7EC-E4E5EA104DC7}"/>
                </a:ext>
              </a:extLst>
            </p:cNvPr>
            <p:cNvSpPr/>
            <p:nvPr/>
          </p:nvSpPr>
          <p:spPr>
            <a:xfrm>
              <a:off x="4267200" y="3810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74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r>
                  <a:rPr lang="en-US" sz="2000" dirty="0"/>
                  <a:t>Given a non-vertical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and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), how to determine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whether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lies above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or below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Corollary</a:t>
                </a:r>
                <a:r>
                  <a:rPr lang="en-US" sz="2000" dirty="0"/>
                  <a:t>: Given two points and a line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, it takes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to determine </a:t>
                </a:r>
              </a:p>
              <a:p>
                <a:pPr marL="0" indent="0">
                  <a:buNone/>
                </a:pPr>
                <a:r>
                  <a:rPr lang="en-US" sz="2000" dirty="0"/>
                  <a:t>whether they lie on the same side or different sides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5"/>
                <a:stretch>
                  <a:fillRect l="-741" t="-777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8948" y="26397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30282" y="2677855"/>
            <a:ext cx="5486400" cy="906509"/>
            <a:chOff x="152400" y="3086100"/>
            <a:chExt cx="5486400" cy="90650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62000" y="3298918"/>
              <a:ext cx="3711482" cy="587282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473482" y="3086100"/>
              <a:ext cx="1165318" cy="21281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52400" y="3886200"/>
              <a:ext cx="658859" cy="106409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2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</p:cNvCxnSpPr>
          <p:nvPr/>
        </p:nvCxnSpPr>
        <p:spPr>
          <a:xfrm>
            <a:off x="2847048" y="2639755"/>
            <a:ext cx="0" cy="7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2100" y="2996277"/>
            <a:ext cx="0" cy="11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blipFill>
                <a:blip r:embed="rId8"/>
                <a:stretch>
                  <a:fillRect t="-6349" r="-362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585848" y="1447800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9462" y="1447800"/>
            <a:ext cx="1905000" cy="384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600200" y="5475060"/>
            <a:ext cx="3048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76700" y="5859463"/>
            <a:ext cx="2286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30615" y="5482646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91534" y="5836535"/>
            <a:ext cx="182417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86958" y="3339245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354515" y="2967336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84452" y="1810728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6" grpId="0" animBg="1"/>
      <p:bldP spid="19" grpId="0"/>
      <p:bldP spid="9" grpId="0" animBg="1"/>
      <p:bldP spid="17" grpId="0" animBg="1"/>
      <p:bldP spid="18" grpId="0" animBg="1"/>
      <p:bldP spid="22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7030A0"/>
                </a:solidFill>
              </a:rPr>
              <a:t> Divide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Oval 103"/>
          <p:cNvSpPr/>
          <p:nvPr/>
        </p:nvSpPr>
        <p:spPr>
          <a:xfrm>
            <a:off x="4267200" y="37839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/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3226" t="-6667" r="-3226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2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6" grpId="0" animBg="1"/>
      <p:bldP spid="97" grpId="0" animBg="1"/>
      <p:bldP spid="104" grpId="0" animBg="1"/>
      <p:bldP spid="104" grpId="1" animBg="1"/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247900"/>
            <a:ext cx="3771900" cy="3151141"/>
            <a:chOff x="647700" y="2247900"/>
            <a:chExt cx="3771900" cy="315114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714500"/>
            <a:ext cx="3760741" cy="3913141"/>
            <a:chOff x="4762500" y="1714500"/>
            <a:chExt cx="3760741" cy="39131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2"/>
              <a:endCxn id="63" idx="6"/>
            </p:cNvCxnSpPr>
            <p:nvPr/>
          </p:nvCxnSpPr>
          <p:spPr>
            <a:xfrm flipH="1" flipV="1">
              <a:off x="5867400" y="17145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/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blipFill>
                <a:blip r:embed="rId7"/>
                <a:stretch>
                  <a:fillRect l="-4040" r="-3030"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18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5"/>
          </p:cNvCxnSpPr>
          <p:nvPr/>
        </p:nvCxnSpPr>
        <p:spPr>
          <a:xfrm flipH="1">
            <a:off x="3189241" y="4648200"/>
            <a:ext cx="811259" cy="7508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6"/>
          </p:cNvCxnSpPr>
          <p:nvPr/>
        </p:nvCxnSpPr>
        <p:spPr>
          <a:xfrm>
            <a:off x="3733800" y="2705100"/>
            <a:ext cx="685800" cy="1219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209800" y="1725659"/>
            <a:ext cx="3581400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223271" y="1714500"/>
            <a:ext cx="3567929" cy="5445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25709" y="1752600"/>
            <a:ext cx="3695700" cy="3848100"/>
            <a:chOff x="2286000" y="1905000"/>
            <a:chExt cx="3695700" cy="384810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3341641" y="48006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886200" y="28575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914900" y="3276600"/>
              <a:ext cx="125459" cy="10779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94241" y="4408441"/>
              <a:ext cx="696959" cy="13446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6987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2171700" y="1221044"/>
            <a:ext cx="676617" cy="67279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2223271" y="1708921"/>
            <a:ext cx="3567929" cy="5445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09600" y="2209800"/>
            <a:ext cx="3810000" cy="3200400"/>
            <a:chOff x="609600" y="2209800"/>
            <a:chExt cx="3810000" cy="3200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181350" y="46482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2125709" y="2247900"/>
              <a:ext cx="1535159" cy="4302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030709" y="39512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725909" y="27051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4754609" y="3124200"/>
            <a:ext cx="125459" cy="10779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086350" y="1752600"/>
            <a:ext cx="735059" cy="4683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781550" y="2274841"/>
            <a:ext cx="250918" cy="78431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33950" y="4256041"/>
            <a:ext cx="696959" cy="13446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Straight Connector 115"/>
          <p:cNvCxnSpPr>
            <a:stCxn id="62" idx="5"/>
          </p:cNvCxnSpPr>
          <p:nvPr/>
        </p:nvCxnSpPr>
        <p:spPr>
          <a:xfrm flipH="1" flipV="1">
            <a:off x="1404120" y="3268709"/>
            <a:ext cx="4299721" cy="23589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4" idx="1"/>
          </p:cNvCxnSpPr>
          <p:nvPr/>
        </p:nvCxnSpPr>
        <p:spPr>
          <a:xfrm flipH="1" flipV="1">
            <a:off x="3668760" y="859452"/>
            <a:ext cx="3352799" cy="980507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1600200" y="269747"/>
            <a:ext cx="7391401" cy="213360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467880" y="2759541"/>
            <a:ext cx="6172199" cy="338455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941077" y="1754842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03291" y="3176884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47245" y="737418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5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0035 -0.2636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21" grpId="0" animBg="1"/>
      <p:bldP spid="121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150018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 </a:t>
            </a:r>
            <a:r>
              <a:rPr lang="en-US" sz="4000" b="1" dirty="0">
                <a:solidFill>
                  <a:srgbClr val="7030A0"/>
                </a:solidFill>
              </a:rPr>
              <a:t>simpler</a:t>
            </a:r>
            <a:r>
              <a:rPr lang="en-US" sz="4000" b="1" dirty="0">
                <a:solidFill>
                  <a:schemeClr val="tx1"/>
                </a:solidFill>
              </a:rPr>
              <a:t> problem</a:t>
            </a:r>
            <a:endParaRPr lang="en-US" sz="2400" b="1" dirty="0"/>
          </a:p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795587"/>
            <a:ext cx="4191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right half set is a </a:t>
            </a:r>
            <a:r>
              <a:rPr lang="en-US" sz="2400" b="1" dirty="0">
                <a:solidFill>
                  <a:srgbClr val="7030A0"/>
                </a:solidFill>
              </a:rPr>
              <a:t>point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7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610600" cy="4708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General Lessons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r>
                  <a:rPr lang="en-US" sz="2000" dirty="0"/>
                  <a:t>The divide step is based on the geometric aspect of the problem.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Running time is captured by a recurrence.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recurrence may suggest ways to improve the time complexity of an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algorithm.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610600" cy="4708525"/>
              </a:xfrm>
              <a:blipFill>
                <a:blip r:embed="rId5"/>
                <a:stretch>
                  <a:fillRect l="-708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438152"/>
            <a:ext cx="4419600" cy="39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15240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948780"/>
            <a:ext cx="3962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4373562"/>
            <a:ext cx="3962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81200" y="3848100"/>
            <a:ext cx="3124202" cy="250320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135608" y="920826"/>
            <a:ext cx="1" cy="2895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121659" y="3850137"/>
            <a:ext cx="21841" cy="253841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 rot="20321949">
            <a:off x="4060137" y="1395575"/>
            <a:ext cx="553285" cy="295524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205250">
            <a:off x="4312521" y="5894981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3413507" y="1032430"/>
            <a:ext cx="1759387" cy="281297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Arrow 58"/>
          <p:cNvSpPr/>
          <p:nvPr/>
        </p:nvSpPr>
        <p:spPr>
          <a:xfrm rot="18762692">
            <a:off x="3287284" y="1848368"/>
            <a:ext cx="539854" cy="278093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411605" y="3863181"/>
            <a:ext cx="1733508" cy="248812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Arrow 60"/>
          <p:cNvSpPr/>
          <p:nvPr/>
        </p:nvSpPr>
        <p:spPr>
          <a:xfrm rot="2206978">
            <a:off x="3271173" y="5390616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3" grpId="0" animBg="1"/>
      <p:bldP spid="52" grpId="0" animBg="1"/>
      <p:bldP spid="59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0A904-274E-8A45-A4E1-9731FBC1A5C3}"/>
              </a:ext>
            </a:extLst>
          </p:cNvPr>
          <p:cNvGrpSpPr/>
          <p:nvPr/>
        </p:nvGrpSpPr>
        <p:grpSpPr>
          <a:xfrm>
            <a:off x="3124200" y="2676357"/>
            <a:ext cx="2034342" cy="2747823"/>
            <a:chOff x="6062523" y="3576777"/>
            <a:chExt cx="2034342" cy="27478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781F406-C151-C749-AD94-5D081C21453A}"/>
                </a:ext>
              </a:extLst>
            </p:cNvPr>
            <p:cNvSpPr/>
            <p:nvPr/>
          </p:nvSpPr>
          <p:spPr>
            <a:xfrm>
              <a:off x="6120581" y="3598606"/>
              <a:ext cx="1976284" cy="2698955"/>
            </a:xfrm>
            <a:custGeom>
              <a:avLst/>
              <a:gdLst>
                <a:gd name="connsiteX0" fmla="*/ 516193 w 1976284"/>
                <a:gd name="connsiteY0" fmla="*/ 0 h 2698955"/>
                <a:gd name="connsiteX1" fmla="*/ 516193 w 1976284"/>
                <a:gd name="connsiteY1" fmla="*/ 0 h 2698955"/>
                <a:gd name="connsiteX2" fmla="*/ 678425 w 1976284"/>
                <a:gd name="connsiteY2" fmla="*/ 147484 h 2698955"/>
                <a:gd name="connsiteX3" fmla="*/ 737419 w 1976284"/>
                <a:gd name="connsiteY3" fmla="*/ 176981 h 2698955"/>
                <a:gd name="connsiteX4" fmla="*/ 781664 w 1976284"/>
                <a:gd name="connsiteY4" fmla="*/ 221226 h 2698955"/>
                <a:gd name="connsiteX5" fmla="*/ 840658 w 1976284"/>
                <a:gd name="connsiteY5" fmla="*/ 265471 h 2698955"/>
                <a:gd name="connsiteX6" fmla="*/ 884903 w 1976284"/>
                <a:gd name="connsiteY6" fmla="*/ 294968 h 2698955"/>
                <a:gd name="connsiteX7" fmla="*/ 943896 w 1976284"/>
                <a:gd name="connsiteY7" fmla="*/ 353962 h 2698955"/>
                <a:gd name="connsiteX8" fmla="*/ 1032387 w 1976284"/>
                <a:gd name="connsiteY8" fmla="*/ 412955 h 2698955"/>
                <a:gd name="connsiteX9" fmla="*/ 1120877 w 1976284"/>
                <a:gd name="connsiteY9" fmla="*/ 471949 h 2698955"/>
                <a:gd name="connsiteX10" fmla="*/ 1165122 w 1976284"/>
                <a:gd name="connsiteY10" fmla="*/ 501446 h 2698955"/>
                <a:gd name="connsiteX11" fmla="*/ 1209367 w 1976284"/>
                <a:gd name="connsiteY11" fmla="*/ 545691 h 2698955"/>
                <a:gd name="connsiteX12" fmla="*/ 1268361 w 1976284"/>
                <a:gd name="connsiteY12" fmla="*/ 575188 h 2698955"/>
                <a:gd name="connsiteX13" fmla="*/ 1371600 w 1976284"/>
                <a:gd name="connsiteY13" fmla="*/ 648929 h 2698955"/>
                <a:gd name="connsiteX14" fmla="*/ 1415845 w 1976284"/>
                <a:gd name="connsiteY14" fmla="*/ 678426 h 2698955"/>
                <a:gd name="connsiteX15" fmla="*/ 1474838 w 1976284"/>
                <a:gd name="connsiteY15" fmla="*/ 722671 h 2698955"/>
                <a:gd name="connsiteX16" fmla="*/ 1519084 w 1976284"/>
                <a:gd name="connsiteY16" fmla="*/ 766917 h 2698955"/>
                <a:gd name="connsiteX17" fmla="*/ 1607574 w 1976284"/>
                <a:gd name="connsiteY17" fmla="*/ 825910 h 2698955"/>
                <a:gd name="connsiteX18" fmla="*/ 1651819 w 1976284"/>
                <a:gd name="connsiteY18" fmla="*/ 855407 h 2698955"/>
                <a:gd name="connsiteX19" fmla="*/ 1740309 w 1976284"/>
                <a:gd name="connsiteY19" fmla="*/ 929149 h 2698955"/>
                <a:gd name="connsiteX20" fmla="*/ 1828800 w 1976284"/>
                <a:gd name="connsiteY20" fmla="*/ 988142 h 2698955"/>
                <a:gd name="connsiteX21" fmla="*/ 1873045 w 1976284"/>
                <a:gd name="connsiteY21" fmla="*/ 1017639 h 2698955"/>
                <a:gd name="connsiteX22" fmla="*/ 1902542 w 1976284"/>
                <a:gd name="connsiteY22" fmla="*/ 1061884 h 2698955"/>
                <a:gd name="connsiteX23" fmla="*/ 1946787 w 1976284"/>
                <a:gd name="connsiteY23" fmla="*/ 1076633 h 2698955"/>
                <a:gd name="connsiteX24" fmla="*/ 1976284 w 1976284"/>
                <a:gd name="connsiteY24" fmla="*/ 1120878 h 2698955"/>
                <a:gd name="connsiteX25" fmla="*/ 1946787 w 1976284"/>
                <a:gd name="connsiteY25" fmla="*/ 1165123 h 2698955"/>
                <a:gd name="connsiteX26" fmla="*/ 1858296 w 1976284"/>
                <a:gd name="connsiteY26" fmla="*/ 1224117 h 2698955"/>
                <a:gd name="connsiteX27" fmla="*/ 1769806 w 1976284"/>
                <a:gd name="connsiteY27" fmla="*/ 1283110 h 2698955"/>
                <a:gd name="connsiteX28" fmla="*/ 1681316 w 1976284"/>
                <a:gd name="connsiteY28" fmla="*/ 1342104 h 2698955"/>
                <a:gd name="connsiteX29" fmla="*/ 1592825 w 1976284"/>
                <a:gd name="connsiteY29" fmla="*/ 1401097 h 2698955"/>
                <a:gd name="connsiteX30" fmla="*/ 1504335 w 1976284"/>
                <a:gd name="connsiteY30" fmla="*/ 1460091 h 2698955"/>
                <a:gd name="connsiteX31" fmla="*/ 1460090 w 1976284"/>
                <a:gd name="connsiteY31" fmla="*/ 1489588 h 2698955"/>
                <a:gd name="connsiteX32" fmla="*/ 1430593 w 1976284"/>
                <a:gd name="connsiteY32" fmla="*/ 1533833 h 2698955"/>
                <a:gd name="connsiteX33" fmla="*/ 1342103 w 1976284"/>
                <a:gd name="connsiteY33" fmla="*/ 1592826 h 2698955"/>
                <a:gd name="connsiteX34" fmla="*/ 1268361 w 1976284"/>
                <a:gd name="connsiteY34" fmla="*/ 1666568 h 2698955"/>
                <a:gd name="connsiteX35" fmla="*/ 1238864 w 1976284"/>
                <a:gd name="connsiteY35" fmla="*/ 1710813 h 2698955"/>
                <a:gd name="connsiteX36" fmla="*/ 1150374 w 1976284"/>
                <a:gd name="connsiteY36" fmla="*/ 1769807 h 2698955"/>
                <a:gd name="connsiteX37" fmla="*/ 1076632 w 1976284"/>
                <a:gd name="connsiteY37" fmla="*/ 1828800 h 2698955"/>
                <a:gd name="connsiteX38" fmla="*/ 1047135 w 1976284"/>
                <a:gd name="connsiteY38" fmla="*/ 1873046 h 2698955"/>
                <a:gd name="connsiteX39" fmla="*/ 958645 w 1976284"/>
                <a:gd name="connsiteY39" fmla="*/ 1932039 h 2698955"/>
                <a:gd name="connsiteX40" fmla="*/ 914400 w 1976284"/>
                <a:gd name="connsiteY40" fmla="*/ 1961536 h 2698955"/>
                <a:gd name="connsiteX41" fmla="*/ 825909 w 1976284"/>
                <a:gd name="connsiteY41" fmla="*/ 2035278 h 2698955"/>
                <a:gd name="connsiteX42" fmla="*/ 722671 w 1976284"/>
                <a:gd name="connsiteY42" fmla="*/ 2109020 h 2698955"/>
                <a:gd name="connsiteX43" fmla="*/ 678425 w 1976284"/>
                <a:gd name="connsiteY43" fmla="*/ 2123768 h 2698955"/>
                <a:gd name="connsiteX44" fmla="*/ 575187 w 1976284"/>
                <a:gd name="connsiteY44" fmla="*/ 2197510 h 2698955"/>
                <a:gd name="connsiteX45" fmla="*/ 486696 w 1976284"/>
                <a:gd name="connsiteY45" fmla="*/ 2256504 h 2698955"/>
                <a:gd name="connsiteX46" fmla="*/ 442451 w 1976284"/>
                <a:gd name="connsiteY46" fmla="*/ 2286000 h 2698955"/>
                <a:gd name="connsiteX47" fmla="*/ 368709 w 1976284"/>
                <a:gd name="connsiteY47" fmla="*/ 2374491 h 2698955"/>
                <a:gd name="connsiteX48" fmla="*/ 339213 w 1976284"/>
                <a:gd name="connsiteY48" fmla="*/ 2418736 h 2698955"/>
                <a:gd name="connsiteX49" fmla="*/ 250722 w 1976284"/>
                <a:gd name="connsiteY49" fmla="*/ 2477729 h 2698955"/>
                <a:gd name="connsiteX50" fmla="*/ 206477 w 1976284"/>
                <a:gd name="connsiteY50" fmla="*/ 2507226 h 2698955"/>
                <a:gd name="connsiteX51" fmla="*/ 117987 w 1976284"/>
                <a:gd name="connsiteY51" fmla="*/ 2595717 h 2698955"/>
                <a:gd name="connsiteX52" fmla="*/ 73742 w 1976284"/>
                <a:gd name="connsiteY52" fmla="*/ 2639962 h 2698955"/>
                <a:gd name="connsiteX53" fmla="*/ 44245 w 1976284"/>
                <a:gd name="connsiteY53" fmla="*/ 2684207 h 2698955"/>
                <a:gd name="connsiteX54" fmla="*/ 0 w 1976284"/>
                <a:gd name="connsiteY54" fmla="*/ 2698955 h 2698955"/>
                <a:gd name="connsiteX55" fmla="*/ 14748 w 1976284"/>
                <a:gd name="connsiteY55" fmla="*/ 2448233 h 2698955"/>
                <a:gd name="connsiteX56" fmla="*/ 29496 w 1976284"/>
                <a:gd name="connsiteY56" fmla="*/ 2403988 h 2698955"/>
                <a:gd name="connsiteX57" fmla="*/ 44245 w 1976284"/>
                <a:gd name="connsiteY57" fmla="*/ 2315497 h 2698955"/>
                <a:gd name="connsiteX58" fmla="*/ 73742 w 1976284"/>
                <a:gd name="connsiteY58" fmla="*/ 2227007 h 2698955"/>
                <a:gd name="connsiteX59" fmla="*/ 88490 w 1976284"/>
                <a:gd name="connsiteY59" fmla="*/ 2182762 h 2698955"/>
                <a:gd name="connsiteX60" fmla="*/ 103238 w 1976284"/>
                <a:gd name="connsiteY60" fmla="*/ 2138517 h 2698955"/>
                <a:gd name="connsiteX61" fmla="*/ 132735 w 1976284"/>
                <a:gd name="connsiteY61" fmla="*/ 2005781 h 2698955"/>
                <a:gd name="connsiteX62" fmla="*/ 162232 w 1976284"/>
                <a:gd name="connsiteY62" fmla="*/ 1917291 h 2698955"/>
                <a:gd name="connsiteX63" fmla="*/ 191729 w 1976284"/>
                <a:gd name="connsiteY63" fmla="*/ 1651820 h 2698955"/>
                <a:gd name="connsiteX64" fmla="*/ 221225 w 1976284"/>
                <a:gd name="connsiteY64" fmla="*/ 1519084 h 2698955"/>
                <a:gd name="connsiteX65" fmla="*/ 250722 w 1976284"/>
                <a:gd name="connsiteY65" fmla="*/ 1386349 h 2698955"/>
                <a:gd name="connsiteX66" fmla="*/ 265471 w 1976284"/>
                <a:gd name="connsiteY66" fmla="*/ 1238865 h 2698955"/>
                <a:gd name="connsiteX67" fmla="*/ 294967 w 1976284"/>
                <a:gd name="connsiteY67" fmla="*/ 1150375 h 2698955"/>
                <a:gd name="connsiteX68" fmla="*/ 309716 w 1976284"/>
                <a:gd name="connsiteY68" fmla="*/ 1091381 h 2698955"/>
                <a:gd name="connsiteX69" fmla="*/ 339213 w 1976284"/>
                <a:gd name="connsiteY69" fmla="*/ 988142 h 2698955"/>
                <a:gd name="connsiteX70" fmla="*/ 353961 w 1976284"/>
                <a:gd name="connsiteY70" fmla="*/ 840659 h 2698955"/>
                <a:gd name="connsiteX71" fmla="*/ 368709 w 1976284"/>
                <a:gd name="connsiteY71" fmla="*/ 796413 h 2698955"/>
                <a:gd name="connsiteX72" fmla="*/ 383458 w 1976284"/>
                <a:gd name="connsiteY72" fmla="*/ 678426 h 2698955"/>
                <a:gd name="connsiteX73" fmla="*/ 398206 w 1976284"/>
                <a:gd name="connsiteY73" fmla="*/ 634181 h 2698955"/>
                <a:gd name="connsiteX74" fmla="*/ 427703 w 1976284"/>
                <a:gd name="connsiteY74" fmla="*/ 457200 h 2698955"/>
                <a:gd name="connsiteX75" fmla="*/ 442451 w 1976284"/>
                <a:gd name="connsiteY75" fmla="*/ 398207 h 2698955"/>
                <a:gd name="connsiteX76" fmla="*/ 457200 w 1976284"/>
                <a:gd name="connsiteY76" fmla="*/ 309717 h 2698955"/>
                <a:gd name="connsiteX77" fmla="*/ 471948 w 1976284"/>
                <a:gd name="connsiteY77" fmla="*/ 235975 h 2698955"/>
                <a:gd name="connsiteX78" fmla="*/ 516193 w 1976284"/>
                <a:gd name="connsiteY78" fmla="*/ 0 h 269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76284" h="2698955">
                  <a:moveTo>
                    <a:pt x="516193" y="0"/>
                  </a:moveTo>
                  <a:lnTo>
                    <a:pt x="516193" y="0"/>
                  </a:lnTo>
                  <a:cubicBezTo>
                    <a:pt x="572182" y="55989"/>
                    <a:pt x="613141" y="106682"/>
                    <a:pt x="678425" y="147484"/>
                  </a:cubicBezTo>
                  <a:cubicBezTo>
                    <a:pt x="697069" y="159136"/>
                    <a:pt x="719528" y="164202"/>
                    <a:pt x="737419" y="176981"/>
                  </a:cubicBezTo>
                  <a:cubicBezTo>
                    <a:pt x="754391" y="189104"/>
                    <a:pt x="765828" y="207652"/>
                    <a:pt x="781664" y="221226"/>
                  </a:cubicBezTo>
                  <a:cubicBezTo>
                    <a:pt x="800327" y="237223"/>
                    <a:pt x="820656" y="251184"/>
                    <a:pt x="840658" y="265471"/>
                  </a:cubicBezTo>
                  <a:cubicBezTo>
                    <a:pt x="855082" y="275774"/>
                    <a:pt x="871445" y="283432"/>
                    <a:pt x="884903" y="294968"/>
                  </a:cubicBezTo>
                  <a:cubicBezTo>
                    <a:pt x="906018" y="313067"/>
                    <a:pt x="922180" y="336589"/>
                    <a:pt x="943896" y="353962"/>
                  </a:cubicBezTo>
                  <a:cubicBezTo>
                    <a:pt x="971578" y="376108"/>
                    <a:pt x="1002890" y="393291"/>
                    <a:pt x="1032387" y="412955"/>
                  </a:cubicBezTo>
                  <a:lnTo>
                    <a:pt x="1120877" y="471949"/>
                  </a:lnTo>
                  <a:cubicBezTo>
                    <a:pt x="1135625" y="481781"/>
                    <a:pt x="1152588" y="488912"/>
                    <a:pt x="1165122" y="501446"/>
                  </a:cubicBezTo>
                  <a:cubicBezTo>
                    <a:pt x="1179870" y="516194"/>
                    <a:pt x="1192395" y="533568"/>
                    <a:pt x="1209367" y="545691"/>
                  </a:cubicBezTo>
                  <a:cubicBezTo>
                    <a:pt x="1227258" y="558470"/>
                    <a:pt x="1249272" y="564280"/>
                    <a:pt x="1268361" y="575188"/>
                  </a:cubicBezTo>
                  <a:cubicBezTo>
                    <a:pt x="1303121" y="595050"/>
                    <a:pt x="1339943" y="626317"/>
                    <a:pt x="1371600" y="648929"/>
                  </a:cubicBezTo>
                  <a:cubicBezTo>
                    <a:pt x="1386024" y="659232"/>
                    <a:pt x="1401421" y="668123"/>
                    <a:pt x="1415845" y="678426"/>
                  </a:cubicBezTo>
                  <a:cubicBezTo>
                    <a:pt x="1435847" y="692713"/>
                    <a:pt x="1456175" y="706674"/>
                    <a:pt x="1474838" y="722671"/>
                  </a:cubicBezTo>
                  <a:cubicBezTo>
                    <a:pt x="1490674" y="736245"/>
                    <a:pt x="1502620" y="754112"/>
                    <a:pt x="1519084" y="766917"/>
                  </a:cubicBezTo>
                  <a:cubicBezTo>
                    <a:pt x="1547067" y="788681"/>
                    <a:pt x="1578077" y="806246"/>
                    <a:pt x="1607574" y="825910"/>
                  </a:cubicBezTo>
                  <a:cubicBezTo>
                    <a:pt x="1622322" y="835742"/>
                    <a:pt x="1639285" y="842873"/>
                    <a:pt x="1651819" y="855407"/>
                  </a:cubicBezTo>
                  <a:cubicBezTo>
                    <a:pt x="1781081" y="984669"/>
                    <a:pt x="1617110" y="826483"/>
                    <a:pt x="1740309" y="929149"/>
                  </a:cubicBezTo>
                  <a:cubicBezTo>
                    <a:pt x="1813959" y="990524"/>
                    <a:pt x="1751044" y="962224"/>
                    <a:pt x="1828800" y="988142"/>
                  </a:cubicBezTo>
                  <a:cubicBezTo>
                    <a:pt x="1843548" y="997974"/>
                    <a:pt x="1860511" y="1005105"/>
                    <a:pt x="1873045" y="1017639"/>
                  </a:cubicBezTo>
                  <a:cubicBezTo>
                    <a:pt x="1885579" y="1030173"/>
                    <a:pt x="1888701" y="1050811"/>
                    <a:pt x="1902542" y="1061884"/>
                  </a:cubicBezTo>
                  <a:cubicBezTo>
                    <a:pt x="1914681" y="1071596"/>
                    <a:pt x="1932039" y="1071717"/>
                    <a:pt x="1946787" y="1076633"/>
                  </a:cubicBezTo>
                  <a:cubicBezTo>
                    <a:pt x="1956619" y="1091381"/>
                    <a:pt x="1976284" y="1103153"/>
                    <a:pt x="1976284" y="1120878"/>
                  </a:cubicBezTo>
                  <a:cubicBezTo>
                    <a:pt x="1976284" y="1138603"/>
                    <a:pt x="1958135" y="1151506"/>
                    <a:pt x="1946787" y="1165123"/>
                  </a:cubicBezTo>
                  <a:cubicBezTo>
                    <a:pt x="1904296" y="1216112"/>
                    <a:pt x="1912828" y="1205939"/>
                    <a:pt x="1858296" y="1224117"/>
                  </a:cubicBezTo>
                  <a:cubicBezTo>
                    <a:pt x="1760102" y="1322311"/>
                    <a:pt x="1865856" y="1229749"/>
                    <a:pt x="1769806" y="1283110"/>
                  </a:cubicBezTo>
                  <a:cubicBezTo>
                    <a:pt x="1738817" y="1300326"/>
                    <a:pt x="1710813" y="1322439"/>
                    <a:pt x="1681316" y="1342104"/>
                  </a:cubicBezTo>
                  <a:lnTo>
                    <a:pt x="1592825" y="1401097"/>
                  </a:lnTo>
                  <a:lnTo>
                    <a:pt x="1504335" y="1460091"/>
                  </a:lnTo>
                  <a:lnTo>
                    <a:pt x="1460090" y="1489588"/>
                  </a:lnTo>
                  <a:cubicBezTo>
                    <a:pt x="1450258" y="1504336"/>
                    <a:pt x="1443933" y="1522161"/>
                    <a:pt x="1430593" y="1533833"/>
                  </a:cubicBezTo>
                  <a:cubicBezTo>
                    <a:pt x="1403914" y="1557177"/>
                    <a:pt x="1342103" y="1592826"/>
                    <a:pt x="1342103" y="1592826"/>
                  </a:cubicBezTo>
                  <a:cubicBezTo>
                    <a:pt x="1263444" y="1710813"/>
                    <a:pt x="1366684" y="1568245"/>
                    <a:pt x="1268361" y="1666568"/>
                  </a:cubicBezTo>
                  <a:cubicBezTo>
                    <a:pt x="1255827" y="1679102"/>
                    <a:pt x="1252204" y="1699141"/>
                    <a:pt x="1238864" y="1710813"/>
                  </a:cubicBezTo>
                  <a:cubicBezTo>
                    <a:pt x="1212185" y="1734158"/>
                    <a:pt x="1150374" y="1769807"/>
                    <a:pt x="1150374" y="1769807"/>
                  </a:cubicBezTo>
                  <a:cubicBezTo>
                    <a:pt x="1065837" y="1896611"/>
                    <a:pt x="1178402" y="1747383"/>
                    <a:pt x="1076632" y="1828800"/>
                  </a:cubicBezTo>
                  <a:cubicBezTo>
                    <a:pt x="1062791" y="1839873"/>
                    <a:pt x="1060475" y="1861374"/>
                    <a:pt x="1047135" y="1873046"/>
                  </a:cubicBezTo>
                  <a:cubicBezTo>
                    <a:pt x="1020456" y="1896390"/>
                    <a:pt x="988142" y="1912375"/>
                    <a:pt x="958645" y="1932039"/>
                  </a:cubicBezTo>
                  <a:cubicBezTo>
                    <a:pt x="943897" y="1941871"/>
                    <a:pt x="926934" y="1949002"/>
                    <a:pt x="914400" y="1961536"/>
                  </a:cubicBezTo>
                  <a:cubicBezTo>
                    <a:pt x="845539" y="2030396"/>
                    <a:pt x="897776" y="1983944"/>
                    <a:pt x="825909" y="2035278"/>
                  </a:cubicBezTo>
                  <a:cubicBezTo>
                    <a:pt x="810324" y="2046410"/>
                    <a:pt x="745840" y="2097435"/>
                    <a:pt x="722671" y="2109020"/>
                  </a:cubicBezTo>
                  <a:cubicBezTo>
                    <a:pt x="708766" y="2115972"/>
                    <a:pt x="693174" y="2118852"/>
                    <a:pt x="678425" y="2123768"/>
                  </a:cubicBezTo>
                  <a:cubicBezTo>
                    <a:pt x="534559" y="2219680"/>
                    <a:pt x="758147" y="2069438"/>
                    <a:pt x="575187" y="2197510"/>
                  </a:cubicBezTo>
                  <a:cubicBezTo>
                    <a:pt x="546144" y="2217840"/>
                    <a:pt x="516193" y="2236839"/>
                    <a:pt x="486696" y="2256504"/>
                  </a:cubicBezTo>
                  <a:lnTo>
                    <a:pt x="442451" y="2286000"/>
                  </a:lnTo>
                  <a:cubicBezTo>
                    <a:pt x="369214" y="2395856"/>
                    <a:pt x="463342" y="2260931"/>
                    <a:pt x="368709" y="2374491"/>
                  </a:cubicBezTo>
                  <a:cubicBezTo>
                    <a:pt x="357362" y="2388108"/>
                    <a:pt x="352553" y="2407064"/>
                    <a:pt x="339213" y="2418736"/>
                  </a:cubicBezTo>
                  <a:cubicBezTo>
                    <a:pt x="312533" y="2442080"/>
                    <a:pt x="280219" y="2458065"/>
                    <a:pt x="250722" y="2477729"/>
                  </a:cubicBezTo>
                  <a:cubicBezTo>
                    <a:pt x="235974" y="2487561"/>
                    <a:pt x="219011" y="2494692"/>
                    <a:pt x="206477" y="2507226"/>
                  </a:cubicBezTo>
                  <a:lnTo>
                    <a:pt x="117987" y="2595717"/>
                  </a:lnTo>
                  <a:cubicBezTo>
                    <a:pt x="103239" y="2610465"/>
                    <a:pt x="85312" y="2622608"/>
                    <a:pt x="73742" y="2639962"/>
                  </a:cubicBezTo>
                  <a:cubicBezTo>
                    <a:pt x="63910" y="2654710"/>
                    <a:pt x="58086" y="2673134"/>
                    <a:pt x="44245" y="2684207"/>
                  </a:cubicBezTo>
                  <a:cubicBezTo>
                    <a:pt x="32106" y="2693918"/>
                    <a:pt x="14748" y="2694039"/>
                    <a:pt x="0" y="2698955"/>
                  </a:cubicBezTo>
                  <a:cubicBezTo>
                    <a:pt x="4916" y="2615381"/>
                    <a:pt x="6418" y="2531536"/>
                    <a:pt x="14748" y="2448233"/>
                  </a:cubicBezTo>
                  <a:cubicBezTo>
                    <a:pt x="16295" y="2432764"/>
                    <a:pt x="26124" y="2419164"/>
                    <a:pt x="29496" y="2403988"/>
                  </a:cubicBezTo>
                  <a:cubicBezTo>
                    <a:pt x="35983" y="2374796"/>
                    <a:pt x="36992" y="2344508"/>
                    <a:pt x="44245" y="2315497"/>
                  </a:cubicBezTo>
                  <a:cubicBezTo>
                    <a:pt x="51786" y="2285333"/>
                    <a:pt x="63910" y="2256504"/>
                    <a:pt x="73742" y="2227007"/>
                  </a:cubicBezTo>
                  <a:lnTo>
                    <a:pt x="88490" y="2182762"/>
                  </a:lnTo>
                  <a:cubicBezTo>
                    <a:pt x="93406" y="2168014"/>
                    <a:pt x="100189" y="2153761"/>
                    <a:pt x="103238" y="2138517"/>
                  </a:cubicBezTo>
                  <a:cubicBezTo>
                    <a:pt x="111656" y="2096427"/>
                    <a:pt x="120241" y="2047428"/>
                    <a:pt x="132735" y="2005781"/>
                  </a:cubicBezTo>
                  <a:cubicBezTo>
                    <a:pt x="141669" y="1976000"/>
                    <a:pt x="162232" y="1917291"/>
                    <a:pt x="162232" y="1917291"/>
                  </a:cubicBezTo>
                  <a:cubicBezTo>
                    <a:pt x="169774" y="1841873"/>
                    <a:pt x="179797" y="1729380"/>
                    <a:pt x="191729" y="1651820"/>
                  </a:cubicBezTo>
                  <a:cubicBezTo>
                    <a:pt x="202849" y="1579542"/>
                    <a:pt x="206546" y="1585141"/>
                    <a:pt x="221225" y="1519084"/>
                  </a:cubicBezTo>
                  <a:cubicBezTo>
                    <a:pt x="258670" y="1350583"/>
                    <a:pt x="214757" y="1530212"/>
                    <a:pt x="250722" y="1386349"/>
                  </a:cubicBezTo>
                  <a:cubicBezTo>
                    <a:pt x="255638" y="1337188"/>
                    <a:pt x="256366" y="1287425"/>
                    <a:pt x="265471" y="1238865"/>
                  </a:cubicBezTo>
                  <a:cubicBezTo>
                    <a:pt x="271201" y="1208305"/>
                    <a:pt x="287426" y="1180539"/>
                    <a:pt x="294967" y="1150375"/>
                  </a:cubicBezTo>
                  <a:cubicBezTo>
                    <a:pt x="299883" y="1130710"/>
                    <a:pt x="304147" y="1110871"/>
                    <a:pt x="309716" y="1091381"/>
                  </a:cubicBezTo>
                  <a:cubicBezTo>
                    <a:pt x="352033" y="943272"/>
                    <a:pt x="293105" y="1172569"/>
                    <a:pt x="339213" y="988142"/>
                  </a:cubicBezTo>
                  <a:cubicBezTo>
                    <a:pt x="344129" y="938981"/>
                    <a:pt x="346449" y="889491"/>
                    <a:pt x="353961" y="840659"/>
                  </a:cubicBezTo>
                  <a:cubicBezTo>
                    <a:pt x="356325" y="825293"/>
                    <a:pt x="365928" y="811709"/>
                    <a:pt x="368709" y="796413"/>
                  </a:cubicBezTo>
                  <a:cubicBezTo>
                    <a:pt x="375799" y="757417"/>
                    <a:pt x="376368" y="717422"/>
                    <a:pt x="383458" y="678426"/>
                  </a:cubicBezTo>
                  <a:cubicBezTo>
                    <a:pt x="386239" y="663131"/>
                    <a:pt x="395157" y="649425"/>
                    <a:pt x="398206" y="634181"/>
                  </a:cubicBezTo>
                  <a:cubicBezTo>
                    <a:pt x="409935" y="575535"/>
                    <a:pt x="413198" y="515222"/>
                    <a:pt x="427703" y="457200"/>
                  </a:cubicBezTo>
                  <a:cubicBezTo>
                    <a:pt x="432619" y="437536"/>
                    <a:pt x="438476" y="418083"/>
                    <a:pt x="442451" y="398207"/>
                  </a:cubicBezTo>
                  <a:cubicBezTo>
                    <a:pt x="448316" y="368884"/>
                    <a:pt x="451851" y="339138"/>
                    <a:pt x="457200" y="309717"/>
                  </a:cubicBezTo>
                  <a:cubicBezTo>
                    <a:pt x="461684" y="285054"/>
                    <a:pt x="467032" y="260556"/>
                    <a:pt x="471948" y="235975"/>
                  </a:cubicBezTo>
                  <a:cubicBezTo>
                    <a:pt x="487003" y="-4906"/>
                    <a:pt x="508819" y="39329"/>
                    <a:pt x="51619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C22C3F-59BB-5D47-9A3E-036C78EF4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1" y="3576777"/>
              <a:ext cx="533400" cy="272088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B4D35F-E56C-2846-B44F-F707368F1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2523" y="4708619"/>
              <a:ext cx="2014677" cy="16159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3C42B-AC0E-6C46-B6D5-0F27F769DCBC}"/>
                </a:ext>
              </a:extLst>
            </p:cNvPr>
            <p:cNvCxnSpPr>
              <a:cxnSpLocks/>
            </p:cNvCxnSpPr>
            <p:nvPr/>
          </p:nvCxnSpPr>
          <p:spPr>
            <a:xfrm>
              <a:off x="6634021" y="3602111"/>
              <a:ext cx="1405077" cy="10710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524000" y="3848100"/>
            <a:ext cx="3581401" cy="287337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15846">
            <a:off x="3857963" y="4587651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  <p:sp>
        <p:nvSpPr>
          <p:cNvPr id="42" name="TextBox 41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/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/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A1F11F7-B26F-104A-A1F9-F602C8E0EA9B}"/>
              </a:ext>
            </a:extLst>
          </p:cNvPr>
          <p:cNvSpPr/>
          <p:nvPr/>
        </p:nvSpPr>
        <p:spPr>
          <a:xfrm>
            <a:off x="0" y="2390858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A8A5C-70CC-4F4C-B5FA-E30A6DCCC1B3}"/>
              </a:ext>
            </a:extLst>
          </p:cNvPr>
          <p:cNvGrpSpPr/>
          <p:nvPr/>
        </p:nvGrpSpPr>
        <p:grpSpPr>
          <a:xfrm>
            <a:off x="3185796" y="2703718"/>
            <a:ext cx="1165318" cy="2640059"/>
            <a:chOff x="3341641" y="2857500"/>
            <a:chExt cx="1165318" cy="264005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EBBE12-D7F4-F146-9056-539F590BE4B9}"/>
                </a:ext>
              </a:extLst>
            </p:cNvPr>
            <p:cNvCxnSpPr/>
            <p:nvPr/>
          </p:nvCxnSpPr>
          <p:spPr>
            <a:xfrm flipH="1">
              <a:off x="3341641" y="4800600"/>
              <a:ext cx="811259" cy="696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D20A58-1115-D946-9D9F-9E975D343282}"/>
                </a:ext>
              </a:extLst>
            </p:cNvPr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4EF4DF-2B69-1544-ABDB-CB6553B299EF}"/>
                </a:ext>
              </a:extLst>
            </p:cNvPr>
            <p:cNvCxnSpPr/>
            <p:nvPr/>
          </p:nvCxnSpPr>
          <p:spPr>
            <a:xfrm>
              <a:off x="3886200" y="2857500"/>
              <a:ext cx="620759" cy="1192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9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6" grpId="0"/>
      <p:bldP spid="67" grpId="0"/>
      <p:bldP spid="68" grpId="0" animBg="1"/>
      <p:bldP spid="6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E60C-9D95-9D4D-8219-FFF7BFC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58139-9D5C-F942-83D0-F77EAEA3F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Make sincere attempts to design an efficient algorithm to find the upper tangent and lower tangent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58139-9D5C-F942-83D0-F77EAEA3F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0EFA8-FAC6-094C-A760-758EF20C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problem 2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is said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581400" y="3515112"/>
            <a:ext cx="379786" cy="369332"/>
            <a:chOff x="3581400" y="3515112"/>
            <a:chExt cx="379786" cy="3693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2559" y="3515112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59" y="3515112"/>
                  <a:ext cx="36862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743200" y="4503476"/>
            <a:ext cx="369588" cy="369332"/>
            <a:chOff x="2743200" y="4503476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743200" y="450347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503476"/>
                  <a:ext cx="3695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476751" y="5192689"/>
            <a:ext cx="369588" cy="369332"/>
            <a:chOff x="4476751" y="5192689"/>
            <a:chExt cx="369588" cy="3693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476751" y="5192689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751" y="5192689"/>
                  <a:ext cx="3695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1828800" y="12954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295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33948" y="3796040"/>
            <a:ext cx="3009900" cy="2327321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8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0" grpId="0" animBg="1"/>
      <p:bldP spid="2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said to be 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all non-dominated points </a:t>
                </a:r>
              </a:p>
              <a:p>
                <a:pPr marL="0" indent="0">
                  <a:buNone/>
                </a:pPr>
                <a:r>
                  <a:rPr lang="en-US" sz="2000" dirty="0"/>
                  <a:t>of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2 points have the same x-coordinates or y-coordinates.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38100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0" y="3886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5029200"/>
            <a:ext cx="424653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1536" y="4999722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238500" y="2857499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302144" y="2950787"/>
            <a:ext cx="5578" cy="31728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09600" y="2942202"/>
            <a:ext cx="2667000" cy="17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09600" y="2557623"/>
            <a:ext cx="3048000" cy="93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683144" y="2595380"/>
            <a:ext cx="9767" cy="3508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042055" y="2915711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55" y="2915711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/>
          <p:cNvCxnSpPr/>
          <p:nvPr/>
        </p:nvCxnSpPr>
        <p:spPr>
          <a:xfrm flipV="1">
            <a:off x="609599" y="3608909"/>
            <a:ext cx="6705601" cy="21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352819" y="3638543"/>
            <a:ext cx="26025" cy="24850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3948" y="2948214"/>
            <a:ext cx="2668196" cy="3175148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9599" y="2557622"/>
            <a:ext cx="3066350" cy="3598703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7950" y="3622270"/>
            <a:ext cx="6724869" cy="247115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2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2" grpId="0"/>
      <p:bldP spid="113" grpId="0" animBg="1"/>
      <p:bldP spid="114" grpId="0"/>
      <p:bldP spid="70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9400" y="2286000"/>
            <a:ext cx="2391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staircase structure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6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 simpler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efficient algorithm to report  </a:t>
                </a:r>
                <a:r>
                  <a:rPr lang="en-US" sz="2000" i="1" dirty="0"/>
                  <a:t>any </a:t>
                </a:r>
                <a:r>
                  <a:rPr lang="en-US" sz="2000" dirty="0"/>
                  <a:t> non-dominated point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743200"/>
            <a:ext cx="3810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8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.1|6.9|3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6.9|11.8|11.9|15.8|8.6|3.8|17.5|2.1|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3.8|4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4|3.5|7.8|4.2|2.8|4.9|4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5|9.3|8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.1|9.8|1.4|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8|4.1|2.4|4.4|0.5|4.9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3|0.8|2.2|3.7|2.7|3.5|1.4|15.1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1|19.5|10|0.9|1.7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7|2.7|3.5|1.2|3.2|3|3.5|5.2|2.3|3.4|2.5|20.3|18|13.5|13.8|3.5|2|3|1.9|1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2.2|5.1|1.5|2|4.5|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6.4|4.2|4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1.6|9.2|4|5.7|8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14.4|1.4|12.2|3.4|4.2|22.1|53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4|14.1|5.1|2.6|1.7|1.3|5|8.9|0.9|0.7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5|2.9|3.9|17.2|12.8|1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8|3.1|1.9|9.7|3.5|10.2|6|21.5|3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0.7|1.4|5.4|3.5|11.3|0.9|0.8|8.5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5.1|2.5|8.5|4.2|3.9|8.5|1.1|2.2|2.9|5.5|3.6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.7|0.9|0.6|0.8|0.9|0.9|0.8|0.7|0.6|0.6|0.6|0.6|0.6|0.6|0.6|0.5|0.6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4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920</Words>
  <Application>Microsoft Macintosh PowerPoint</Application>
  <PresentationFormat>On-screen Show (4:3)</PresentationFormat>
  <Paragraphs>255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Design and Analysis of Algorithms </vt:lpstr>
      <vt:lpstr>Recap from Lecture 1</vt:lpstr>
      <vt:lpstr>PowerPoint Presentation</vt:lpstr>
      <vt:lpstr>problem 2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A simple algorithm for all non-dominated points</vt:lpstr>
      <vt:lpstr>A Simple Algorithm </vt:lpstr>
      <vt:lpstr>A Simple Algorithm </vt:lpstr>
      <vt:lpstr>A Divide and Conquer algorithm</vt:lpstr>
      <vt:lpstr>The Divide step </vt:lpstr>
      <vt:lpstr>Solving the Subproblems recursively </vt:lpstr>
      <vt:lpstr>The conquer step </vt:lpstr>
      <vt:lpstr>The time complexity of the algorithm </vt:lpstr>
      <vt:lpstr>PowerPoint Presentation</vt:lpstr>
      <vt:lpstr>problem 3 </vt:lpstr>
      <vt:lpstr>A Convex Polygon </vt:lpstr>
      <vt:lpstr>Convex hull </vt:lpstr>
      <vt:lpstr> Tool 1  </vt:lpstr>
      <vt:lpstr>Tool 2 </vt:lpstr>
      <vt:lpstr>The Divide Step </vt:lpstr>
      <vt:lpstr>Solving the subproblems recursively </vt:lpstr>
      <vt:lpstr>The Conquer step </vt:lpstr>
      <vt:lpstr>The Conquer step </vt:lpstr>
      <vt:lpstr>PowerPoint Presentation</vt:lpstr>
      <vt:lpstr>The right half set is a point </vt:lpstr>
      <vt:lpstr>The right half set is a point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774</cp:revision>
  <dcterms:created xsi:type="dcterms:W3CDTF">2011-12-03T04:13:03Z</dcterms:created>
  <dcterms:modified xsi:type="dcterms:W3CDTF">2021-08-06T11:36:08Z</dcterms:modified>
</cp:coreProperties>
</file>