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546" r:id="rId2"/>
    <p:sldId id="537" r:id="rId3"/>
    <p:sldId id="544" r:id="rId4"/>
    <p:sldId id="512" r:id="rId5"/>
    <p:sldId id="592" r:id="rId6"/>
    <p:sldId id="593" r:id="rId7"/>
    <p:sldId id="594" r:id="rId8"/>
    <p:sldId id="595" r:id="rId9"/>
    <p:sldId id="596" r:id="rId10"/>
    <p:sldId id="597" r:id="rId11"/>
    <p:sldId id="533" r:id="rId12"/>
    <p:sldId id="513" r:id="rId13"/>
    <p:sldId id="502" r:id="rId14"/>
    <p:sldId id="545" r:id="rId15"/>
    <p:sldId id="504" r:id="rId16"/>
    <p:sldId id="487" r:id="rId17"/>
    <p:sldId id="489" r:id="rId18"/>
    <p:sldId id="505" r:id="rId19"/>
    <p:sldId id="506" r:id="rId20"/>
    <p:sldId id="599" r:id="rId21"/>
    <p:sldId id="602" r:id="rId22"/>
    <p:sldId id="498" r:id="rId23"/>
    <p:sldId id="493" r:id="rId24"/>
    <p:sldId id="499" r:id="rId25"/>
    <p:sldId id="488" r:id="rId26"/>
    <p:sldId id="490" r:id="rId27"/>
    <p:sldId id="539" r:id="rId28"/>
    <p:sldId id="550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7" autoAdjust="0"/>
    <p:restoredTop sz="94640" autoAdjust="0"/>
  </p:normalViewPr>
  <p:slideViewPr>
    <p:cSldViewPr>
      <p:cViewPr varScale="1">
        <p:scale>
          <a:sx n="87" d="100"/>
          <a:sy n="87" d="100"/>
        </p:scale>
        <p:origin x="7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9/29/21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9/29/21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5" Type="http://schemas.openxmlformats.org/officeDocument/2006/relationships/image" Target="../media/image71.png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900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600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20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7" Type="http://schemas.openxmlformats.org/officeDocument/2006/relationships/image" Target="../media/image13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0.png"/><Relationship Id="rId5" Type="http://schemas.openxmlformats.org/officeDocument/2006/relationships/image" Target="../media/image1101.png"/><Relationship Id="rId4" Type="http://schemas.openxmlformats.org/officeDocument/2006/relationships/image" Target="../media/image100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1000.png"/><Relationship Id="rId7" Type="http://schemas.openxmlformats.org/officeDocument/2006/relationships/image" Target="../media/image1400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0.png"/><Relationship Id="rId5" Type="http://schemas.openxmlformats.org/officeDocument/2006/relationships/image" Target="../media/image1200.png"/><Relationship Id="rId10" Type="http://schemas.openxmlformats.org/officeDocument/2006/relationships/image" Target="../media/image1600.png"/><Relationship Id="rId4" Type="http://schemas.openxmlformats.org/officeDocument/2006/relationships/image" Target="../media/image1101.png"/><Relationship Id="rId9" Type="http://schemas.openxmlformats.org/officeDocument/2006/relationships/image" Target="../media/image150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1.png"/><Relationship Id="rId5" Type="http://schemas.openxmlformats.org/officeDocument/2006/relationships/image" Target="../media/image48.png"/><Relationship Id="rId4" Type="http://schemas.openxmlformats.org/officeDocument/2006/relationships/image" Target="../media/image3.png"/><Relationship Id="rId9" Type="http://schemas.openxmlformats.org/officeDocument/2006/relationships/image" Target="../media/image80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1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5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4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5" Type="http://schemas.openxmlformats.org/officeDocument/2006/relationships/image" Target="../media/image17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19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8.png"/><Relationship Id="rId10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20</a:t>
            </a:r>
          </a:p>
          <a:p>
            <a:pPr fontAlgn="auto">
              <a:spcAft>
                <a:spcPts val="0"/>
              </a:spcAft>
              <a:defRPr/>
            </a:pPr>
            <a:endParaRPr lang="en-US" sz="10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6C31"/>
                </a:solidFill>
              </a:rPr>
              <a:t>Stable Marriage</a:t>
            </a:r>
            <a:endParaRPr lang="en-US" sz="20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Network Flow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576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Stable Marriage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men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women </a:t>
                </a:r>
              </a:p>
              <a:p>
                <a:pPr marL="0" indent="0">
                  <a:buNone/>
                </a:pPr>
                <a:r>
                  <a:rPr lang="en-US" sz="2000" dirty="0"/>
                  <a:t> For each 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/>
                  <a:t>: a preference list of all women</a:t>
                </a:r>
              </a:p>
              <a:p>
                <a:pPr marL="0" indent="0">
                  <a:buNone/>
                </a:pPr>
                <a:r>
                  <a:rPr lang="en-US" sz="2000" dirty="0"/>
                  <a:t> For each woman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/>
                  <a:t>: a preference list of all men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compute a </a:t>
                </a:r>
                <a:r>
                  <a:rPr lang="en-US" sz="2000" b="1" dirty="0"/>
                  <a:t>stable</a:t>
                </a:r>
                <a:r>
                  <a:rPr lang="en-US" sz="2000" dirty="0"/>
                  <a:t> marriage.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95500"/>
            <a:ext cx="2552700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2057400"/>
            <a:ext cx="3726714" cy="2481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000250"/>
            <a:ext cx="2597886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Maximum Flow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in a Network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Problem definition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/>
              <a:t>(Informal)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Given a network, where each edge has a certain </a:t>
                </a:r>
                <a:r>
                  <a:rPr lang="en-US" sz="2000" i="1" u="sng" dirty="0"/>
                  <a:t>capacity</a:t>
                </a:r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designated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source</a:t>
                </a:r>
                <a:r>
                  <a:rPr lang="en-US" sz="2000" dirty="0"/>
                  <a:t>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sink</a:t>
                </a:r>
                <a:r>
                  <a:rPr lang="en-US" sz="2000" dirty="0"/>
                  <a:t>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</a:t>
                </a:r>
                <a:r>
                  <a:rPr lang="en-US" sz="2000" b="1" u="sng" dirty="0"/>
                  <a:t>maximum flow</a:t>
                </a:r>
                <a:r>
                  <a:rPr lang="en-US" sz="2000" dirty="0"/>
                  <a:t> that we can achieve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981200" y="1676400"/>
            <a:ext cx="4343400" cy="2743200"/>
            <a:chOff x="1981200" y="1676400"/>
            <a:chExt cx="4343400" cy="2743200"/>
          </a:xfrm>
        </p:grpSpPr>
        <p:grpSp>
          <p:nvGrpSpPr>
            <p:cNvPr id="5" name="Group 4"/>
            <p:cNvGrpSpPr/>
            <p:nvPr/>
          </p:nvGrpSpPr>
          <p:grpSpPr>
            <a:xfrm>
              <a:off x="2388063" y="1981199"/>
              <a:ext cx="2793537" cy="936719"/>
              <a:chOff x="2873282" y="1981200"/>
              <a:chExt cx="2793537" cy="93671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>
                <a:stCxn id="23" idx="7"/>
                <a:endCxn id="6" idx="3"/>
              </p:cNvCxnSpPr>
              <p:nvPr/>
            </p:nvCxnSpPr>
            <p:spPr>
              <a:xfrm flipV="1">
                <a:off x="2873282" y="2111282"/>
                <a:ext cx="910855" cy="8066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6" idx="6"/>
                <a:endCxn id="7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1981200" y="1676400"/>
              <a:ext cx="3581400" cy="2743200"/>
              <a:chOff x="2466419" y="1676400"/>
              <a:chExt cx="3581400" cy="2743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Group 12"/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Oval 21"/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Oval 19"/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>
                <a:stCxn id="23" idx="5"/>
                <a:endCxn id="22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endCxn id="20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Arc 27"/>
            <p:cNvSpPr/>
            <p:nvPr/>
          </p:nvSpPr>
          <p:spPr>
            <a:xfrm>
              <a:off x="3090537" y="1806482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3406682" y="1938125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330425" y="2133600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06682" y="2111281"/>
              <a:ext cx="1622461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30482" y="2111281"/>
              <a:ext cx="1721036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5914655" y="2667000"/>
              <a:ext cx="409945" cy="369332"/>
              <a:chOff x="4191000" y="3593068"/>
              <a:chExt cx="409945" cy="3693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Straight Arrow Connector 39"/>
            <p:cNvCxnSpPr/>
            <p:nvPr/>
          </p:nvCxnSpPr>
          <p:spPr>
            <a:xfrm>
              <a:off x="5159282" y="2111281"/>
              <a:ext cx="777691" cy="718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5136907" y="2937814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19562" y="1521023"/>
            <a:ext cx="3234246" cy="2746177"/>
            <a:chOff x="2619562" y="1521023"/>
            <a:chExt cx="3234246" cy="2746177"/>
          </a:xfrm>
        </p:grpSpPr>
        <p:sp>
          <p:nvSpPr>
            <p:cNvPr id="58" name="TextBox 57"/>
            <p:cNvSpPr txBox="1"/>
            <p:nvPr/>
          </p:nvSpPr>
          <p:spPr>
            <a:xfrm>
              <a:off x="4067362" y="1521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86400" y="3352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17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52192" y="2054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5796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0536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95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12860" y="3959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34000" y="2435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719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3434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3800" y="3349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95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is </a:t>
            </a:r>
            <a:r>
              <a:rPr lang="en-US" sz="2000" i="1" u="sng" dirty="0"/>
              <a:t>flow</a:t>
            </a:r>
            <a:r>
              <a:rPr lang="en-US" sz="2000" dirty="0"/>
              <a:t> along an edge ?</a:t>
            </a:r>
          </a:p>
          <a:p>
            <a:pPr marL="0" indent="0">
              <a:buNone/>
            </a:pPr>
            <a:r>
              <a:rPr lang="en-US" sz="2000" dirty="0"/>
              <a:t>Answer: The rate at which the commodity is being transported along the edge.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is </a:t>
            </a:r>
            <a:r>
              <a:rPr lang="en-US" sz="2000" i="1" u="sng" dirty="0"/>
              <a:t>capacit</a:t>
            </a:r>
            <a:r>
              <a:rPr lang="en-US" sz="2000" i="1" dirty="0"/>
              <a:t>y</a:t>
            </a:r>
            <a:r>
              <a:rPr lang="en-US" sz="2000" dirty="0"/>
              <a:t> of an edge ?</a:t>
            </a:r>
          </a:p>
          <a:p>
            <a:pPr marL="0" indent="0">
              <a:buNone/>
            </a:pPr>
            <a:r>
              <a:rPr lang="en-US" sz="2000" dirty="0"/>
              <a:t>Answer: The maximum rate at which the commodity can be transported </a:t>
            </a:r>
          </a:p>
          <a:p>
            <a:pPr marL="0" indent="0">
              <a:buNone/>
            </a:pPr>
            <a:r>
              <a:rPr lang="en-US" sz="2000" dirty="0"/>
              <a:t>along the edge.</a:t>
            </a:r>
          </a:p>
          <a:p>
            <a:pPr marL="0" indent="0" algn="ctr">
              <a:buNone/>
            </a:pPr>
            <a:r>
              <a:rPr lang="en-US" sz="2000" b="1" dirty="0"/>
              <a:t>Example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25 </a:t>
            </a:r>
            <a:r>
              <a:rPr lang="en-US" sz="2000" dirty="0" err="1"/>
              <a:t>litre</a:t>
            </a:r>
            <a:r>
              <a:rPr lang="en-US" sz="2000" dirty="0"/>
              <a:t>/sec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 GB /sec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429000" y="381000"/>
            <a:ext cx="2362200" cy="2743200"/>
            <a:chOff x="3429000" y="762000"/>
            <a:chExt cx="2362200" cy="2743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762000"/>
              <a:ext cx="2362200" cy="23622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29416" y="3135868"/>
              <a:ext cx="95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 edge</a:t>
              </a:r>
            </a:p>
          </p:txBody>
        </p:sp>
      </p:grpSp>
      <p:sp>
        <p:nvSpPr>
          <p:cNvPr id="2" name="Down Arrow 1"/>
          <p:cNvSpPr/>
          <p:nvPr/>
        </p:nvSpPr>
        <p:spPr>
          <a:xfrm rot="14252187">
            <a:off x="4721987" y="1262118"/>
            <a:ext cx="343810" cy="92263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38100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38100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0400" y="3810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47800" y="48768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9000" y="48768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Are there any </a:t>
            </a:r>
            <a:r>
              <a:rPr lang="en-US" sz="3200" b="1" dirty="0">
                <a:solidFill>
                  <a:srgbClr val="7030A0"/>
                </a:solidFill>
              </a:rPr>
              <a:t>constraints</a:t>
            </a:r>
            <a:r>
              <a:rPr lang="en-US" sz="3200" b="1" dirty="0"/>
              <a:t> for a flow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Capacity </a:t>
                </a:r>
                <a:r>
                  <a:rPr lang="en-US" sz="2000" b="1" dirty="0"/>
                  <a:t>constraint :</a:t>
                </a:r>
              </a:p>
              <a:p>
                <a:pPr marL="0" indent="0">
                  <a:buNone/>
                </a:pPr>
                <a:r>
                  <a:rPr lang="en-US" sz="2000" dirty="0"/>
                  <a:t>Flow along an edge </a:t>
                </a:r>
                <a:r>
                  <a:rPr lang="en-US" sz="2000" b="1" u="sng" dirty="0"/>
                  <a:t>cannot</a:t>
                </a:r>
                <a:r>
                  <a:rPr lang="en-US" sz="2000" dirty="0"/>
                  <a:t> exceed its </a:t>
                </a:r>
                <a:r>
                  <a:rPr lang="en-US" sz="2000" b="1" dirty="0"/>
                  <a:t>capacity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Conservation </a:t>
                </a:r>
                <a:r>
                  <a:rPr lang="en-US" sz="2000" b="1" dirty="0"/>
                  <a:t>constraint :</a:t>
                </a:r>
              </a:p>
              <a:p>
                <a:pPr marL="0" indent="0">
                  <a:buNone/>
                </a:pPr>
                <a:r>
                  <a:rPr lang="en-US" sz="2000" dirty="0"/>
                  <a:t>Flow entering node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 = Flow leaving node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330482" y="4811212"/>
            <a:ext cx="2330636" cy="979988"/>
            <a:chOff x="3330482" y="4811212"/>
            <a:chExt cx="2330636" cy="97998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330482" y="4811212"/>
              <a:ext cx="1089118" cy="47951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72000" y="5334000"/>
              <a:ext cx="108911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5" idx="3"/>
            </p:cNvCxnSpPr>
            <p:nvPr/>
          </p:nvCxnSpPr>
          <p:spPr>
            <a:xfrm flipV="1">
              <a:off x="3330482" y="5387882"/>
              <a:ext cx="1111436" cy="40331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875041" y="48006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6114" y="5334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72296" y="5574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267200" y="5257800"/>
            <a:ext cx="386644" cy="445532"/>
            <a:chOff x="4267200" y="5257800"/>
            <a:chExt cx="386644" cy="445532"/>
          </a:xfrm>
        </p:grpSpPr>
        <p:sp>
          <p:nvSpPr>
            <p:cNvPr id="5" name="Oval 4"/>
            <p:cNvSpPr/>
            <p:nvPr/>
          </p:nvSpPr>
          <p:spPr>
            <a:xfrm>
              <a:off x="4419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267200" y="5334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53340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315200" y="1447800"/>
                <a:ext cx="5918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25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447800"/>
                <a:ext cx="5918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495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7004756" y="1066800"/>
            <a:ext cx="1605844" cy="1828800"/>
            <a:chOff x="7004756" y="1066800"/>
            <a:chExt cx="1605844" cy="1828800"/>
          </a:xfrm>
        </p:grpSpPr>
        <p:grpSp>
          <p:nvGrpSpPr>
            <p:cNvPr id="6" name="Group 5"/>
            <p:cNvGrpSpPr/>
            <p:nvPr/>
          </p:nvGrpSpPr>
          <p:grpSpPr>
            <a:xfrm>
              <a:off x="7004756" y="1066800"/>
              <a:ext cx="1605844" cy="1828800"/>
              <a:chOff x="7004756" y="1066800"/>
              <a:chExt cx="1605844" cy="18288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8077200" y="1371599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7004756" y="2526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4756" y="2526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Oval 22"/>
              <p:cNvSpPr/>
              <p:nvPr/>
            </p:nvSpPr>
            <p:spPr>
              <a:xfrm>
                <a:off x="7114619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8239986" y="10668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9986" y="10668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/>
              <p:cNvCxnSpPr/>
              <p:nvPr/>
            </p:nvCxnSpPr>
            <p:spPr>
              <a:xfrm flipV="1">
                <a:off x="7239000" y="1501682"/>
                <a:ext cx="860518" cy="8986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7658496" y="1840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292882" y="1463583"/>
            <a:ext cx="860518" cy="89861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19400" y="3810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1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" grpId="0"/>
      <p:bldP spid="16" grpId="0"/>
      <p:bldP spid="17" grpId="0"/>
      <p:bldP spid="2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32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r>
                  <a:rPr lang="en-US" sz="1800" dirty="0"/>
                  <a:t>For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r>
                  <a:rPr lang="en-US" sz="1800" dirty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>
                        <a:latin typeface="Cambria Math"/>
                      </a:rPr>
                      <m:t>{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,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408793" y="4328755"/>
            <a:ext cx="2208544" cy="929045"/>
            <a:chOff x="2408793" y="4328755"/>
            <a:chExt cx="2208544" cy="929045"/>
          </a:xfrm>
        </p:grpSpPr>
        <p:sp>
          <p:nvSpPr>
            <p:cNvPr id="5" name="TextBox 4"/>
            <p:cNvSpPr txBox="1"/>
            <p:nvPr/>
          </p:nvSpPr>
          <p:spPr>
            <a:xfrm>
              <a:off x="2408793" y="4648200"/>
              <a:ext cx="201080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Capacity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10" name="Left Brace 9"/>
            <p:cNvSpPr/>
            <p:nvPr/>
          </p:nvSpPr>
          <p:spPr>
            <a:xfrm>
              <a:off x="4419600" y="43287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63415" y="5319355"/>
            <a:ext cx="2653922" cy="929045"/>
            <a:chOff x="1963415" y="5319355"/>
            <a:chExt cx="2653922" cy="929045"/>
          </a:xfrm>
        </p:grpSpPr>
        <p:sp>
          <p:nvSpPr>
            <p:cNvPr id="51" name="TextBox 50"/>
            <p:cNvSpPr txBox="1"/>
            <p:nvPr/>
          </p:nvSpPr>
          <p:spPr>
            <a:xfrm>
              <a:off x="1963415" y="5638800"/>
              <a:ext cx="245618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Conservation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52" name="Left Brace 51"/>
            <p:cNvSpPr/>
            <p:nvPr/>
          </p:nvSpPr>
          <p:spPr>
            <a:xfrm>
              <a:off x="4419600" y="53193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5486400" y="3810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05400" y="5562600"/>
            <a:ext cx="914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705600" y="5562600"/>
            <a:ext cx="17526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4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4" grpId="0" animBg="1"/>
      <p:bldP spid="55" grpId="0" animBg="1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/>
                  <a:t> flow </a:t>
                </a:r>
                <a:r>
                  <a:rPr lang="en-US" sz="1800" b="1" dirty="0"/>
                  <a:t>leaving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r>
                  <a:rPr lang="en-US" sz="1800" dirty="0"/>
                  <a:t>For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r>
                  <a:rPr lang="en-US" sz="1800" dirty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,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66800" y="1828800"/>
            <a:ext cx="3215570" cy="1676400"/>
            <a:chOff x="1066800" y="1828800"/>
            <a:chExt cx="3215570" cy="1676400"/>
          </a:xfrm>
        </p:grpSpPr>
        <p:sp>
          <p:nvSpPr>
            <p:cNvPr id="53" name="TextBox 52"/>
            <p:cNvSpPr txBox="1"/>
            <p:nvPr/>
          </p:nvSpPr>
          <p:spPr>
            <a:xfrm>
              <a:off x="1066800" y="2209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95562" y="3197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62362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86000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67162" y="1828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4962" y="2206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38762" y="3045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43000" y="4419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3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/>
                  <a:t> flow </a:t>
                </a:r>
                <a:r>
                  <a:rPr lang="en-US" sz="1800" b="1" dirty="0"/>
                  <a:t>leaving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Max-Flow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Given a network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/>
                  <a:t>and two vertices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find a 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of </a:t>
                </a:r>
                <a:r>
                  <a:rPr lang="en-US" sz="1800" b="1" dirty="0"/>
                  <a:t>maximum</a:t>
                </a:r>
                <a:r>
                  <a:rPr lang="en-US" sz="1800" dirty="0"/>
                  <a:t> value.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Design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Divide and Conquer</a:t>
            </a:r>
          </a:p>
          <a:p>
            <a:endParaRPr lang="en-US" sz="2400" dirty="0"/>
          </a:p>
          <a:p>
            <a:r>
              <a:rPr lang="en-US" sz="2400" b="1" dirty="0"/>
              <a:t>Greedy Strategy</a:t>
            </a:r>
          </a:p>
          <a:p>
            <a:endParaRPr lang="en-US" sz="2400" dirty="0"/>
          </a:p>
          <a:p>
            <a:r>
              <a:rPr lang="en-US" sz="2400" b="1" dirty="0"/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6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95562" y="2511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4D43A1-6FE3-9B42-86EB-AC84BFD1286D}"/>
              </a:ext>
            </a:extLst>
          </p:cNvPr>
          <p:cNvSpPr/>
          <p:nvPr/>
        </p:nvSpPr>
        <p:spPr>
          <a:xfrm flipH="1">
            <a:off x="581455" y="2623767"/>
            <a:ext cx="202737" cy="20628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3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95562" y="2511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4D43A1-6FE3-9B42-86EB-AC84BFD1286D}"/>
              </a:ext>
            </a:extLst>
          </p:cNvPr>
          <p:cNvSpPr/>
          <p:nvPr/>
        </p:nvSpPr>
        <p:spPr>
          <a:xfrm flipH="1">
            <a:off x="581455" y="2623767"/>
            <a:ext cx="202737" cy="20628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Callout 47">
            <a:extLst>
              <a:ext uri="{FF2B5EF4-FFF2-40B4-BE49-F238E27FC236}">
                <a16:creationId xmlns:a16="http://schemas.microsoft.com/office/drawing/2014/main" id="{B279811A-ACAD-7842-AA2D-69A8189C47F3}"/>
              </a:ext>
            </a:extLst>
          </p:cNvPr>
          <p:cNvSpPr/>
          <p:nvPr/>
        </p:nvSpPr>
        <p:spPr>
          <a:xfrm>
            <a:off x="5562600" y="2514600"/>
            <a:ext cx="3276600" cy="114753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most </a:t>
            </a:r>
            <a:r>
              <a:rPr lang="en-US" b="1" dirty="0">
                <a:solidFill>
                  <a:schemeClr val="tx1"/>
                </a:solidFill>
              </a:rPr>
              <a:t>natural approach </a:t>
            </a:r>
            <a:r>
              <a:rPr lang="en-US" dirty="0">
                <a:solidFill>
                  <a:schemeClr val="tx1"/>
                </a:solidFill>
              </a:rPr>
              <a:t>to solve this problem ?</a:t>
            </a:r>
          </a:p>
        </p:txBody>
      </p:sp>
    </p:spTree>
    <p:extLst>
      <p:ext uri="{BB962C8B-B14F-4D97-AF65-F5344CB8AC3E}">
        <p14:creationId xmlns:p14="http://schemas.microsoft.com/office/powerpoint/2010/main" val="342819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4 -0.0044 C 0.02223 -0.01551 0.01528 -0.00973 0.02848 -0.02153 L 0.03334 -0.02593 C 0.0349 -0.02732 0.03629 -0.0294 0.0382 -0.0301 C 0.04427 -0.03288 0.04809 -0.03334 0.05278 -0.03866 C 0.06927 -0.05834 0.05625 -0.04607 0.06719 -0.05579 C 0.07309 -0.0676 0.06719 -0.05764 0.07535 -0.06667 C 0.08768 -0.08033 0.07292 -0.06667 0.0849 -0.07732 C 0.09254 -0.09237 0.0882 -0.0875 0.09618 -0.09445 C 0.10486 -0.11181 0.09358 -0.09098 0.10434 -0.10533 C 0.10677 -0.10857 0.10834 -0.11274 0.11077 -0.11598 C 0.11216 -0.11783 0.10573 -0.11019 0.10747 -0.1095 C 0.11077 -0.10857 0.11407 -0.1125 0.11719 -0.11389 L 0.12205 -0.11598 C 0.13438 -0.11528 0.1467 -0.11389 0.1592 -0.11389 C 0.1632 -0.11389 0.17101 -0.11667 0.17535 -0.11806 C 0.18073 -0.11737 0.18611 -0.11737 0.1915 -0.11598 C 0.19479 -0.11528 0.20104 -0.11181 0.20104 -0.11181 C 0.20695 -0.1125 0.21302 -0.11274 0.21875 -0.11389 C 0.22101 -0.11436 0.22309 -0.11575 0.22535 -0.11598 C 0.2349 -0.11713 0.24462 -0.11737 0.25434 -0.11806 C 0.27049 -0.11737 0.28663 -0.11783 0.30278 -0.11598 C 0.30278 -0.11598 0.31476 -0.11065 0.31719 -0.1095 L 0.32205 -0.10741 L 0.32691 -0.10533 C 0.32986 -0.09931 0.32986 -0.09746 0.3349 -0.09445 C 0.33802 -0.09283 0.34462 -0.09028 0.34462 -0.09028 C 0.35573 -0.08033 0.3507 -0.08334 0.3592 -0.0794 C 0.36407 -0.07524 0.36459 -0.07593 0.36719 -0.06875 C 0.36806 -0.06667 0.36788 -0.06413 0.36875 -0.06227 C 0.37014 -0.05973 0.37223 -0.05834 0.37361 -0.05579 C 0.37483 -0.05394 0.37552 -0.05116 0.37691 -0.04954 C 0.38629 -0.03704 0.37726 -0.05463 0.38663 -0.03866 C 0.38889 -0.03473 0.3908 -0.0301 0.39306 -0.02593 L 0.39618 -0.01945 C 0.4 -0.00463 0.39705 -0.00973 0.40278 -0.00209 " pathEditMode="relative" ptsTypes="AAAAAAAAAAAAAAAAAAAAAAAAAAAAAAAAAAAA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8" grpId="0" animBg="1"/>
      <p:bldP spid="4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1800" dirty="0"/>
              </a:p>
              <a:p>
                <a:r>
                  <a:rPr lang="en-US" sz="1800" dirty="0"/>
                  <a:t>Find some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path,</a:t>
                </a:r>
              </a:p>
              <a:p>
                <a:r>
                  <a:rPr lang="en-US" sz="1800" dirty="0"/>
                  <a:t>Send flow along the path,</a:t>
                </a:r>
              </a:p>
              <a:p>
                <a:r>
                  <a:rPr lang="en-US" sz="1800" dirty="0"/>
                  <a:t>Update capacities, </a:t>
                </a:r>
              </a:p>
              <a:p>
                <a:r>
                  <a:rPr lang="en-US" sz="1800" dirty="0"/>
                  <a:t>Find some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path,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…and so on </a:t>
                </a:r>
                <a:r>
                  <a:rPr lang="en-US" sz="1800" dirty="0">
                    <a:sym typeface="Wingdings" pitchFamily="2" charset="2"/>
                  </a:rPr>
                  <a:t>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5105400"/>
              </a:xfrm>
              <a:blipFill rotWithShape="1">
                <a:blip r:embed="rId2"/>
                <a:stretch>
                  <a:fillRect l="-1355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95562" y="2511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19427" y="2100395"/>
            <a:ext cx="910855" cy="8066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828800" y="2057400"/>
            <a:ext cx="1600200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81400" y="2133600"/>
            <a:ext cx="777691" cy="718769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5562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67162" y="1828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38762" y="22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5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828800" y="2133600"/>
            <a:ext cx="1622461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43334" y="2915496"/>
            <a:ext cx="800066" cy="97070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19400" y="3045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387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21336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+1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95562" y="2130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6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08082" y="3032218"/>
            <a:ext cx="834655" cy="8828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14300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7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623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62400" y="22098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+7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99792" y="2206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2378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/>
      <p:bldP spid="55" grpId="1"/>
      <p:bldP spid="56" grpId="0"/>
      <p:bldP spid="57" grpId="0"/>
      <p:bldP spid="57" grpId="1"/>
      <p:bldP spid="65" grpId="0"/>
      <p:bldP spid="66" grpId="0"/>
      <p:bldP spid="68" grpId="0"/>
      <p:bldP spid="68" grpId="1"/>
      <p:bldP spid="69" grpId="0"/>
      <p:bldP spid="72" grpId="0"/>
      <p:bldP spid="74" grpId="0"/>
      <p:bldP spid="75" grpId="0"/>
      <p:bldP spid="75" grpId="1"/>
      <p:bldP spid="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First-attempt-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 remove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	</a:t>
                </a:r>
              </a:p>
              <a:p>
                <a:pPr marL="0" indent="0">
                  <a:buNone/>
                </a:pPr>
                <a:r>
                  <a:rPr lang="en-US" sz="2000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  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  <a:blipFill rotWithShape="1">
                <a:blip r:embed="rId2"/>
                <a:stretch>
                  <a:fillRect l="-1379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5562600" y="2514601"/>
            <a:ext cx="3124200" cy="914400"/>
          </a:xfrm>
          <a:prstGeom prst="cloudCallout">
            <a:avLst>
              <a:gd name="adj1" fmla="val -22383"/>
              <a:gd name="adj2" fmla="val 881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</a:rPr>
              <a:t>Correctness ?</a:t>
            </a:r>
          </a:p>
        </p:txBody>
      </p:sp>
    </p:spTree>
    <p:extLst>
      <p:ext uri="{BB962C8B-B14F-4D97-AF65-F5344CB8AC3E}">
        <p14:creationId xmlns:p14="http://schemas.microsoft.com/office/powerpoint/2010/main" val="18891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A</a:t>
            </a:r>
            <a:r>
              <a:rPr lang="en-US" sz="3200" dirty="0">
                <a:solidFill>
                  <a:srgbClr val="7030A0"/>
                </a:solidFill>
              </a:rPr>
              <a:t> counterexample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for</a:t>
            </a:r>
            <a:br>
              <a:rPr lang="en-US" sz="3200" dirty="0"/>
            </a:br>
            <a:r>
              <a:rPr lang="en-US" sz="3200" dirty="0"/>
              <a:t>First-attempt-</a:t>
            </a:r>
            <a:r>
              <a:rPr lang="en-US" sz="3200" dirty="0" err="1"/>
              <a:t>algo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3045023"/>
            <a:ext cx="2605970" cy="1831777"/>
            <a:chOff x="1143000" y="3045023"/>
            <a:chExt cx="2605970" cy="18317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8400" y="3654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61392" y="3045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0400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maximum flow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705600" y="3810000"/>
            <a:ext cx="41870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0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Executing</a:t>
            </a:r>
            <a:r>
              <a:rPr lang="en-US" sz="3600" b="1" dirty="0"/>
              <a:t> our </a:t>
            </a:r>
            <a:r>
              <a:rPr lang="en-US" sz="3600" b="1" dirty="0">
                <a:solidFill>
                  <a:srgbClr val="7030A0"/>
                </a:solidFill>
              </a:rPr>
              <a:t>first attempt 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676655" y="36429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Arrow Connector 62"/>
              <p:cNvCxnSpPr/>
              <p:nvPr/>
            </p:nvCxnSpPr>
            <p:spPr>
              <a:xfrm>
                <a:off x="6600455" y="2274332"/>
                <a:ext cx="76200" cy="3048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67400" y="5943600"/>
            <a:ext cx="1477777" cy="914400"/>
            <a:chOff x="5867400" y="5943600"/>
            <a:chExt cx="1477777" cy="914400"/>
          </a:xfrm>
        </p:grpSpPr>
        <p:sp>
          <p:nvSpPr>
            <p:cNvPr id="10" name="Smiley Face 9"/>
            <p:cNvSpPr/>
            <p:nvPr/>
          </p:nvSpPr>
          <p:spPr>
            <a:xfrm>
              <a:off x="6324600" y="5943600"/>
              <a:ext cx="5334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a14:m>
                  <a:r>
                    <a:rPr lang="en-US" dirty="0"/>
                    <a:t> path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719" t="-8197" r="-70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24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/>
      <p:bldP spid="70" grpId="0"/>
      <p:bldP spid="7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i="1" dirty="0">
                <a:solidFill>
                  <a:srgbClr val="7030A0"/>
                </a:solidFill>
              </a:rPr>
              <a:t>Spend at least 30 minutes today on the following task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Work on this counterexample</a:t>
            </a:r>
          </a:p>
          <a:p>
            <a:pPr marL="0" indent="0">
              <a:buNone/>
            </a:pPr>
            <a:r>
              <a:rPr lang="en-US" sz="2000" dirty="0"/>
              <a:t>and pursue a pure scientific approach </a:t>
            </a:r>
          </a:p>
          <a:p>
            <a:pPr marL="0" indent="0">
              <a:buNone/>
            </a:pPr>
            <a:r>
              <a:rPr lang="en-US" sz="2000" dirty="0"/>
              <a:t>to modify the existing algorithm so that it may compute the maximum flow…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70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2744949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99901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𝟑𝟕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197995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9"/>
              <p:cNvGraphicFramePr>
                <a:graphicFrameLocks/>
              </p:cNvGraphicFramePr>
              <p:nvPr/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614694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866081" y="1415534"/>
            <a:ext cx="4256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5029401" y="1415534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own Ribbon 25"/>
              <p:cNvSpPr/>
              <p:nvPr/>
            </p:nvSpPr>
            <p:spPr>
              <a:xfrm>
                <a:off x="304800" y="5788152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Design an algorithm to round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matrix, </a:t>
                </a:r>
                <a:r>
                  <a:rPr lang="en-US" u="sng" dirty="0">
                    <a:solidFill>
                      <a:schemeClr val="tx1"/>
                    </a:solidFill>
                  </a:rPr>
                  <a:t>if possible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88152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/>
          <p:cNvSpPr/>
          <p:nvPr/>
        </p:nvSpPr>
        <p:spPr>
          <a:xfrm>
            <a:off x="228600" y="5943600"/>
            <a:ext cx="21336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Rounding always exists !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192479" y="5943600"/>
            <a:ext cx="2903521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Rounding can be computed  efficiently.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010400" y="5943600"/>
            <a:ext cx="21336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Max Flow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3907" y="3212068"/>
            <a:ext cx="366209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 amazing application of max flows.</a:t>
            </a:r>
          </a:p>
        </p:txBody>
      </p:sp>
    </p:spTree>
    <p:extLst>
      <p:ext uri="{BB962C8B-B14F-4D97-AF65-F5344CB8AC3E}">
        <p14:creationId xmlns:p14="http://schemas.microsoft.com/office/powerpoint/2010/main" val="132751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6" grpId="0" animBg="1"/>
      <p:bldP spid="26" grpId="1" animBg="1"/>
      <p:bldP spid="32" grpId="0" animBg="1"/>
      <p:bldP spid="33" grpId="0" animBg="1"/>
      <p:bldP spid="34" grpId="0" animBg="1"/>
      <p:bldP spid="2" grpId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Designing</a:t>
            </a:r>
            <a:r>
              <a:rPr lang="en-US" sz="3600" b="1" dirty="0"/>
              <a:t> an algorithm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37" y="1874837"/>
            <a:ext cx="4525963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237625">
            <a:off x="2226621" y="2667000"/>
            <a:ext cx="20409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Divide and Conquer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1640" y="3617298"/>
            <a:ext cx="16871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Greedy Strategy</a:t>
            </a:r>
          </a:p>
        </p:txBody>
      </p:sp>
      <p:sp>
        <p:nvSpPr>
          <p:cNvPr id="8" name="TextBox 7"/>
          <p:cNvSpPr txBox="1"/>
          <p:nvPr/>
        </p:nvSpPr>
        <p:spPr>
          <a:xfrm rot="20202692">
            <a:off x="1883655" y="4633824"/>
            <a:ext cx="231621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Dynamic Programming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543800" y="3164502"/>
            <a:ext cx="1447800" cy="9502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problem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6200000">
            <a:off x="6362700" y="2781300"/>
            <a:ext cx="609600" cy="17526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56560"/>
            <a:ext cx="2133600" cy="18466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Ribbon 11"/>
          <p:cNvSpPr/>
          <p:nvPr/>
        </p:nvSpPr>
        <p:spPr>
          <a:xfrm>
            <a:off x="1981200" y="5519132"/>
            <a:ext cx="5638800" cy="88166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take a </a:t>
            </a:r>
            <a:r>
              <a:rPr lang="en-US" b="1" u="sng" dirty="0"/>
              <a:t>fresh</a:t>
            </a:r>
            <a:r>
              <a:rPr lang="en-US" dirty="0"/>
              <a:t> and </a:t>
            </a:r>
            <a:r>
              <a:rPr lang="en-US" b="1" u="sng" dirty="0"/>
              <a:t>unconditioned</a:t>
            </a:r>
            <a:r>
              <a:rPr lang="en-US" dirty="0"/>
              <a:t> approach to solve a problem</a:t>
            </a:r>
          </a:p>
        </p:txBody>
      </p:sp>
    </p:spTree>
    <p:extLst>
      <p:ext uri="{BB962C8B-B14F-4D97-AF65-F5344CB8AC3E}">
        <p14:creationId xmlns:p14="http://schemas.microsoft.com/office/powerpoint/2010/main" val="480511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9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1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10" grpId="0" animBg="1"/>
      <p:bldP spid="11" grpId="0" animBg="1"/>
      <p:bldP spid="11" grpId="1" animBg="1"/>
      <p:bldP spid="11" grpId="2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Designing</a:t>
            </a:r>
            <a:r>
              <a:rPr lang="en-US" b="1" dirty="0"/>
              <a:t>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Fresh approach</a:t>
            </a:r>
          </a:p>
          <a:p>
            <a:endParaRPr lang="en-US" sz="2400" dirty="0"/>
          </a:p>
          <a:p>
            <a:r>
              <a:rPr lang="en-US" sz="2400" dirty="0"/>
              <a:t>Working on </a:t>
            </a:r>
            <a:r>
              <a:rPr lang="en-US" sz="2400" b="1" dirty="0">
                <a:solidFill>
                  <a:srgbClr val="0070C0"/>
                </a:solidFill>
              </a:rPr>
              <a:t>examples</a:t>
            </a:r>
          </a:p>
          <a:p>
            <a:endParaRPr lang="en-US" sz="2400" dirty="0"/>
          </a:p>
          <a:p>
            <a:r>
              <a:rPr lang="en-US" sz="2400" dirty="0"/>
              <a:t>Learning from </a:t>
            </a:r>
            <a:r>
              <a:rPr lang="en-US" sz="2400" b="1" dirty="0">
                <a:solidFill>
                  <a:srgbClr val="0070C0"/>
                </a:solidFill>
              </a:rPr>
              <a:t>mistakes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Theoretical formulation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8200" y="2057400"/>
            <a:ext cx="21336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 flipH="1">
            <a:off x="2667000" y="2133600"/>
            <a:ext cx="2895600" cy="9583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2736" y="2458164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2458164"/>
                <a:ext cx="3241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8929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H="1">
            <a:off x="2667000" y="2133600"/>
            <a:ext cx="2895600" cy="38316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2400" y="38832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883223"/>
                <a:ext cx="324128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9091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2667000" y="2019300"/>
            <a:ext cx="2895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62400" y="19020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902023"/>
                <a:ext cx="324128" cy="307777"/>
              </a:xfrm>
              <a:prstGeom prst="rect">
                <a:avLst/>
              </a:prstGeom>
              <a:blipFill rotWithShape="1">
                <a:blip r:embed="rId14"/>
                <a:stretch>
                  <a:fillRect r="-9091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4572000" y="2057400"/>
            <a:ext cx="990600" cy="1099066"/>
            <a:chOff x="4572000" y="2057400"/>
            <a:chExt cx="990600" cy="1099066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4648200" y="2076450"/>
              <a:ext cx="914400" cy="57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648200" y="2076450"/>
              <a:ext cx="914400" cy="285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4648200" y="2133600"/>
              <a:ext cx="914400" cy="4132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48200" y="2133600"/>
              <a:ext cx="914400" cy="1022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5400000">
              <a:off x="4596652" y="20444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4527276" y="2633944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36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1" grpId="0" animBg="1"/>
      <p:bldP spid="54" grpId="0" animBg="1"/>
      <p:bldP spid="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52700"/>
            <a:ext cx="2895600" cy="1910323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667000" y="1948934"/>
            <a:ext cx="2895600" cy="597932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2400" y="3352800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352800"/>
                <a:ext cx="3241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9091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>
            <a:off x="2667000" y="2552700"/>
            <a:ext cx="2895600" cy="60960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62400" y="21306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130623"/>
                <a:ext cx="324128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9091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2736" y="27402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2740223"/>
                <a:ext cx="324128" cy="307777"/>
              </a:xfrm>
              <a:prstGeom prst="rect">
                <a:avLst/>
              </a:prstGeom>
              <a:blipFill rotWithShape="1">
                <a:blip r:embed="rId14"/>
                <a:stretch>
                  <a:fillRect r="-8929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3428994" y="2438400"/>
            <a:ext cx="400223" cy="1371600"/>
            <a:chOff x="3428994" y="2438400"/>
            <a:chExt cx="400223" cy="1371600"/>
          </a:xfrm>
        </p:grpSpPr>
        <p:grpSp>
          <p:nvGrpSpPr>
            <p:cNvPr id="82" name="Group 81"/>
            <p:cNvGrpSpPr/>
            <p:nvPr/>
          </p:nvGrpSpPr>
          <p:grpSpPr>
            <a:xfrm flipH="1">
              <a:off x="3428994" y="2438400"/>
              <a:ext cx="400223" cy="1371600"/>
              <a:chOff x="4618294" y="1957484"/>
              <a:chExt cx="325181" cy="1198981"/>
            </a:xfrm>
          </p:grpSpPr>
          <p:sp>
            <p:nvSpPr>
              <p:cNvPr id="80" name="TextBox 79"/>
              <p:cNvSpPr txBox="1"/>
              <p:nvPr/>
            </p:nvSpPr>
            <p:spPr>
              <a:xfrm rot="5400000">
                <a:off x="4618259" y="1957519"/>
                <a:ext cx="300151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FF"/>
                    </a:solidFill>
                  </a:rPr>
                  <a:t>…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rot="5400000">
                <a:off x="4592913" y="2805903"/>
                <a:ext cx="401042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FF"/>
                    </a:solidFill>
                  </a:rPr>
                  <a:t>…..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16200000" flipH="1">
              <a:off x="3453652" y="2844052"/>
              <a:ext cx="343364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</a:rPr>
                <a:t>…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667000" y="2552700"/>
            <a:ext cx="2895600" cy="3412520"/>
            <a:chOff x="2667000" y="2552700"/>
            <a:chExt cx="2895600" cy="3412520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2667000" y="2552700"/>
              <a:ext cx="2895600" cy="341252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962400" y="4111823"/>
                  <a:ext cx="329385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00FF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111823"/>
                  <a:ext cx="329385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929" b="-17308"/>
                  </a:stretch>
                </a:blipFill>
                <a:ln>
                  <a:solidFill>
                    <a:srgbClr val="FF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941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7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	Marriage</a:t>
            </a:r>
            <a:r>
              <a:rPr lang="en-US" sz="1800" dirty="0"/>
              <a:t> :          </a:t>
            </a:r>
            <a:r>
              <a:rPr lang="en-US" sz="1800" dirty="0">
                <a:solidFill>
                  <a:srgbClr val="C00000"/>
                </a:solidFill>
              </a:rPr>
              <a:t>?</a:t>
            </a:r>
            <a:endParaRPr lang="en-US" sz="18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667000" y="3156466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667000" y="2552700"/>
            <a:ext cx="2934862" cy="190500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600234" y="4533900"/>
            <a:ext cx="2962366" cy="143132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667000" y="2019300"/>
            <a:ext cx="2895600" cy="53340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667000" y="2013466"/>
            <a:ext cx="2934862" cy="38539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200400" y="3426596"/>
            <a:ext cx="381000" cy="1394900"/>
            <a:chOff x="3200400" y="3426596"/>
            <a:chExt cx="381000" cy="1394900"/>
          </a:xfrm>
        </p:grpSpPr>
        <p:sp>
          <p:nvSpPr>
            <p:cNvPr id="52" name="TextBox 51"/>
            <p:cNvSpPr txBox="1"/>
            <p:nvPr/>
          </p:nvSpPr>
          <p:spPr>
            <a:xfrm rot="5400000">
              <a:off x="3222648" y="341601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3210980" y="446274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3429000"/>
            <a:ext cx="381000" cy="1394900"/>
            <a:chOff x="4800600" y="3429000"/>
            <a:chExt cx="381000" cy="1394900"/>
          </a:xfrm>
        </p:grpSpPr>
        <p:sp>
          <p:nvSpPr>
            <p:cNvPr id="56" name="TextBox 55"/>
            <p:cNvSpPr txBox="1"/>
            <p:nvPr/>
          </p:nvSpPr>
          <p:spPr>
            <a:xfrm rot="5400000">
              <a:off x="4822848" y="341842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5400000">
              <a:off x="4811180" y="446514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38400" y="6248400"/>
            <a:ext cx="3757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 err="1"/>
              <a:t>bijection</a:t>
            </a:r>
            <a:r>
              <a:rPr lang="en-US" dirty="0"/>
              <a:t> between </a:t>
            </a:r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 </a:t>
            </a:r>
            <a:r>
              <a:rPr lang="en-US" dirty="0"/>
              <a:t>and</a:t>
            </a:r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</p:spTree>
    <p:extLst>
      <p:ext uri="{BB962C8B-B14F-4D97-AF65-F5344CB8AC3E}">
        <p14:creationId xmlns:p14="http://schemas.microsoft.com/office/powerpoint/2010/main" val="186246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prefers</a:t>
                </a:r>
                <a:r>
                  <a:rPr lang="en-US" sz="18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 marriage is said to be </a:t>
                </a:r>
                <a:r>
                  <a:rPr lang="en-US" sz="1800" b="1" dirty="0"/>
                  <a:t>stable</a:t>
                </a:r>
                <a:r>
                  <a:rPr lang="en-US" sz="1800" dirty="0"/>
                  <a:t> if there is </a:t>
                </a:r>
                <a:r>
                  <a:rPr lang="en-US" sz="1800" u="sng" dirty="0"/>
                  <a:t>no</a:t>
                </a:r>
                <a:r>
                  <a:rPr lang="en-US" sz="1800" dirty="0"/>
                  <a:t> unstable pair in the society.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  <a:blipFill rotWithShape="1">
                <a:blip r:embed="rId2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2971800"/>
            <a:ext cx="381000" cy="1752600"/>
            <a:chOff x="2286000" y="2971800"/>
            <a:chExt cx="381000" cy="1752600"/>
          </a:xfrm>
        </p:grpSpPr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2971800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2971800"/>
            <a:ext cx="381000" cy="1676400"/>
            <a:chOff x="5562600" y="2971800"/>
            <a:chExt cx="381000" cy="1676400"/>
          </a:xfrm>
        </p:grpSpPr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72200" y="2907268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3156466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4495800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4038600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8" idx="5"/>
          </p:cNvCxnSpPr>
          <p:nvPr/>
        </p:nvCxnSpPr>
        <p:spPr>
          <a:xfrm>
            <a:off x="2611204" y="3297004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 rot="21265500">
            <a:off x="2743200" y="3200400"/>
            <a:ext cx="461598" cy="372462"/>
            <a:chOff x="1228910" y="3301148"/>
            <a:chExt cx="461598" cy="372462"/>
          </a:xfrm>
        </p:grpSpPr>
        <p:sp>
          <p:nvSpPr>
            <p:cNvPr id="12" name="Chevron 11"/>
            <p:cNvSpPr/>
            <p:nvPr/>
          </p:nvSpPr>
          <p:spPr>
            <a:xfrm rot="1824820">
              <a:off x="1228910" y="33011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hevron 48"/>
            <p:cNvSpPr/>
            <p:nvPr/>
          </p:nvSpPr>
          <p:spPr>
            <a:xfrm rot="1824820">
              <a:off x="1381310" y="33773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Chevron 49"/>
            <p:cNvSpPr/>
            <p:nvPr/>
          </p:nvSpPr>
          <p:spPr>
            <a:xfrm rot="1824820">
              <a:off x="1533710" y="34535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Straight Arrow Connector 59"/>
          <p:cNvCxnSpPr>
            <a:stCxn id="8" idx="5"/>
          </p:cNvCxnSpPr>
          <p:nvPr/>
        </p:nvCxnSpPr>
        <p:spPr>
          <a:xfrm>
            <a:off x="2611204" y="3297004"/>
            <a:ext cx="2990658" cy="1145831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2987043"/>
            <a:ext cx="79688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divorce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16357" y="4332914"/>
            <a:ext cx="79688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divorce</a:t>
            </a:r>
          </a:p>
        </p:txBody>
      </p:sp>
      <p:sp>
        <p:nvSpPr>
          <p:cNvPr id="35" name="Oval 34"/>
          <p:cNvSpPr/>
          <p:nvPr/>
        </p:nvSpPr>
        <p:spPr>
          <a:xfrm>
            <a:off x="2438400" y="40386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8400" y="35814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38400" y="38100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15000" y="39624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35052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15000" y="37338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91919" y="2133600"/>
                <a:ext cx="2618281" cy="39164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: an unstable pair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19" y="2133600"/>
                <a:ext cx="2618281" cy="391646"/>
              </a:xfrm>
              <a:prstGeom prst="rect">
                <a:avLst/>
              </a:prstGeom>
              <a:blipFill rotWithShape="1">
                <a:blip r:embed="rId11"/>
                <a:stretch>
                  <a:fillRect l="-1852" t="-4545" r="-2546"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>
            <a:off x="2476500" y="1981200"/>
            <a:ext cx="279182" cy="685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Ribbon 10"/>
          <p:cNvSpPr/>
          <p:nvPr/>
        </p:nvSpPr>
        <p:spPr>
          <a:xfrm>
            <a:off x="2856631" y="838200"/>
            <a:ext cx="3568009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Meaning of </a:t>
            </a:r>
            <a:r>
              <a:rPr lang="en-US" dirty="0" err="1">
                <a:solidFill>
                  <a:srgbClr val="C00000"/>
                </a:solidFill>
              </a:rPr>
              <a:t>unstability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3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33" grpId="0" animBg="1"/>
      <p:bldP spid="33" grpId="1" animBg="1"/>
      <p:bldP spid="7" grpId="0" animBg="1"/>
      <p:bldP spid="9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13925</TotalTime>
  <Words>1261</Words>
  <Application>Microsoft Macintosh PowerPoint</Application>
  <PresentationFormat>On-screen Show (4:3)</PresentationFormat>
  <Paragraphs>568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Bauhaus 93</vt:lpstr>
      <vt:lpstr>Calibri</vt:lpstr>
      <vt:lpstr>Cambria Math</vt:lpstr>
      <vt:lpstr>Office Theme</vt:lpstr>
      <vt:lpstr>Design and Analysis of Algorithms </vt:lpstr>
      <vt:lpstr>Algorithm Design Paradigms</vt:lpstr>
      <vt:lpstr>Designing an algorithm</vt:lpstr>
      <vt:lpstr>Designing an algorithm</vt:lpstr>
      <vt:lpstr>Stable Marriage Problem</vt:lpstr>
      <vt:lpstr>Stable Marriage Problem </vt:lpstr>
      <vt:lpstr>Stable Marriage Problem </vt:lpstr>
      <vt:lpstr>Stable Marriage Problem </vt:lpstr>
      <vt:lpstr>Stable Marriage Problem </vt:lpstr>
      <vt:lpstr>Stable Marriage Problem </vt:lpstr>
      <vt:lpstr>Network</vt:lpstr>
      <vt:lpstr>Maximum Flow  in a Network</vt:lpstr>
      <vt:lpstr>Problem definition (Informal)</vt:lpstr>
      <vt:lpstr>PowerPoint Presentation</vt:lpstr>
      <vt:lpstr>Are there any constraints for a flow ?</vt:lpstr>
      <vt:lpstr>Formal Description of Flow</vt:lpstr>
      <vt:lpstr>Formal Description of Flow</vt:lpstr>
      <vt:lpstr>Formal Description of Flow</vt:lpstr>
      <vt:lpstr>Formal Description of Flow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A counterexample  for First-attempt-algo</vt:lpstr>
      <vt:lpstr>PowerPoint Presentation</vt:lpstr>
      <vt:lpstr>Executing our first attempt algorithm</vt:lpstr>
      <vt:lpstr>Homework</vt:lpstr>
      <vt:lpstr>Rounding of a matrix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1349</cp:revision>
  <dcterms:created xsi:type="dcterms:W3CDTF">2011-12-03T04:13:03Z</dcterms:created>
  <dcterms:modified xsi:type="dcterms:W3CDTF">2021-09-29T11:59:05Z</dcterms:modified>
</cp:coreProperties>
</file>