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593" r:id="rId2"/>
    <p:sldId id="528" r:id="rId3"/>
    <p:sldId id="545" r:id="rId4"/>
    <p:sldId id="546" r:id="rId5"/>
    <p:sldId id="547" r:id="rId6"/>
    <p:sldId id="630" r:id="rId7"/>
    <p:sldId id="538" r:id="rId8"/>
    <p:sldId id="539" r:id="rId9"/>
    <p:sldId id="540" r:id="rId10"/>
    <p:sldId id="541" r:id="rId11"/>
    <p:sldId id="558" r:id="rId12"/>
    <p:sldId id="542" r:id="rId13"/>
    <p:sldId id="517" r:id="rId14"/>
    <p:sldId id="518" r:id="rId15"/>
    <p:sldId id="615" r:id="rId16"/>
    <p:sldId id="616" r:id="rId17"/>
    <p:sldId id="614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3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40" autoAdjust="0"/>
  </p:normalViewPr>
  <p:slideViewPr>
    <p:cSldViewPr>
      <p:cViewPr varScale="1">
        <p:scale>
          <a:sx n="87" d="100"/>
          <a:sy n="87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0.png"/><Relationship Id="rId3" Type="http://schemas.openxmlformats.org/officeDocument/2006/relationships/image" Target="../media/image60.png"/><Relationship Id="rId7" Type="http://schemas.openxmlformats.org/officeDocument/2006/relationships/image" Target="../media/image230.png"/><Relationship Id="rId12" Type="http://schemas.openxmlformats.org/officeDocument/2006/relationships/image" Target="../media/image113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000.png"/><Relationship Id="rId5" Type="http://schemas.openxmlformats.org/officeDocument/2006/relationships/image" Target="../media/image200.png"/><Relationship Id="rId10" Type="http://schemas.openxmlformats.org/officeDocument/2006/relationships/image" Target="../media/image92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1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50.png"/><Relationship Id="rId3" Type="http://schemas.openxmlformats.org/officeDocument/2006/relationships/image" Target="../media/image192.png"/><Relationship Id="rId7" Type="http://schemas.openxmlformats.org/officeDocument/2006/relationships/image" Target="../media/image230.png"/><Relationship Id="rId12" Type="http://schemas.openxmlformats.org/officeDocument/2006/relationships/image" Target="../media/image2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1.png"/><Relationship Id="rId5" Type="http://schemas.openxmlformats.org/officeDocument/2006/relationships/image" Target="../media/image2120.png"/><Relationship Id="rId15" Type="http://schemas.openxmlformats.org/officeDocument/2006/relationships/image" Target="../media/image271.png"/><Relationship Id="rId10" Type="http://schemas.openxmlformats.org/officeDocument/2006/relationships/image" Target="../media/image222.png"/><Relationship Id="rId4" Type="http://schemas.openxmlformats.org/officeDocument/2006/relationships/image" Target="../media/image201.png"/><Relationship Id="rId9" Type="http://schemas.openxmlformats.org/officeDocument/2006/relationships/image" Target="../media/image151.png"/><Relationship Id="rId14" Type="http://schemas.openxmlformats.org/officeDocument/2006/relationships/image" Target="../media/image2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8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10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2.png"/><Relationship Id="rId7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2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.png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23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92137" y="5486400"/>
            <a:ext cx="468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Polynomial time algorithms for Maximum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algorithm will run for </a:t>
            </a:r>
            <a:r>
              <a:rPr lang="en-US" b="1" dirty="0">
                <a:solidFill>
                  <a:srgbClr val="0070C0"/>
                </a:solidFill>
              </a:rPr>
              <a:t>2000</a:t>
            </a:r>
            <a:r>
              <a:rPr lang="en-US" dirty="0">
                <a:solidFill>
                  <a:schemeClr val="tx1"/>
                </a:solidFill>
              </a:rPr>
              <a:t> iterations to compute max-flow !</a:t>
            </a:r>
          </a:p>
        </p:txBody>
      </p:sp>
    </p:spTree>
    <p:extLst>
      <p:ext uri="{BB962C8B-B14F-4D97-AF65-F5344CB8AC3E}">
        <p14:creationId xmlns:p14="http://schemas.microsoft.com/office/powerpoint/2010/main" val="76356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405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networks with integer edge capacities on which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algo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Ford-Fulkerson</a:t>
                </a:r>
                <a:r>
                  <a:rPr lang="en-US" sz="2000" dirty="0"/>
                  <a:t> algorithm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a </a:t>
                </a:r>
                <a:r>
                  <a:rPr lang="en-US" sz="2000" u="sng" dirty="0"/>
                  <a:t>polynomial time algorithm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even for networks with integer edge capacities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908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048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uiExpand="1" animBg="1"/>
      <p:bldP spid="9" grpId="0" uiExpand="1" animBg="1"/>
      <p:bldP spid="10" grpId="0" uiExpan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Polynomial time </a:t>
            </a:r>
            <a:r>
              <a:rPr lang="en-US" sz="2000" b="1" dirty="0"/>
              <a:t>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7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Polynomial time </a:t>
            </a:r>
            <a:r>
              <a:rPr lang="en-US" sz="3200" b="1" dirty="0"/>
              <a:t>algorithms for Max-Flow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A natural question</a:t>
            </a:r>
            <a:r>
              <a:rPr lang="en-US" sz="2000" dirty="0"/>
              <a:t>: How to </a:t>
            </a:r>
            <a:r>
              <a:rPr lang="en-US" sz="2000" dirty="0">
                <a:solidFill>
                  <a:srgbClr val="002060"/>
                </a:solidFill>
              </a:rPr>
              <a:t>achieve polynomial running time 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6C31"/>
                </a:solidFill>
              </a:rPr>
              <a:t>A natural idea</a:t>
            </a:r>
            <a:r>
              <a:rPr lang="en-US" sz="2000" dirty="0"/>
              <a:t>: </a:t>
            </a:r>
          </a:p>
          <a:p>
            <a:pPr marL="0" indent="0" algn="ctr">
              <a:buNone/>
            </a:pPr>
            <a:r>
              <a:rPr lang="en-US" sz="2000" dirty="0"/>
              <a:t>Select the path of </a:t>
            </a:r>
            <a:r>
              <a:rPr lang="en-US" sz="2000" u="sng" dirty="0"/>
              <a:t>maximum</a:t>
            </a:r>
            <a:r>
              <a:rPr lang="en-US" sz="2000" dirty="0"/>
              <a:t> capacity.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3581400" y="2514600"/>
            <a:ext cx="5486400" cy="12954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select the paths in Ford-Fulkerson algorithm </a:t>
            </a:r>
            <a:r>
              <a:rPr lang="en-US" b="1" dirty="0">
                <a:solidFill>
                  <a:srgbClr val="002060"/>
                </a:solidFill>
              </a:rPr>
              <a:t>cleverly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</a:t>
                </a:r>
              </a:p>
              <a:p>
                <a:pPr marL="0" indent="0">
                  <a:buNone/>
                </a:pPr>
                <a:r>
                  <a:rPr lang="en-US" sz="2000" dirty="0"/>
                  <a:t>integers,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/>
                  <a:t> a </a:t>
                </a:r>
                <a:r>
                  <a:rPr lang="en-US" sz="1800" b="1" dirty="0"/>
                  <a:t>better understanding</a:t>
                </a:r>
                <a:r>
                  <a:rPr lang="en-US" sz="1800" dirty="0"/>
                  <a:t> of </a:t>
                </a:r>
              </a:p>
              <a:p>
                <a:pPr marL="0" indent="0" algn="ctr">
                  <a:buNone/>
                </a:pPr>
                <a:r>
                  <a:rPr lang="en-US" sz="1800" u="sng" dirty="0">
                    <a:solidFill>
                      <a:srgbClr val="7030A0"/>
                    </a:solidFill>
                  </a:rPr>
                  <a:t>disappearance/re-appearance </a:t>
                </a:r>
                <a:r>
                  <a:rPr lang="en-US" sz="1800" dirty="0"/>
                  <a:t>  of an edge.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2819400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9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>
                <a:blip r:embed="rId3"/>
                <a:stretch>
                  <a:fillRect l="-1754" t="-840" r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3600" y="3810000"/>
            <a:ext cx="2133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complexity ?</a:t>
            </a:r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3200" b="1" dirty="0">
                    <a:solidFill>
                      <a:srgbClr val="7030A0"/>
                    </a:solidFill>
                  </a:rPr>
                  <a:t>Disappearance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of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  <a:blipFill rotWithShape="1"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u="sng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1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4" y="4383201"/>
            <a:ext cx="1762839" cy="15797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04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544853" y="4280932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924800" y="39624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0" y="54102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33" grpId="0" animBg="1"/>
      <p:bldP spid="42" grpId="0" animBg="1"/>
      <p:bldP spid="43" grpId="0"/>
      <p:bldP spid="44" grpId="0"/>
      <p:bldP spid="40" grpId="0" animBg="1"/>
      <p:bldP spid="46" grpId="0" animBg="1"/>
      <p:bldP spid="47" grpId="0" animBg="1"/>
      <p:bldP spid="48" grpId="0"/>
      <p:bldP spid="49" grpId="0"/>
      <p:bldP spid="51" grpId="0" animBg="1"/>
      <p:bldP spid="50" grpId="0" animBg="1"/>
      <p:bldP spid="52" grpId="0" animBg="1"/>
      <p:bldP spid="53" grpId="0" animBg="1"/>
      <p:bldP spid="41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backward edge</a:t>
            </a:r>
            <a:br>
              <a:rPr lang="en-US" sz="3200" b="1" dirty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2578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257800" cy="12954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019" y="4367446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28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1" grpId="0" animBg="1"/>
      <p:bldP spid="52" grpId="0" animBg="1"/>
      <p:bldP spid="53" grpId="0" animBg="1"/>
      <p:bldP spid="53" grpId="1" animBg="1"/>
      <p:bldP spid="50" grpId="0" animBg="1"/>
      <p:bldP spid="54" grpId="0" animBg="1"/>
      <p:bldP spid="55" grpId="0" animBg="1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the (RE-)appearance </a:t>
            </a:r>
            <a:r>
              <a:rPr lang="en-US" sz="3200" dirty="0"/>
              <a:t>of an edge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reduced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2590800" y="2438400"/>
            <a:ext cx="58512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6515" y="22214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4615" y="23168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44853" y="22317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8415" y="22214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96515" y="42788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34615" y="43742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7544853" y="42891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8415" y="42788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924800" y="19050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4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5334000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7" grpId="0" animBg="1"/>
      <p:bldP spid="58" grpId="0" animBg="1"/>
      <p:bldP spid="59" grpId="0"/>
      <p:bldP spid="60" grpId="0"/>
      <p:bldP spid="61" grpId="0" animBg="1"/>
      <p:bldP spid="61" grpId="1" animBg="1"/>
      <p:bldP spid="62" grpId="0" animBg="1"/>
      <p:bldP spid="63" grpId="0" animBg="1"/>
      <p:bldP spid="64" grpId="0" animBg="1"/>
      <p:bldP spid="56" grpId="0" animBg="1"/>
      <p:bldP spid="65" grpId="0" animBg="1"/>
      <p:bldP spid="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4864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4864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873812" y="4648200"/>
            <a:ext cx="6000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5" y="435153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04806" y="39486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5" idx="0"/>
          </p:cNvCxnSpPr>
          <p:nvPr/>
        </p:nvCxnSpPr>
        <p:spPr>
          <a:xfrm flipH="1" flipV="1">
            <a:off x="2827806" y="2442411"/>
            <a:ext cx="640873" cy="72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76599" y="54102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1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4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/>
              <a:t> of an edge in residual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/>
                  <a:t> from the residual network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(re)-appears</a:t>
                </a:r>
                <a:r>
                  <a:rPr lang="en-US" sz="2000" dirty="0"/>
                  <a:t> in the residual network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209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733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In each iteration, 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This algorithm ensures that an edge can </a:t>
                </a:r>
                <a:r>
                  <a:rPr lang="en-US" sz="1800" dirty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/>
                  <a:t>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4258926" y="4114800"/>
            <a:ext cx="4808874" cy="1524000"/>
          </a:xfrm>
          <a:prstGeom prst="cloudCallout">
            <a:avLst>
              <a:gd name="adj1" fmla="val -20473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modify the </a:t>
            </a:r>
            <a:r>
              <a:rPr lang="en-US" b="1" dirty="0">
                <a:solidFill>
                  <a:schemeClr val="tx1"/>
                </a:solidFill>
              </a:rPr>
              <a:t>FF</a:t>
            </a:r>
            <a:r>
              <a:rPr lang="en-US" dirty="0">
                <a:solidFill>
                  <a:schemeClr val="tx1"/>
                </a:solidFill>
              </a:rPr>
              <a:t> algorithm so that the number of times an edge disappears has a polynomial bound ?</a:t>
            </a:r>
          </a:p>
        </p:txBody>
      </p:sp>
    </p:spTree>
    <p:extLst>
      <p:ext uri="{BB962C8B-B14F-4D97-AF65-F5344CB8AC3E}">
        <p14:creationId xmlns:p14="http://schemas.microsoft.com/office/powerpoint/2010/main" val="23284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2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How to prove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observation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438" b="-4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Integrality </a:t>
            </a:r>
            <a:r>
              <a:rPr lang="en-US" sz="2800" dirty="0"/>
              <a:t>of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useful </a:t>
            </a:r>
            <a:r>
              <a:rPr lang="en-US" sz="2800" b="1" dirty="0">
                <a:solidFill>
                  <a:srgbClr val="C00000"/>
                </a:solidFill>
              </a:rPr>
              <a:t>tool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for many applications</a:t>
            </a:r>
            <a:r>
              <a:rPr lang="en-US" sz="2800" b="1" dirty="0">
                <a:solidFill>
                  <a:schemeClr val="tx1"/>
                </a:solidFill>
              </a:rPr>
              <a:t> of Max-Flow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14FB-6E55-DE42-A6CE-95D6A17A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17CF-59B3-0447-BD8F-3B097052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Ponder over the proof of lemma and try to use it to </a:t>
            </a:r>
            <a:r>
              <a:rPr lang="en-US" dirty="0" err="1"/>
              <a:t>analyse</a:t>
            </a:r>
            <a:r>
              <a:rPr lang="en-US" dirty="0"/>
              <a:t> the new algorithm.</a:t>
            </a:r>
          </a:p>
          <a:p>
            <a:endParaRPr lang="en-US" dirty="0"/>
          </a:p>
          <a:p>
            <a:r>
              <a:rPr lang="en-US" dirty="0"/>
              <a:t>We shall discuss it in the next lecture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7689-57BB-E348-8C4F-F2C452E2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6002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33800" y="1905000"/>
            <a:ext cx="46113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/>
      <p:bldP spid="68" grpId="0" animBg="1"/>
      <p:bldP spid="40" grpId="0" animBg="1"/>
      <p:bldP spid="41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 </a:t>
            </a:r>
            <a:r>
              <a:rPr lang="en-US" sz="3200" b="1" dirty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Ford Fulkerson algorithm computes a maximum flow which is </a:t>
                </a:r>
                <a:r>
                  <a:rPr lang="en-US" sz="1800" b="1" dirty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(By induction on the no. of iteration)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integral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[Homework: give all details of the proof].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fact, the statement can be shown to hold for any flow (not necessary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whose value is an integer.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Hint</a:t>
                </a:r>
                <a:r>
                  <a:rPr lang="en-US" sz="1800" dirty="0"/>
                  <a:t>: In each iteration send only </a:t>
                </a:r>
                <a:r>
                  <a:rPr lang="en-US" sz="1800" dirty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/>
                  <a:t> unit of flow instead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 r="-131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492BA1-4E4D-C64D-977E-46D06F291991}"/>
              </a:ext>
            </a:extLst>
          </p:cNvPr>
          <p:cNvSpPr txBox="1"/>
          <p:nvPr/>
        </p:nvSpPr>
        <p:spPr>
          <a:xfrm>
            <a:off x="1400295" y="6356350"/>
            <a:ext cx="682930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as a homework. You know all the basic tools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9083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This algorithm does not say anything about the way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selected.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up to us (or the adversary) to select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so as to force the execution of the algorithm to take huge time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We shall use the above idea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to show a </a:t>
                </a:r>
                <a:r>
                  <a:rPr lang="en-US" sz="2000" b="1" dirty="0">
                    <a:sym typeface="Wingdings" pitchFamily="2" charset="2"/>
                  </a:rPr>
                  <a:t>bad</a:t>
                </a:r>
                <a:r>
                  <a:rPr lang="en-US" sz="2000" dirty="0">
                    <a:sym typeface="Wingdings" pitchFamily="2" charset="2"/>
                  </a:rPr>
                  <a:t> example of a network with integer edge capacities.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3"/>
                <a:stretch>
                  <a:fillRect l="-1250" t="-674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46400-6BB8-7B4C-8D06-79F9FCFA1C5F}"/>
              </a:ext>
            </a:extLst>
          </p:cNvPr>
          <p:cNvSpPr/>
          <p:nvPr/>
        </p:nvSpPr>
        <p:spPr>
          <a:xfrm>
            <a:off x="609600" y="2458065"/>
            <a:ext cx="2895600" cy="4375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7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13940</TotalTime>
  <Words>2339</Words>
  <Application>Microsoft Macintosh PowerPoint</Application>
  <PresentationFormat>On-screen Show (4:3)</PresentationFormat>
  <Paragraphs>585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Ford Fulkerson algorithm</vt:lpstr>
      <vt:lpstr>Integrality of max-flow</vt:lpstr>
      <vt:lpstr>Integrality of max-flow</vt:lpstr>
      <vt:lpstr>Proof for Integrality theorem</vt:lpstr>
      <vt:lpstr>Rounding of a matrix 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Ford Fulkerson algorithm</vt:lpstr>
      <vt:lpstr>Polynomial time algorithms for Max-Flow</vt:lpstr>
      <vt:lpstr>Polynomial Time algorithms for max-flow</vt:lpstr>
      <vt:lpstr>Algorithm 1  </vt:lpstr>
      <vt:lpstr>Algorithm 1  </vt:lpstr>
      <vt:lpstr>Polynomial Time algorithm for max-flow</vt:lpstr>
      <vt:lpstr>Ford Fulkerson Algorithm </vt:lpstr>
      <vt:lpstr>PowerPoint Presentation</vt:lpstr>
      <vt:lpstr>Disappearance of a forward edge </vt:lpstr>
      <vt:lpstr>Disappearance of a backward edge  </vt:lpstr>
      <vt:lpstr>  the (RE-)appearance of an edge</vt:lpstr>
      <vt:lpstr>(Re)-Appearance of a forward edge </vt:lpstr>
      <vt:lpstr>(Re)-appearance of a backward edge</vt:lpstr>
      <vt:lpstr>Disappearance/Reappearance of an edge in residual network</vt:lpstr>
      <vt:lpstr>Algorithm 2  </vt:lpstr>
      <vt:lpstr>Algorithm 2  </vt:lpstr>
      <vt:lpstr>A crucial observation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1355</cp:revision>
  <dcterms:created xsi:type="dcterms:W3CDTF">2011-12-03T04:13:03Z</dcterms:created>
  <dcterms:modified xsi:type="dcterms:W3CDTF">2021-10-06T09:26:28Z</dcterms:modified>
</cp:coreProperties>
</file>